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4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403" r:id="rId3"/>
    <p:sldId id="405" r:id="rId4"/>
    <p:sldId id="601" r:id="rId5"/>
    <p:sldId id="602" r:id="rId6"/>
    <p:sldId id="521" r:id="rId7"/>
    <p:sldId id="1624" r:id="rId8"/>
    <p:sldId id="1588" r:id="rId9"/>
    <p:sldId id="1599" r:id="rId10"/>
    <p:sldId id="603" r:id="rId11"/>
    <p:sldId id="605" r:id="rId12"/>
    <p:sldId id="1594" r:id="rId13"/>
    <p:sldId id="1595" r:id="rId14"/>
    <p:sldId id="1598" r:id="rId15"/>
    <p:sldId id="1600" r:id="rId16"/>
    <p:sldId id="604" r:id="rId17"/>
    <p:sldId id="606" r:id="rId18"/>
    <p:sldId id="1593" r:id="rId19"/>
    <p:sldId id="607" r:id="rId20"/>
    <p:sldId id="1613" r:id="rId21"/>
    <p:sldId id="1625" r:id="rId22"/>
    <p:sldId id="1614" r:id="rId23"/>
    <p:sldId id="1615" r:id="rId24"/>
    <p:sldId id="1616" r:id="rId25"/>
    <p:sldId id="1617" r:id="rId26"/>
    <p:sldId id="523" r:id="rId27"/>
    <p:sldId id="277" r:id="rId28"/>
    <p:sldId id="524" r:id="rId29"/>
    <p:sldId id="280" r:id="rId30"/>
    <p:sldId id="279" r:id="rId31"/>
    <p:sldId id="282" r:id="rId32"/>
    <p:sldId id="527" r:id="rId33"/>
    <p:sldId id="528" r:id="rId34"/>
    <p:sldId id="529" r:id="rId35"/>
    <p:sldId id="525" r:id="rId36"/>
    <p:sldId id="537" r:id="rId37"/>
    <p:sldId id="532" r:id="rId38"/>
    <p:sldId id="530" r:id="rId39"/>
    <p:sldId id="533" r:id="rId40"/>
    <p:sldId id="534" r:id="rId41"/>
    <p:sldId id="1601" r:id="rId42"/>
    <p:sldId id="1603" r:id="rId43"/>
    <p:sldId id="1604" r:id="rId44"/>
    <p:sldId id="1605" r:id="rId45"/>
    <p:sldId id="1607" r:id="rId46"/>
    <p:sldId id="1608" r:id="rId47"/>
    <p:sldId id="1609" r:id="rId48"/>
    <p:sldId id="1610" r:id="rId49"/>
    <p:sldId id="1606" r:id="rId50"/>
    <p:sldId id="1611" r:id="rId51"/>
    <p:sldId id="1621" r:id="rId52"/>
    <p:sldId id="1622" r:id="rId53"/>
    <p:sldId id="1619" r:id="rId54"/>
    <p:sldId id="1629" r:id="rId55"/>
    <p:sldId id="1630" r:id="rId56"/>
    <p:sldId id="1623" r:id="rId57"/>
    <p:sldId id="1626" r:id="rId58"/>
    <p:sldId id="1589" r:id="rId59"/>
    <p:sldId id="538" r:id="rId60"/>
    <p:sldId id="539" r:id="rId61"/>
    <p:sldId id="541" r:id="rId62"/>
    <p:sldId id="609" r:id="rId63"/>
    <p:sldId id="610" r:id="rId64"/>
    <p:sldId id="1627" r:id="rId65"/>
    <p:sldId id="1591" r:id="rId66"/>
    <p:sldId id="587" r:id="rId67"/>
    <p:sldId id="260" r:id="rId6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9999"/>
    <a:srgbClr val="F9F9F9"/>
    <a:srgbClr val="0A4EA9"/>
    <a:srgbClr val="EE7933"/>
    <a:srgbClr val="819FC0"/>
    <a:srgbClr val="094EA9"/>
    <a:srgbClr val="FA264E"/>
    <a:srgbClr val="EEEEEE"/>
    <a:srgbClr val="819EC0"/>
    <a:srgbClr val="283D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3" autoAdjust="0"/>
    <p:restoredTop sz="87266" autoAdjust="0"/>
  </p:normalViewPr>
  <p:slideViewPr>
    <p:cSldViewPr snapToGrid="0" showGuides="1">
      <p:cViewPr varScale="1">
        <p:scale>
          <a:sx n="58" d="100"/>
          <a:sy n="58" d="100"/>
        </p:scale>
        <p:origin x="1076" y="56"/>
      </p:cViewPr>
      <p:guideLst>
        <p:guide orient="horz" pos="2160"/>
        <p:guide pos="3863"/>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0" d="100"/>
          <a:sy n="60" d="100"/>
        </p:scale>
        <p:origin x="2580" y="6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06363280197175E-2"/>
          <c:y val="0.13741688694969934"/>
          <c:w val="0.87981557481436612"/>
          <c:h val="0.61245094323070381"/>
        </c:manualLayout>
      </c:layout>
      <c:barChart>
        <c:barDir val="col"/>
        <c:grouping val="clustered"/>
        <c:varyColors val="0"/>
        <c:ser>
          <c:idx val="0"/>
          <c:order val="0"/>
          <c:tx>
            <c:strRef>
              <c:f>Sheet1!$B$1</c:f>
              <c:strCache>
                <c:ptCount val="1"/>
                <c:pt idx="0">
                  <c:v>2018年11月</c:v>
                </c:pt>
              </c:strCache>
            </c:strRef>
          </c:tx>
          <c:spPr>
            <a:solidFill>
              <a:schemeClr val="accent1"/>
            </a:solidFill>
            <a:ln>
              <a:noFill/>
            </a:ln>
            <a:effectLst/>
          </c:spPr>
          <c:invertIfNegative val="0"/>
          <c:cat>
            <c:strRef>
              <c:f>Sheet1!$A$2:$A$11</c:f>
              <c:strCache>
                <c:ptCount val="10"/>
                <c:pt idx="0">
                  <c:v>比利时</c:v>
                </c:pt>
                <c:pt idx="1">
                  <c:v>德国</c:v>
                </c:pt>
                <c:pt idx="2">
                  <c:v>希腊</c:v>
                </c:pt>
                <c:pt idx="3">
                  <c:v>乌拉圭</c:v>
                </c:pt>
                <c:pt idx="4">
                  <c:v>美国</c:v>
                </c:pt>
                <c:pt idx="5">
                  <c:v>印度</c:v>
                </c:pt>
                <c:pt idx="6">
                  <c:v>英国</c:v>
                </c:pt>
                <c:pt idx="7">
                  <c:v>日本</c:v>
                </c:pt>
                <c:pt idx="8">
                  <c:v>韩国</c:v>
                </c:pt>
                <c:pt idx="9">
                  <c:v>中国</c:v>
                </c:pt>
              </c:strCache>
            </c:strRef>
          </c:cat>
          <c:val>
            <c:numRef>
              <c:f>Sheet1!$B$2:$B$11</c:f>
              <c:numCache>
                <c:formatCode>0.0</c:formatCode>
                <c:ptCount val="10"/>
                <c:pt idx="0">
                  <c:v>63.73</c:v>
                </c:pt>
                <c:pt idx="1">
                  <c:v>58.03</c:v>
                </c:pt>
                <c:pt idx="2">
                  <c:v>54.64</c:v>
                </c:pt>
                <c:pt idx="3">
                  <c:v>53.26</c:v>
                </c:pt>
                <c:pt idx="4">
                  <c:v>49.98</c:v>
                </c:pt>
                <c:pt idx="5">
                  <c:v>49.36</c:v>
                </c:pt>
                <c:pt idx="6">
                  <c:v>47.4</c:v>
                </c:pt>
                <c:pt idx="7">
                  <c:v>47.66</c:v>
                </c:pt>
                <c:pt idx="8">
                  <c:v>28.33</c:v>
                </c:pt>
                <c:pt idx="9">
                  <c:v>23.49</c:v>
                </c:pt>
              </c:numCache>
            </c:numRef>
          </c:val>
          <c:extLst>
            <c:ext xmlns:c16="http://schemas.microsoft.com/office/drawing/2014/chart" uri="{C3380CC4-5D6E-409C-BE32-E72D297353CC}">
              <c16:uniqueId val="{00000000-558C-9B4C-BEEB-17AF09EB5EAB}"/>
            </c:ext>
          </c:extLst>
        </c:ser>
        <c:ser>
          <c:idx val="1"/>
          <c:order val="1"/>
          <c:tx>
            <c:strRef>
              <c:f>Sheet1!$C$1</c:f>
              <c:strCache>
                <c:ptCount val="1"/>
                <c:pt idx="0">
                  <c:v>2020年7月</c:v>
                </c:pt>
              </c:strCache>
            </c:strRef>
          </c:tx>
          <c:spPr>
            <a:solidFill>
              <a:srgbClr val="FFC000"/>
            </a:solidFill>
            <a:ln>
              <a:noFill/>
            </a:ln>
            <a:effectLst/>
          </c:spPr>
          <c:invertIfNegative val="0"/>
          <c:cat>
            <c:strRef>
              <c:f>Sheet1!$A$2:$A$11</c:f>
              <c:strCache>
                <c:ptCount val="10"/>
                <c:pt idx="0">
                  <c:v>比利时</c:v>
                </c:pt>
                <c:pt idx="1">
                  <c:v>德国</c:v>
                </c:pt>
                <c:pt idx="2">
                  <c:v>希腊</c:v>
                </c:pt>
                <c:pt idx="3">
                  <c:v>乌拉圭</c:v>
                </c:pt>
                <c:pt idx="4">
                  <c:v>美国</c:v>
                </c:pt>
                <c:pt idx="5">
                  <c:v>印度</c:v>
                </c:pt>
                <c:pt idx="6">
                  <c:v>英国</c:v>
                </c:pt>
                <c:pt idx="7">
                  <c:v>日本</c:v>
                </c:pt>
                <c:pt idx="8">
                  <c:v>韩国</c:v>
                </c:pt>
                <c:pt idx="9">
                  <c:v>中国</c:v>
                </c:pt>
              </c:strCache>
            </c:strRef>
          </c:cat>
          <c:val>
            <c:numRef>
              <c:f>Sheet1!$C$2:$C$11</c:f>
              <c:numCache>
                <c:formatCode>0.0</c:formatCode>
                <c:ptCount val="10"/>
                <c:pt idx="0">
                  <c:v>64.89</c:v>
                </c:pt>
                <c:pt idx="1">
                  <c:v>61.53</c:v>
                </c:pt>
                <c:pt idx="2">
                  <c:v>62.31</c:v>
                </c:pt>
                <c:pt idx="3">
                  <c:v>60.28</c:v>
                </c:pt>
                <c:pt idx="4">
                  <c:v>54.15</c:v>
                </c:pt>
                <c:pt idx="5">
                  <c:v>54.22</c:v>
                </c:pt>
                <c:pt idx="6">
                  <c:v>52.57</c:v>
                </c:pt>
                <c:pt idx="7">
                  <c:v>51.23</c:v>
                </c:pt>
                <c:pt idx="8">
                  <c:v>32.409999999999997</c:v>
                </c:pt>
                <c:pt idx="9">
                  <c:v>23.13</c:v>
                </c:pt>
              </c:numCache>
            </c:numRef>
          </c:val>
          <c:extLst>
            <c:ext xmlns:c16="http://schemas.microsoft.com/office/drawing/2014/chart" uri="{C3380CC4-5D6E-409C-BE32-E72D297353CC}">
              <c16:uniqueId val="{00000001-558C-9B4C-BEEB-17AF09EB5EAB}"/>
            </c:ext>
          </c:extLst>
        </c:ser>
        <c:dLbls>
          <c:showLegendKey val="0"/>
          <c:showVal val="0"/>
          <c:showCatName val="0"/>
          <c:showSerName val="0"/>
          <c:showPercent val="0"/>
          <c:showBubbleSize val="0"/>
        </c:dLbls>
        <c:gapWidth val="219"/>
        <c:overlap val="-27"/>
        <c:axId val="1451137407"/>
        <c:axId val="1450853679"/>
      </c:barChart>
      <c:catAx>
        <c:axId val="145113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450853679"/>
        <c:crosses val="autoZero"/>
        <c:auto val="1"/>
        <c:lblAlgn val="ctr"/>
        <c:lblOffset val="100"/>
        <c:noMultiLvlLbl val="0"/>
      </c:catAx>
      <c:valAx>
        <c:axId val="145085367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451137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2017年8月</c:v>
                </c:pt>
              </c:strCache>
            </c:strRef>
          </c:tx>
          <c:spPr>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ln>
              <a:noFill/>
            </a:ln>
            <a:effectLst/>
          </c:spPr>
          <c:invertIfNegative val="0"/>
          <c:dPt>
            <c:idx val="7"/>
            <c:invertIfNegative val="0"/>
            <c:bubble3D val="0"/>
            <c: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ffectLst/>
            </c:spPr>
            <c:extLst>
              <c:ext xmlns:c16="http://schemas.microsoft.com/office/drawing/2014/chart" uri="{C3380CC4-5D6E-409C-BE32-E72D297353CC}">
                <c16:uniqueId val="{00000001-A947-4E58-BECF-EAED19AAC0EF}"/>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印度</c:v>
                </c:pt>
                <c:pt idx="1">
                  <c:v>比利时</c:v>
                </c:pt>
                <c:pt idx="2">
                  <c:v>美国</c:v>
                </c:pt>
                <c:pt idx="3">
                  <c:v>马来西亚</c:v>
                </c:pt>
                <c:pt idx="4">
                  <c:v>希腊</c:v>
                </c:pt>
                <c:pt idx="5">
                  <c:v>德国</c:v>
                </c:pt>
                <c:pt idx="6">
                  <c:v>越南</c:v>
                </c:pt>
                <c:pt idx="7">
                  <c:v>中国</c:v>
                </c:pt>
              </c:strCache>
            </c:strRef>
          </c:cat>
          <c:val>
            <c:numRef>
              <c:f>Sheet1!$B$2:$B$9</c:f>
              <c:numCache>
                <c:formatCode>0.0</c:formatCode>
                <c:ptCount val="8"/>
                <c:pt idx="0">
                  <c:v>39.119999999999997</c:v>
                </c:pt>
                <c:pt idx="1">
                  <c:v>55.89</c:v>
                </c:pt>
                <c:pt idx="2">
                  <c:v>35.57</c:v>
                </c:pt>
                <c:pt idx="3">
                  <c:v>34.549999999999997</c:v>
                </c:pt>
                <c:pt idx="4">
                  <c:v>33.909999999999997</c:v>
                </c:pt>
                <c:pt idx="5">
                  <c:v>42.52</c:v>
                </c:pt>
                <c:pt idx="6">
                  <c:v>32.86</c:v>
                </c:pt>
                <c:pt idx="7">
                  <c:v>0.28999999999999998</c:v>
                </c:pt>
              </c:numCache>
            </c:numRef>
          </c:val>
          <c:extLst>
            <c:ext xmlns:c16="http://schemas.microsoft.com/office/drawing/2014/chart" uri="{C3380CC4-5D6E-409C-BE32-E72D297353CC}">
              <c16:uniqueId val="{00000002-A947-4E58-BECF-EAED19AAC0EF}"/>
            </c:ext>
          </c:extLst>
        </c:ser>
        <c:ser>
          <c:idx val="1"/>
          <c:order val="1"/>
          <c:tx>
            <c:strRef>
              <c:f>Sheet1!$C$1</c:f>
              <c:strCache>
                <c:ptCount val="1"/>
                <c:pt idx="0">
                  <c:v>2020年3月</c:v>
                </c:pt>
              </c:strCache>
            </c:strRef>
          </c:tx>
          <c:spPr>
            <a:solidFill>
              <a:srgbClr val="349EEB"/>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4-A947-4E58-BECF-EAED19AAC0EF}"/>
              </c:ext>
            </c:extLst>
          </c:dPt>
          <c:dLbls>
            <c:dLbl>
              <c:idx val="2"/>
              <c:layout>
                <c:manualLayout>
                  <c:x val="-2.1859985245370598E-3"/>
                  <c:y val="-1.17789599332958E-2"/>
                </c:manualLayout>
              </c:layout>
              <c:tx>
                <c:rich>
                  <a:bodyPr/>
                  <a:lstStyle/>
                  <a:p>
                    <a:fld id="{C1DE5CCF-4011-4E49-8036-B419799040E8}" type="VALUE">
                      <a:rPr lang="en-US" altLang="zh-CN">
                        <a:latin typeface="微软雅黑" panose="020B0503020204020204" pitchFamily="34" charset="-122"/>
                      </a:rPr>
                      <a:pPr/>
                      <a:t>[值]</a:t>
                    </a:fld>
                    <a:endParaRPr lang="zh-CN"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947-4E58-BECF-EAED19AAC0EF}"/>
                </c:ext>
              </c:extLst>
            </c:dLbl>
            <c:dLbl>
              <c:idx val="5"/>
              <c:layout>
                <c:manualLayout>
                  <c:x val="6.5579955736111799E-3"/>
                  <c:y val="0"/>
                </c:manualLayout>
              </c:layout>
              <c:tx>
                <c:rich>
                  <a:bodyPr/>
                  <a:lstStyle/>
                  <a:p>
                    <a:fld id="{AF086164-342C-4BB5-B309-710EDEBF5BA9}" type="VALUE">
                      <a:rPr lang="en-US" altLang="zh-CN">
                        <a:latin typeface="微软雅黑" panose="020B0503020204020204" pitchFamily="34" charset="-122"/>
                      </a:rPr>
                      <a:pPr/>
                      <a:t>[值]</a:t>
                    </a:fld>
                    <a:endParaRPr lang="zh-CN"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947-4E58-BECF-EAED19AAC0E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印度</c:v>
                </c:pt>
                <c:pt idx="1">
                  <c:v>比利时</c:v>
                </c:pt>
                <c:pt idx="2">
                  <c:v>美国</c:v>
                </c:pt>
                <c:pt idx="3">
                  <c:v>马来西亚</c:v>
                </c:pt>
                <c:pt idx="4">
                  <c:v>希腊</c:v>
                </c:pt>
                <c:pt idx="5">
                  <c:v>德国</c:v>
                </c:pt>
                <c:pt idx="6">
                  <c:v>越南</c:v>
                </c:pt>
                <c:pt idx="7">
                  <c:v>中国</c:v>
                </c:pt>
              </c:strCache>
            </c:strRef>
          </c:cat>
          <c:val>
            <c:numRef>
              <c:f>Sheet1!$C$2:$C$9</c:f>
              <c:numCache>
                <c:formatCode>General</c:formatCode>
                <c:ptCount val="8"/>
                <c:pt idx="0">
                  <c:v>61.4</c:v>
                </c:pt>
                <c:pt idx="1">
                  <c:v>58.69</c:v>
                </c:pt>
                <c:pt idx="2">
                  <c:v>57.28</c:v>
                </c:pt>
                <c:pt idx="3" formatCode="0.0">
                  <c:v>48.14</c:v>
                </c:pt>
                <c:pt idx="4">
                  <c:v>47.76</c:v>
                </c:pt>
                <c:pt idx="5">
                  <c:v>47.48</c:v>
                </c:pt>
                <c:pt idx="6" formatCode="0.0">
                  <c:v>40.619999999999997</c:v>
                </c:pt>
                <c:pt idx="7">
                  <c:v>15.42</c:v>
                </c:pt>
              </c:numCache>
            </c:numRef>
          </c:val>
          <c:extLst>
            <c:ext xmlns:c16="http://schemas.microsoft.com/office/drawing/2014/chart" uri="{C3380CC4-5D6E-409C-BE32-E72D297353CC}">
              <c16:uniqueId val="{00000007-A947-4E58-BECF-EAED19AAC0EF}"/>
            </c:ext>
          </c:extLst>
        </c:ser>
        <c:dLbls>
          <c:showLegendKey val="0"/>
          <c:showVal val="0"/>
          <c:showCatName val="0"/>
          <c:showSerName val="0"/>
          <c:showPercent val="0"/>
          <c:showBubbleSize val="0"/>
        </c:dLbls>
        <c:gapWidth val="57"/>
        <c:overlap val="-17"/>
        <c:axId val="613072400"/>
        <c:axId val="613064952"/>
      </c:barChart>
      <c:catAx>
        <c:axId val="61307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13064952"/>
        <c:crosses val="autoZero"/>
        <c:auto val="1"/>
        <c:lblAlgn val="ctr"/>
        <c:lblOffset val="100"/>
        <c:noMultiLvlLbl val="0"/>
      </c:catAx>
      <c:valAx>
        <c:axId val="613064952"/>
        <c:scaling>
          <c:orientation val="minMax"/>
        </c:scaling>
        <c:delete val="1"/>
        <c:axPos val="l"/>
        <c:numFmt formatCode="0.0" sourceLinked="1"/>
        <c:majorTickMark val="none"/>
        <c:minorTickMark val="none"/>
        <c:tickLblPos val="nextTo"/>
        <c:crossAx val="61307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w="3175">
      <a:solidFill>
        <a:schemeClr val="bg1">
          <a:lumMod val="50000"/>
        </a:schemeClr>
      </a:solid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defRPr lang="zh-CN" sz="1200" b="0" i="0" u="none" strike="noStrike" kern="1200" spc="0" baseline="0">
                <a:solidFill>
                  <a:prstClr val="black"/>
                </a:solidFill>
                <a:latin typeface="+mn-ea"/>
                <a:ea typeface="+mn-ea"/>
                <a:cs typeface="+mn-cs"/>
              </a:defRPr>
            </a:pPr>
            <a:r>
              <a:rPr lang="zh-CN" altLang="zh-CN" sz="1200" b="0" dirty="0">
                <a:effectLst/>
              </a:rPr>
              <a:t>单位：</a:t>
            </a:r>
            <a:r>
              <a:rPr lang="en-US" altLang="zh-CN" sz="1200" b="0" dirty="0">
                <a:effectLst/>
              </a:rPr>
              <a:t>/32</a:t>
            </a:r>
            <a:endParaRPr lang="en-US" altLang="zh-CN" sz="1200" b="0" dirty="0">
              <a:solidFill>
                <a:schemeClr val="tx1"/>
              </a:solidFill>
              <a:latin typeface="+mn-ea"/>
              <a:ea typeface="+mn-ea"/>
            </a:endParaRPr>
          </a:p>
        </c:rich>
      </c:tx>
      <c:layout>
        <c:manualLayout>
          <c:xMode val="edge"/>
          <c:yMode val="edge"/>
          <c:x val="0.10311206673537268"/>
          <c:y val="5.868164590349329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defRPr lang="zh-CN" sz="1200" b="0" i="0" u="none" strike="noStrike" kern="1200" spc="0" baseline="0">
              <a:solidFill>
                <a:prstClr val="black"/>
              </a:solidFill>
              <a:latin typeface="+mn-ea"/>
              <a:ea typeface="+mn-ea"/>
              <a:cs typeface="+mn-cs"/>
            </a:defRPr>
          </a:pPr>
          <a:endParaRPr lang="zh-CN"/>
        </a:p>
      </c:txPr>
    </c:title>
    <c:autoTitleDeleted val="0"/>
    <c:plotArea>
      <c:layout>
        <c:manualLayout>
          <c:layoutTarget val="inner"/>
          <c:xMode val="edge"/>
          <c:yMode val="edge"/>
          <c:x val="9.594678736720387E-2"/>
          <c:y val="4.1802382827351721E-2"/>
          <c:w val="0.91991375833263"/>
          <c:h val="0.78930262383975547"/>
        </c:manualLayout>
      </c:layout>
      <c:barChart>
        <c:barDir val="col"/>
        <c:grouping val="clustered"/>
        <c:varyColors val="0"/>
        <c:ser>
          <c:idx val="0"/>
          <c:order val="0"/>
          <c:tx>
            <c:strRef>
              <c:f>工作表1!$B$1</c:f>
              <c:strCache>
                <c:ptCount val="1"/>
                <c:pt idx="0">
                  <c:v>系列 1</c:v>
                </c:pt>
              </c:strCache>
            </c:strRef>
          </c:tx>
          <c:spPr>
            <a:solidFill>
              <a:srgbClr val="349EEB"/>
            </a:solidFill>
            <a:ln>
              <a:noFill/>
            </a:ln>
            <a:effectLst/>
          </c:spPr>
          <c:invertIfNegative val="0"/>
          <c:dLbls>
            <c:dLbl>
              <c:idx val="0"/>
              <c:layout>
                <c:manualLayout>
                  <c:x val="0"/>
                  <c:y val="0.1031749728387143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EA-44D3-9059-E83F1F6C92E4}"/>
                </c:ext>
              </c:extLst>
            </c:dLbl>
            <c:dLbl>
              <c:idx val="2"/>
              <c:layout>
                <c:manualLayout>
                  <c:x val="0"/>
                  <c:y val="0.1100533043612954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EA-44D3-9059-E83F1F6C92E4}"/>
                </c:ext>
              </c:extLst>
            </c:dLbl>
            <c:dLbl>
              <c:idx val="5"/>
              <c:layout>
                <c:manualLayout>
                  <c:x val="2.1320239908097231E-3"/>
                  <c:y val="0.1066141386000050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EA-44D3-9059-E83F1F6C92E4}"/>
                </c:ext>
              </c:extLst>
            </c:dLbl>
            <c:dLbl>
              <c:idx val="7"/>
              <c:layout>
                <c:manualLayout>
                  <c:x val="6.3960719724294041E-3"/>
                  <c:y val="8.25399782709716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EA-44D3-9059-E83F1F6C92E4}"/>
                </c:ext>
              </c:extLst>
            </c:dLbl>
            <c:dLbl>
              <c:idx val="10"/>
              <c:layout>
                <c:manualLayout>
                  <c:x val="-4.2640479816196033E-3"/>
                  <c:y val="0.1341274646903288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EA-44D3-9059-E83F1F6C92E4}"/>
                </c:ext>
              </c:extLst>
            </c:dLbl>
            <c:dLbl>
              <c:idx val="12"/>
              <c:layout>
                <c:manualLayout>
                  <c:x val="0"/>
                  <c:y val="0.1341274646903288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EA-44D3-9059-E83F1F6C92E4}"/>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工作表1!$A$2:$A$15</c:f>
              <c:strCache>
                <c:ptCount val="14"/>
                <c:pt idx="0">
                  <c:v>2019.6</c:v>
                </c:pt>
                <c:pt idx="1">
                  <c:v>2019.7</c:v>
                </c:pt>
                <c:pt idx="2">
                  <c:v>2019.8</c:v>
                </c:pt>
                <c:pt idx="3">
                  <c:v>2019.9</c:v>
                </c:pt>
                <c:pt idx="4">
                  <c:v>2019.10</c:v>
                </c:pt>
                <c:pt idx="5">
                  <c:v>2019.11</c:v>
                </c:pt>
                <c:pt idx="6">
                  <c:v>2019.12</c:v>
                </c:pt>
                <c:pt idx="7">
                  <c:v>2020.1</c:v>
                </c:pt>
                <c:pt idx="8">
                  <c:v>2020.2</c:v>
                </c:pt>
                <c:pt idx="9">
                  <c:v>2020.3</c:v>
                </c:pt>
                <c:pt idx="10">
                  <c:v>2020.4</c:v>
                </c:pt>
                <c:pt idx="11">
                  <c:v>2020.5</c:v>
                </c:pt>
                <c:pt idx="12">
                  <c:v>2020.6</c:v>
                </c:pt>
                <c:pt idx="13">
                  <c:v>2019.5</c:v>
                </c:pt>
              </c:strCache>
            </c:strRef>
          </c:cat>
          <c:val>
            <c:numRef>
              <c:f>工作表1!$B$2:$B$14</c:f>
              <c:numCache>
                <c:formatCode>General</c:formatCode>
                <c:ptCount val="13"/>
                <c:pt idx="0">
                  <c:v>47548</c:v>
                </c:pt>
                <c:pt idx="1">
                  <c:v>47556</c:v>
                </c:pt>
                <c:pt idx="2">
                  <c:v>47556</c:v>
                </c:pt>
                <c:pt idx="3">
                  <c:v>47831</c:v>
                </c:pt>
                <c:pt idx="4">
                  <c:v>47840</c:v>
                </c:pt>
                <c:pt idx="5">
                  <c:v>47851</c:v>
                </c:pt>
                <c:pt idx="6">
                  <c:v>47851</c:v>
                </c:pt>
                <c:pt idx="7">
                  <c:v>47851</c:v>
                </c:pt>
                <c:pt idx="8">
                  <c:v>47852</c:v>
                </c:pt>
                <c:pt idx="9">
                  <c:v>47859</c:v>
                </c:pt>
                <c:pt idx="10">
                  <c:v>47889</c:v>
                </c:pt>
                <c:pt idx="11">
                  <c:v>47889</c:v>
                </c:pt>
                <c:pt idx="12">
                  <c:v>47898</c:v>
                </c:pt>
              </c:numCache>
            </c:numRef>
          </c:val>
          <c:extLst>
            <c:ext xmlns:c16="http://schemas.microsoft.com/office/drawing/2014/chart" uri="{C3380CC4-5D6E-409C-BE32-E72D297353CC}">
              <c16:uniqueId val="{00000006-E0EA-44D3-9059-E83F1F6C92E4}"/>
            </c:ext>
          </c:extLst>
        </c:ser>
        <c:dLbls>
          <c:showLegendKey val="0"/>
          <c:showVal val="0"/>
          <c:showCatName val="0"/>
          <c:showSerName val="0"/>
          <c:showPercent val="0"/>
          <c:showBubbleSize val="0"/>
        </c:dLbls>
        <c:gapWidth val="219"/>
        <c:overlap val="-27"/>
        <c:axId val="-284535136"/>
        <c:axId val="-284541120"/>
      </c:barChart>
      <c:catAx>
        <c:axId val="-28453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284541120"/>
        <c:crosses val="autoZero"/>
        <c:auto val="1"/>
        <c:lblAlgn val="ctr"/>
        <c:lblOffset val="100"/>
        <c:noMultiLvlLbl val="0"/>
      </c:catAx>
      <c:valAx>
        <c:axId val="-284541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28453513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zh-CN" b="1" dirty="0"/>
              <a:t>三大运营商</a:t>
            </a:r>
            <a:r>
              <a:rPr lang="en-US" b="1" dirty="0"/>
              <a:t>IPv6</a:t>
            </a:r>
            <a:r>
              <a:rPr lang="zh-CN" b="1" dirty="0"/>
              <a:t>流量现状</a:t>
            </a:r>
          </a:p>
        </c:rich>
      </c:tx>
      <c:layout>
        <c:manualLayout>
          <c:xMode val="edge"/>
          <c:yMode val="edge"/>
          <c:x val="0.37233634306256341"/>
          <c:y val="2.1886279428237704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0.19583341535433071"/>
          <c:y val="0.13878625403845316"/>
          <c:w val="0.77065095964566932"/>
          <c:h val="0.56953250190864702"/>
        </c:manualLayout>
      </c:layout>
      <c:barChart>
        <c:barDir val="bar"/>
        <c:grouping val="clustered"/>
        <c:varyColors val="0"/>
        <c:ser>
          <c:idx val="0"/>
          <c:order val="0"/>
          <c:tx>
            <c:strRef>
              <c:f>Sheet1!$B$1</c:f>
              <c:strCache>
                <c:ptCount val="1"/>
                <c:pt idx="0">
                  <c:v>中国联通</c:v>
                </c:pt>
              </c:strCache>
            </c:strRef>
          </c:tx>
          <c:spPr>
            <a:solidFill>
              <a:srgbClr val="92D050"/>
            </a:solidFill>
            <a:ln>
              <a:noFill/>
            </a:ln>
            <a:effectLst/>
          </c:spPr>
          <c:invertIfNegative val="0"/>
          <c:cat>
            <c:strRef>
              <c:f>Sheet1!$A$2:$A$8</c:f>
              <c:strCache>
                <c:ptCount val="7"/>
                <c:pt idx="0">
                  <c:v>LTE网流入流量</c:v>
                </c:pt>
                <c:pt idx="1">
                  <c:v>LTE网流出流量</c:v>
                </c:pt>
                <c:pt idx="2">
                  <c:v>城域网流入流量</c:v>
                </c:pt>
                <c:pt idx="3">
                  <c:v>城域网流出流量</c:v>
                </c:pt>
                <c:pt idx="4">
                  <c:v>国际出入口流入流量</c:v>
                </c:pt>
                <c:pt idx="5">
                  <c:v>国际出入口流出流量</c:v>
                </c:pt>
                <c:pt idx="6">
                  <c:v>骨干直联点总流量</c:v>
                </c:pt>
              </c:strCache>
            </c:strRef>
          </c:cat>
          <c:val>
            <c:numRef>
              <c:f>Sheet1!$B$2:$B$8</c:f>
              <c:numCache>
                <c:formatCode>0.00</c:formatCode>
                <c:ptCount val="7"/>
                <c:pt idx="0">
                  <c:v>80.5</c:v>
                </c:pt>
                <c:pt idx="1">
                  <c:v>5.56</c:v>
                </c:pt>
                <c:pt idx="2">
                  <c:v>73.34</c:v>
                </c:pt>
                <c:pt idx="3">
                  <c:v>56.43</c:v>
                </c:pt>
                <c:pt idx="4">
                  <c:v>17.399999999999999</c:v>
                </c:pt>
                <c:pt idx="5">
                  <c:v>5.18</c:v>
                </c:pt>
                <c:pt idx="6">
                  <c:v>6.52</c:v>
                </c:pt>
              </c:numCache>
            </c:numRef>
          </c:val>
          <c:extLst>
            <c:ext xmlns:c16="http://schemas.microsoft.com/office/drawing/2014/chart" uri="{C3380CC4-5D6E-409C-BE32-E72D297353CC}">
              <c16:uniqueId val="{00000000-3994-4F6E-92B2-BE208D0DF982}"/>
            </c:ext>
          </c:extLst>
        </c:ser>
        <c:ser>
          <c:idx val="1"/>
          <c:order val="1"/>
          <c:tx>
            <c:strRef>
              <c:f>Sheet1!$C$1</c:f>
              <c:strCache>
                <c:ptCount val="1"/>
                <c:pt idx="0">
                  <c:v>中国移动</c:v>
                </c:pt>
              </c:strCache>
            </c:strRef>
          </c:tx>
          <c:spPr>
            <a:solidFill>
              <a:srgbClr val="C00000"/>
            </a:solidFill>
            <a:ln>
              <a:noFill/>
            </a:ln>
            <a:effectLst/>
          </c:spPr>
          <c:invertIfNegative val="0"/>
          <c:cat>
            <c:strRef>
              <c:f>Sheet1!$A$2:$A$8</c:f>
              <c:strCache>
                <c:ptCount val="7"/>
                <c:pt idx="0">
                  <c:v>LTE网流入流量</c:v>
                </c:pt>
                <c:pt idx="1">
                  <c:v>LTE网流出流量</c:v>
                </c:pt>
                <c:pt idx="2">
                  <c:v>城域网流入流量</c:v>
                </c:pt>
                <c:pt idx="3">
                  <c:v>城域网流出流量</c:v>
                </c:pt>
                <c:pt idx="4">
                  <c:v>国际出入口流入流量</c:v>
                </c:pt>
                <c:pt idx="5">
                  <c:v>国际出入口流出流量</c:v>
                </c:pt>
                <c:pt idx="6">
                  <c:v>骨干直联点总流量</c:v>
                </c:pt>
              </c:strCache>
            </c:strRef>
          </c:cat>
          <c:val>
            <c:numRef>
              <c:f>Sheet1!$C$2:$C$8</c:f>
              <c:numCache>
                <c:formatCode>0.00</c:formatCode>
                <c:ptCount val="7"/>
                <c:pt idx="0">
                  <c:v>367.16</c:v>
                </c:pt>
                <c:pt idx="1">
                  <c:v>78.87</c:v>
                </c:pt>
                <c:pt idx="2">
                  <c:v>175.42</c:v>
                </c:pt>
                <c:pt idx="3">
                  <c:v>61.72</c:v>
                </c:pt>
                <c:pt idx="4">
                  <c:v>26.22</c:v>
                </c:pt>
                <c:pt idx="5">
                  <c:v>2.2200000000000002</c:v>
                </c:pt>
                <c:pt idx="6">
                  <c:v>19.350000000000001</c:v>
                </c:pt>
              </c:numCache>
            </c:numRef>
          </c:val>
          <c:extLst>
            <c:ext xmlns:c16="http://schemas.microsoft.com/office/drawing/2014/chart" uri="{C3380CC4-5D6E-409C-BE32-E72D297353CC}">
              <c16:uniqueId val="{00000001-3994-4F6E-92B2-BE208D0DF982}"/>
            </c:ext>
          </c:extLst>
        </c:ser>
        <c:ser>
          <c:idx val="2"/>
          <c:order val="2"/>
          <c:tx>
            <c:strRef>
              <c:f>Sheet1!$D$1</c:f>
              <c:strCache>
                <c:ptCount val="1"/>
                <c:pt idx="0">
                  <c:v>中国电信</c:v>
                </c:pt>
              </c:strCache>
            </c:strRef>
          </c:tx>
          <c:spPr>
            <a:solidFill>
              <a:srgbClr val="0070C0"/>
            </a:solidFill>
            <a:ln>
              <a:noFill/>
            </a:ln>
            <a:effectLst/>
          </c:spPr>
          <c:invertIfNegative val="0"/>
          <c:cat>
            <c:strRef>
              <c:f>Sheet1!$A$2:$A$8</c:f>
              <c:strCache>
                <c:ptCount val="7"/>
                <c:pt idx="0">
                  <c:v>LTE网流入流量</c:v>
                </c:pt>
                <c:pt idx="1">
                  <c:v>LTE网流出流量</c:v>
                </c:pt>
                <c:pt idx="2">
                  <c:v>城域网流入流量</c:v>
                </c:pt>
                <c:pt idx="3">
                  <c:v>城域网流出流量</c:v>
                </c:pt>
                <c:pt idx="4">
                  <c:v>国际出入口流入流量</c:v>
                </c:pt>
                <c:pt idx="5">
                  <c:v>国际出入口流出流量</c:v>
                </c:pt>
                <c:pt idx="6">
                  <c:v>骨干直联点总流量</c:v>
                </c:pt>
              </c:strCache>
            </c:strRef>
          </c:cat>
          <c:val>
            <c:numRef>
              <c:f>Sheet1!$D$2:$D$8</c:f>
              <c:numCache>
                <c:formatCode>0.00</c:formatCode>
                <c:ptCount val="7"/>
                <c:pt idx="0">
                  <c:v>163.08000000000001</c:v>
                </c:pt>
                <c:pt idx="1">
                  <c:v>13.03</c:v>
                </c:pt>
                <c:pt idx="2">
                  <c:v>176.13</c:v>
                </c:pt>
                <c:pt idx="3">
                  <c:v>104.09</c:v>
                </c:pt>
                <c:pt idx="4">
                  <c:v>18.82</c:v>
                </c:pt>
                <c:pt idx="5">
                  <c:v>10.87</c:v>
                </c:pt>
                <c:pt idx="6">
                  <c:v>19.329999999999998</c:v>
                </c:pt>
              </c:numCache>
            </c:numRef>
          </c:val>
          <c:extLst>
            <c:ext xmlns:c16="http://schemas.microsoft.com/office/drawing/2014/chart" uri="{C3380CC4-5D6E-409C-BE32-E72D297353CC}">
              <c16:uniqueId val="{00000007-3994-4F6E-92B2-BE208D0DF982}"/>
            </c:ext>
          </c:extLst>
        </c:ser>
        <c:dLbls>
          <c:showLegendKey val="0"/>
          <c:showVal val="0"/>
          <c:showCatName val="0"/>
          <c:showSerName val="0"/>
          <c:showPercent val="0"/>
          <c:showBubbleSize val="0"/>
        </c:dLbls>
        <c:gapWidth val="69"/>
        <c:axId val="949649392"/>
        <c:axId val="949657712"/>
      </c:barChart>
      <c:catAx>
        <c:axId val="949649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zh-CN"/>
          </a:p>
        </c:txPr>
        <c:crossAx val="949657712"/>
        <c:crosses val="autoZero"/>
        <c:auto val="1"/>
        <c:lblAlgn val="ctr"/>
        <c:lblOffset val="100"/>
        <c:noMultiLvlLbl val="0"/>
      </c:catAx>
      <c:valAx>
        <c:axId val="94965771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low"/>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zh-CN"/>
          </a:p>
        </c:txPr>
        <c:crossAx val="9496493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zh-CN"/>
          </a:p>
        </c:txPr>
      </c:dTable>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b="1" dirty="0"/>
              <a:t>CDN</a:t>
            </a:r>
            <a:r>
              <a:rPr lang="zh-CN" altLang="en-US" b="1" dirty="0"/>
              <a:t>支持</a:t>
            </a:r>
            <a:r>
              <a:rPr lang="en-US" altLang="zh-CN" b="1" dirty="0"/>
              <a:t>IPV6</a:t>
            </a:r>
            <a:r>
              <a:rPr lang="zh-CN" altLang="en-US" b="1" dirty="0"/>
              <a:t>改造情况</a:t>
            </a:r>
          </a:p>
        </c:rich>
      </c:tx>
      <c:layout>
        <c:manualLayout>
          <c:xMode val="edge"/>
          <c:yMode val="edge"/>
          <c:x val="0.24918325382669976"/>
          <c:y val="5.16003381068935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stacked"/>
        <c:varyColors val="0"/>
        <c:ser>
          <c:idx val="0"/>
          <c:order val="0"/>
          <c:tx>
            <c:strRef>
              <c:f>Sheet1!$B$1</c:f>
              <c:strCache>
                <c:ptCount val="1"/>
                <c:pt idx="0">
                  <c:v>总节点</c:v>
                </c:pt>
              </c:strCache>
            </c:strRef>
          </c:tx>
          <c:spPr>
            <a:solidFill>
              <a:schemeClr val="accent1"/>
            </a:solidFill>
            <a:ln>
              <a:noFill/>
            </a:ln>
            <a:effectLst/>
          </c:spPr>
          <c:invertIfNegative val="0"/>
          <c:cat>
            <c:strRef>
              <c:f>Sheet1!$A$2:$A$14</c:f>
              <c:strCache>
                <c:ptCount val="13"/>
                <c:pt idx="0">
                  <c:v>阿里云</c:v>
                </c:pt>
                <c:pt idx="1">
                  <c:v>腾讯云</c:v>
                </c:pt>
                <c:pt idx="2">
                  <c:v>网宿</c:v>
                </c:pt>
                <c:pt idx="3">
                  <c:v>蓝汛</c:v>
                </c:pt>
                <c:pt idx="4">
                  <c:v>金山云</c:v>
                </c:pt>
                <c:pt idx="5">
                  <c:v>百度云</c:v>
                </c:pt>
                <c:pt idx="6">
                  <c:v>华为云</c:v>
                </c:pt>
                <c:pt idx="7">
                  <c:v>京东云</c:v>
                </c:pt>
                <c:pt idx="8">
                  <c:v>帝联科技</c:v>
                </c:pt>
                <c:pt idx="9">
                  <c:v>Ucloud</c:v>
                </c:pt>
                <c:pt idx="10">
                  <c:v>白山云</c:v>
                </c:pt>
                <c:pt idx="11">
                  <c:v>七牛云</c:v>
                </c:pt>
                <c:pt idx="12">
                  <c:v>中国移动</c:v>
                </c:pt>
              </c:strCache>
            </c:strRef>
          </c:cat>
          <c:val>
            <c:numRef>
              <c:f>Sheet1!$B$2:$B$14</c:f>
              <c:numCache>
                <c:formatCode>General</c:formatCode>
                <c:ptCount val="13"/>
                <c:pt idx="0">
                  <c:v>1150</c:v>
                </c:pt>
                <c:pt idx="1">
                  <c:v>593</c:v>
                </c:pt>
                <c:pt idx="2">
                  <c:v>118</c:v>
                </c:pt>
                <c:pt idx="3">
                  <c:v>24</c:v>
                </c:pt>
                <c:pt idx="4">
                  <c:v>302</c:v>
                </c:pt>
                <c:pt idx="5">
                  <c:v>319</c:v>
                </c:pt>
                <c:pt idx="6">
                  <c:v>83</c:v>
                </c:pt>
                <c:pt idx="7">
                  <c:v>102</c:v>
                </c:pt>
                <c:pt idx="8">
                  <c:v>26</c:v>
                </c:pt>
                <c:pt idx="9">
                  <c:v>68</c:v>
                </c:pt>
                <c:pt idx="10">
                  <c:v>389</c:v>
                </c:pt>
                <c:pt idx="11">
                  <c:v>10</c:v>
                </c:pt>
                <c:pt idx="12">
                  <c:v>558</c:v>
                </c:pt>
              </c:numCache>
            </c:numRef>
          </c:val>
          <c:extLst>
            <c:ext xmlns:c16="http://schemas.microsoft.com/office/drawing/2014/chart" uri="{C3380CC4-5D6E-409C-BE32-E72D297353CC}">
              <c16:uniqueId val="{00000000-409E-4AE1-84D5-A25B4796CD62}"/>
            </c:ext>
          </c:extLst>
        </c:ser>
        <c:ser>
          <c:idx val="1"/>
          <c:order val="1"/>
          <c:tx>
            <c:strRef>
              <c:f>Sheet1!$C$1</c:f>
              <c:strCache>
                <c:ptCount val="1"/>
                <c:pt idx="0">
                  <c:v>支持IPV6节点</c:v>
                </c:pt>
              </c:strCache>
            </c:strRef>
          </c:tx>
          <c:spPr>
            <a:solidFill>
              <a:schemeClr val="accent2"/>
            </a:solidFill>
            <a:ln>
              <a:noFill/>
            </a:ln>
            <a:effectLst/>
          </c:spPr>
          <c:invertIfNegative val="0"/>
          <c:dLbls>
            <c:dLbl>
              <c:idx val="0"/>
              <c:tx>
                <c:rich>
                  <a:bodyPr/>
                  <a:lstStyle/>
                  <a:p>
                    <a:fld id="{9A970663-DC16-4D0E-8C13-BB27F58E1769}" type="CELLRANGE">
                      <a:rPr lang="en-US" altLang="zh-CN"/>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09E-4AE1-84D5-A25B4796CD62}"/>
                </c:ext>
              </c:extLst>
            </c:dLbl>
            <c:dLbl>
              <c:idx val="1"/>
              <c:tx>
                <c:rich>
                  <a:bodyPr/>
                  <a:lstStyle/>
                  <a:p>
                    <a:fld id="{7F221FE5-81A7-4543-BFC2-919D562168DC}"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09E-4AE1-84D5-A25B4796CD62}"/>
                </c:ext>
              </c:extLst>
            </c:dLbl>
            <c:dLbl>
              <c:idx val="2"/>
              <c:tx>
                <c:rich>
                  <a:bodyPr/>
                  <a:lstStyle/>
                  <a:p>
                    <a:fld id="{4196C97E-023E-4034-9A2C-31ECD01A080B}"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09E-4AE1-84D5-A25B4796CD62}"/>
                </c:ext>
              </c:extLst>
            </c:dLbl>
            <c:dLbl>
              <c:idx val="3"/>
              <c:tx>
                <c:rich>
                  <a:bodyPr/>
                  <a:lstStyle/>
                  <a:p>
                    <a:fld id="{B6B51454-4123-45E1-8123-6361300F82DF}"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09E-4AE1-84D5-A25B4796CD62}"/>
                </c:ext>
              </c:extLst>
            </c:dLbl>
            <c:dLbl>
              <c:idx val="4"/>
              <c:tx>
                <c:rich>
                  <a:bodyPr/>
                  <a:lstStyle/>
                  <a:p>
                    <a:fld id="{D6341CB2-7C9E-49FE-A5EE-9B77CF2FB2A4}"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09E-4AE1-84D5-A25B4796CD62}"/>
                </c:ext>
              </c:extLst>
            </c:dLbl>
            <c:dLbl>
              <c:idx val="5"/>
              <c:tx>
                <c:rich>
                  <a:bodyPr/>
                  <a:lstStyle/>
                  <a:p>
                    <a:fld id="{E796C85C-29C5-4FA3-8579-DC24B4F48A88}"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409E-4AE1-84D5-A25B4796CD62}"/>
                </c:ext>
              </c:extLst>
            </c:dLbl>
            <c:dLbl>
              <c:idx val="6"/>
              <c:tx>
                <c:rich>
                  <a:bodyPr/>
                  <a:lstStyle/>
                  <a:p>
                    <a:fld id="{C3FB8380-603E-4093-8886-2B0C28F58407}"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409E-4AE1-84D5-A25B4796CD62}"/>
                </c:ext>
              </c:extLst>
            </c:dLbl>
            <c:dLbl>
              <c:idx val="7"/>
              <c:tx>
                <c:rich>
                  <a:bodyPr/>
                  <a:lstStyle/>
                  <a:p>
                    <a:fld id="{81486337-0987-4798-9A3D-30666F534904}"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409E-4AE1-84D5-A25B4796CD62}"/>
                </c:ext>
              </c:extLst>
            </c:dLbl>
            <c:dLbl>
              <c:idx val="8"/>
              <c:tx>
                <c:rich>
                  <a:bodyPr/>
                  <a:lstStyle/>
                  <a:p>
                    <a:fld id="{24AC8292-1D33-4C28-8A55-95542DC72415}"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409E-4AE1-84D5-A25B4796CD62}"/>
                </c:ext>
              </c:extLst>
            </c:dLbl>
            <c:dLbl>
              <c:idx val="9"/>
              <c:tx>
                <c:rich>
                  <a:bodyPr/>
                  <a:lstStyle/>
                  <a:p>
                    <a:fld id="{2E0F6F8B-687A-4A84-8609-FA08A3B759C3}"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409E-4AE1-84D5-A25B4796CD62}"/>
                </c:ext>
              </c:extLst>
            </c:dLbl>
            <c:dLbl>
              <c:idx val="10"/>
              <c:tx>
                <c:rich>
                  <a:bodyPr/>
                  <a:lstStyle/>
                  <a:p>
                    <a:fld id="{2618C01E-3C42-4B70-AF7F-4558271DBD9F}"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409E-4AE1-84D5-A25B4796CD62}"/>
                </c:ext>
              </c:extLst>
            </c:dLbl>
            <c:dLbl>
              <c:idx val="11"/>
              <c:tx>
                <c:rich>
                  <a:bodyPr/>
                  <a:lstStyle/>
                  <a:p>
                    <a:fld id="{7AFBA5E5-C0F1-4F51-99D9-4D0F9BACA7ED}"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409E-4AE1-84D5-A25B4796CD62}"/>
                </c:ext>
              </c:extLst>
            </c:dLbl>
            <c:dLbl>
              <c:idx val="12"/>
              <c:tx>
                <c:rich>
                  <a:bodyPr/>
                  <a:lstStyle/>
                  <a:p>
                    <a:fld id="{BFF73519-F1EE-4F8A-B8C5-4BB90D9936E3}" type="CELLRANGE">
                      <a:rPr lang="zh-CN" altLang="en-US"/>
                      <a:pPr/>
                      <a:t>[CELLRANGE]</a:t>
                    </a:fld>
                    <a:endParaRPr lang="zh-CN" alt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409E-4AE1-84D5-A25B4796CD62}"/>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阿里云</c:v>
                </c:pt>
                <c:pt idx="1">
                  <c:v>腾讯云</c:v>
                </c:pt>
                <c:pt idx="2">
                  <c:v>网宿</c:v>
                </c:pt>
                <c:pt idx="3">
                  <c:v>蓝汛</c:v>
                </c:pt>
                <c:pt idx="4">
                  <c:v>金山云</c:v>
                </c:pt>
                <c:pt idx="5">
                  <c:v>百度云</c:v>
                </c:pt>
                <c:pt idx="6">
                  <c:v>华为云</c:v>
                </c:pt>
                <c:pt idx="7">
                  <c:v>京东云</c:v>
                </c:pt>
                <c:pt idx="8">
                  <c:v>帝联科技</c:v>
                </c:pt>
                <c:pt idx="9">
                  <c:v>Ucloud</c:v>
                </c:pt>
                <c:pt idx="10">
                  <c:v>白山云</c:v>
                </c:pt>
                <c:pt idx="11">
                  <c:v>七牛云</c:v>
                </c:pt>
                <c:pt idx="12">
                  <c:v>中国移动</c:v>
                </c:pt>
              </c:strCache>
            </c:strRef>
          </c:cat>
          <c:val>
            <c:numRef>
              <c:f>Sheet1!$C$2:$C$14</c:f>
              <c:numCache>
                <c:formatCode>General</c:formatCode>
                <c:ptCount val="13"/>
                <c:pt idx="0">
                  <c:v>728</c:v>
                </c:pt>
                <c:pt idx="1">
                  <c:v>499</c:v>
                </c:pt>
                <c:pt idx="2">
                  <c:v>168</c:v>
                </c:pt>
                <c:pt idx="3">
                  <c:v>19</c:v>
                </c:pt>
                <c:pt idx="4">
                  <c:v>301</c:v>
                </c:pt>
                <c:pt idx="5">
                  <c:v>246</c:v>
                </c:pt>
                <c:pt idx="6">
                  <c:v>83</c:v>
                </c:pt>
                <c:pt idx="7">
                  <c:v>69</c:v>
                </c:pt>
                <c:pt idx="8">
                  <c:v>24</c:v>
                </c:pt>
                <c:pt idx="9">
                  <c:v>65</c:v>
                </c:pt>
                <c:pt idx="10">
                  <c:v>192</c:v>
                </c:pt>
                <c:pt idx="11">
                  <c:v>8</c:v>
                </c:pt>
                <c:pt idx="12">
                  <c:v>558</c:v>
                </c:pt>
              </c:numCache>
            </c:numRef>
          </c:val>
          <c:extLst>
            <c:ext xmlns:c15="http://schemas.microsoft.com/office/drawing/2012/chart" uri="{02D57815-91ED-43cb-92C2-25804820EDAC}">
              <c15:datalabelsRange>
                <c15:f>Sheet1!$D$2:$D$14</c15:f>
                <c15:dlblRangeCache>
                  <c:ptCount val="13"/>
                  <c:pt idx="0">
                    <c:v>63.30%</c:v>
                  </c:pt>
                  <c:pt idx="1">
                    <c:v>84.15%</c:v>
                  </c:pt>
                  <c:pt idx="2">
                    <c:v>142.37%</c:v>
                  </c:pt>
                  <c:pt idx="3">
                    <c:v>79.17%</c:v>
                  </c:pt>
                  <c:pt idx="4">
                    <c:v>99.67%</c:v>
                  </c:pt>
                  <c:pt idx="5">
                    <c:v>77.12%</c:v>
                  </c:pt>
                  <c:pt idx="6">
                    <c:v>100.00%</c:v>
                  </c:pt>
                  <c:pt idx="7">
                    <c:v>67.65%</c:v>
                  </c:pt>
                  <c:pt idx="8">
                    <c:v>92.31%</c:v>
                  </c:pt>
                  <c:pt idx="9">
                    <c:v>95.59%</c:v>
                  </c:pt>
                  <c:pt idx="10">
                    <c:v>49.36%</c:v>
                  </c:pt>
                  <c:pt idx="11">
                    <c:v>80.00%</c:v>
                  </c:pt>
                  <c:pt idx="12">
                    <c:v>100.00%</c:v>
                  </c:pt>
                </c15:dlblRangeCache>
              </c15:datalabelsRange>
            </c:ext>
            <c:ext xmlns:c16="http://schemas.microsoft.com/office/drawing/2014/chart" uri="{C3380CC4-5D6E-409C-BE32-E72D297353CC}">
              <c16:uniqueId val="{00000001-409E-4AE1-84D5-A25B4796CD62}"/>
            </c:ext>
          </c:extLst>
        </c:ser>
        <c:dLbls>
          <c:showLegendKey val="0"/>
          <c:showVal val="0"/>
          <c:showCatName val="0"/>
          <c:showSerName val="0"/>
          <c:showPercent val="0"/>
          <c:showBubbleSize val="0"/>
        </c:dLbls>
        <c:gapWidth val="5"/>
        <c:overlap val="100"/>
        <c:axId val="1967202687"/>
        <c:axId val="1893586095"/>
      </c:barChart>
      <c:catAx>
        <c:axId val="196720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93586095"/>
        <c:crosses val="autoZero"/>
        <c:auto val="1"/>
        <c:lblAlgn val="ctr"/>
        <c:lblOffset val="100"/>
        <c:noMultiLvlLbl val="0"/>
      </c:catAx>
      <c:valAx>
        <c:axId val="1893586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67202687"/>
        <c:crosses val="autoZero"/>
        <c:crossBetween val="between"/>
      </c:valAx>
      <c:spPr>
        <a:noFill/>
        <a:ln>
          <a:noFill/>
        </a:ln>
        <a:effectLst/>
      </c:spPr>
    </c:plotArea>
    <c:legend>
      <c:legendPos val="b"/>
      <c:layout>
        <c:manualLayout>
          <c:xMode val="edge"/>
          <c:yMode val="edge"/>
          <c:x val="8.8747278866403961E-2"/>
          <c:y val="0.90286621615911444"/>
          <c:w val="0.42509261876590027"/>
          <c:h val="6.48760527002742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b="1" dirty="0"/>
              <a:t>云服务平台支持</a:t>
            </a:r>
            <a:r>
              <a:rPr lang="en-US" altLang="zh-CN" b="1" dirty="0"/>
              <a:t>IPV6</a:t>
            </a:r>
            <a:r>
              <a:rPr lang="zh-CN" altLang="en-US" b="1" dirty="0"/>
              <a:t>改造情况</a:t>
            </a:r>
          </a:p>
        </c:rich>
      </c:tx>
      <c:layout>
        <c:manualLayout>
          <c:xMode val="edge"/>
          <c:yMode val="edge"/>
          <c:x val="0.11979647650490219"/>
          <c:y val="5.16003381068935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stacked"/>
        <c:varyColors val="0"/>
        <c:ser>
          <c:idx val="0"/>
          <c:order val="0"/>
          <c:tx>
            <c:strRef>
              <c:f>Sheet1!$B$1</c:f>
              <c:strCache>
                <c:ptCount val="1"/>
                <c:pt idx="0">
                  <c:v>总节点</c:v>
                </c:pt>
              </c:strCache>
            </c:strRef>
          </c:tx>
          <c:spPr>
            <a:solidFill>
              <a:schemeClr val="accent1"/>
            </a:solidFill>
            <a:ln>
              <a:noFill/>
            </a:ln>
            <a:effectLst/>
          </c:spPr>
          <c:invertIfNegative val="0"/>
          <c:cat>
            <c:strRef>
              <c:f>Sheet1!$A$2:$A$12</c:f>
              <c:strCache>
                <c:ptCount val="11"/>
                <c:pt idx="0">
                  <c:v>阿里云</c:v>
                </c:pt>
                <c:pt idx="1">
                  <c:v>腾讯云</c:v>
                </c:pt>
                <c:pt idx="2">
                  <c:v>天翼云</c:v>
                </c:pt>
                <c:pt idx="3">
                  <c:v>沃云</c:v>
                </c:pt>
                <c:pt idx="4">
                  <c:v>金山云</c:v>
                </c:pt>
                <c:pt idx="5">
                  <c:v>百度云</c:v>
                </c:pt>
                <c:pt idx="6">
                  <c:v>华为云</c:v>
                </c:pt>
                <c:pt idx="7">
                  <c:v>京东云</c:v>
                </c:pt>
                <c:pt idx="8">
                  <c:v>Ucloud</c:v>
                </c:pt>
                <c:pt idx="9">
                  <c:v>青云</c:v>
                </c:pt>
                <c:pt idx="10">
                  <c:v>移动云</c:v>
                </c:pt>
              </c:strCache>
            </c:strRef>
          </c:cat>
          <c:val>
            <c:numRef>
              <c:f>Sheet1!$B$2:$B$12</c:f>
              <c:numCache>
                <c:formatCode>General</c:formatCode>
                <c:ptCount val="11"/>
                <c:pt idx="0">
                  <c:v>73</c:v>
                </c:pt>
                <c:pt idx="1">
                  <c:v>73</c:v>
                </c:pt>
                <c:pt idx="2">
                  <c:v>80</c:v>
                </c:pt>
                <c:pt idx="3">
                  <c:v>11</c:v>
                </c:pt>
                <c:pt idx="4">
                  <c:v>18</c:v>
                </c:pt>
                <c:pt idx="5">
                  <c:v>120</c:v>
                </c:pt>
                <c:pt idx="6">
                  <c:v>75</c:v>
                </c:pt>
                <c:pt idx="7">
                  <c:v>102</c:v>
                </c:pt>
                <c:pt idx="8">
                  <c:v>14</c:v>
                </c:pt>
                <c:pt idx="9">
                  <c:v>50</c:v>
                </c:pt>
                <c:pt idx="10">
                  <c:v>53</c:v>
                </c:pt>
              </c:numCache>
            </c:numRef>
          </c:val>
          <c:extLst>
            <c:ext xmlns:c16="http://schemas.microsoft.com/office/drawing/2014/chart" uri="{C3380CC4-5D6E-409C-BE32-E72D297353CC}">
              <c16:uniqueId val="{00000000-840A-491B-B2C9-3CF5B97C11A1}"/>
            </c:ext>
          </c:extLst>
        </c:ser>
        <c:ser>
          <c:idx val="1"/>
          <c:order val="1"/>
          <c:tx>
            <c:strRef>
              <c:f>Sheet1!$C$1</c:f>
              <c:strCache>
                <c:ptCount val="1"/>
                <c:pt idx="0">
                  <c:v>支持IPV6节点</c:v>
                </c:pt>
              </c:strCache>
            </c:strRef>
          </c:tx>
          <c:spPr>
            <a:solidFill>
              <a:schemeClr val="accent2"/>
            </a:solidFill>
            <a:ln>
              <a:noFill/>
            </a:ln>
            <a:effectLst/>
          </c:spPr>
          <c:invertIfNegative val="0"/>
          <c:dLbls>
            <c:dLbl>
              <c:idx val="0"/>
              <c:tx>
                <c:rich>
                  <a:bodyPr/>
                  <a:lstStyle/>
                  <a:p>
                    <a:fld id="{74C1E00D-5BB7-4292-BAB1-BB786816A004}"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40A-491B-B2C9-3CF5B97C11A1}"/>
                </c:ext>
              </c:extLst>
            </c:dLbl>
            <c:dLbl>
              <c:idx val="1"/>
              <c:tx>
                <c:rich>
                  <a:bodyPr/>
                  <a:lstStyle/>
                  <a:p>
                    <a:fld id="{2DC31CFA-1B1C-4B16-B7BC-B0EF76D9CBE1}"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40A-491B-B2C9-3CF5B97C11A1}"/>
                </c:ext>
              </c:extLst>
            </c:dLbl>
            <c:dLbl>
              <c:idx val="2"/>
              <c:tx>
                <c:rich>
                  <a:bodyPr/>
                  <a:lstStyle/>
                  <a:p>
                    <a:fld id="{3BF7BA50-DF2B-4A4A-9B43-013E97E35503}"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40A-491B-B2C9-3CF5B97C11A1}"/>
                </c:ext>
              </c:extLst>
            </c:dLbl>
            <c:dLbl>
              <c:idx val="3"/>
              <c:tx>
                <c:rich>
                  <a:bodyPr/>
                  <a:lstStyle/>
                  <a:p>
                    <a:fld id="{DF50DD33-0318-4EEB-A83C-8D438000335D}"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40A-491B-B2C9-3CF5B97C11A1}"/>
                </c:ext>
              </c:extLst>
            </c:dLbl>
            <c:dLbl>
              <c:idx val="4"/>
              <c:tx>
                <c:rich>
                  <a:bodyPr/>
                  <a:lstStyle/>
                  <a:p>
                    <a:fld id="{1B241BF5-DB9B-4294-950A-B1803CA0C3F3}"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40A-491B-B2C9-3CF5B97C11A1}"/>
                </c:ext>
              </c:extLst>
            </c:dLbl>
            <c:dLbl>
              <c:idx val="5"/>
              <c:tx>
                <c:rich>
                  <a:bodyPr/>
                  <a:lstStyle/>
                  <a:p>
                    <a:fld id="{63DBC3A9-47B9-4C68-ACF5-9A5D135DE9CB}"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840A-491B-B2C9-3CF5B97C11A1}"/>
                </c:ext>
              </c:extLst>
            </c:dLbl>
            <c:dLbl>
              <c:idx val="6"/>
              <c:tx>
                <c:rich>
                  <a:bodyPr/>
                  <a:lstStyle/>
                  <a:p>
                    <a:fld id="{C88CF9CF-8E2C-42A8-9156-B1062371AB95}"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40A-491B-B2C9-3CF5B97C11A1}"/>
                </c:ext>
              </c:extLst>
            </c:dLbl>
            <c:dLbl>
              <c:idx val="7"/>
              <c:tx>
                <c:rich>
                  <a:bodyPr/>
                  <a:lstStyle/>
                  <a:p>
                    <a:fld id="{54661568-909C-4863-A324-7A2A31AA6BA0}"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40A-491B-B2C9-3CF5B97C11A1}"/>
                </c:ext>
              </c:extLst>
            </c:dLbl>
            <c:dLbl>
              <c:idx val="8"/>
              <c:tx>
                <c:rich>
                  <a:bodyPr/>
                  <a:lstStyle/>
                  <a:p>
                    <a:fld id="{4332F028-183F-4723-B011-A0F4B46798BE}"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840A-491B-B2C9-3CF5B97C11A1}"/>
                </c:ext>
              </c:extLst>
            </c:dLbl>
            <c:dLbl>
              <c:idx val="9"/>
              <c:tx>
                <c:rich>
                  <a:bodyPr/>
                  <a:lstStyle/>
                  <a:p>
                    <a:fld id="{C288B474-685C-4B6E-949F-A67BCA3978AA}"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840A-491B-B2C9-3CF5B97C11A1}"/>
                </c:ext>
              </c:extLst>
            </c:dLbl>
            <c:dLbl>
              <c:idx val="10"/>
              <c:tx>
                <c:rich>
                  <a:bodyPr/>
                  <a:lstStyle/>
                  <a:p>
                    <a:fld id="{007D7B43-4879-4EE5-9584-015367096418}"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840A-491B-B2C9-3CF5B97C11A1}"/>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阿里云</c:v>
                </c:pt>
                <c:pt idx="1">
                  <c:v>腾讯云</c:v>
                </c:pt>
                <c:pt idx="2">
                  <c:v>天翼云</c:v>
                </c:pt>
                <c:pt idx="3">
                  <c:v>沃云</c:v>
                </c:pt>
                <c:pt idx="4">
                  <c:v>金山云</c:v>
                </c:pt>
                <c:pt idx="5">
                  <c:v>百度云</c:v>
                </c:pt>
                <c:pt idx="6">
                  <c:v>华为云</c:v>
                </c:pt>
                <c:pt idx="7">
                  <c:v>京东云</c:v>
                </c:pt>
                <c:pt idx="8">
                  <c:v>Ucloud</c:v>
                </c:pt>
                <c:pt idx="9">
                  <c:v>青云</c:v>
                </c:pt>
                <c:pt idx="10">
                  <c:v>移动云</c:v>
                </c:pt>
              </c:strCache>
            </c:strRef>
          </c:cat>
          <c:val>
            <c:numRef>
              <c:f>Sheet1!$C$2:$C$12</c:f>
              <c:numCache>
                <c:formatCode>General</c:formatCode>
                <c:ptCount val="11"/>
                <c:pt idx="0">
                  <c:v>53</c:v>
                </c:pt>
                <c:pt idx="1">
                  <c:v>67</c:v>
                </c:pt>
                <c:pt idx="2">
                  <c:v>55</c:v>
                </c:pt>
                <c:pt idx="3">
                  <c:v>9</c:v>
                </c:pt>
                <c:pt idx="4">
                  <c:v>4</c:v>
                </c:pt>
                <c:pt idx="5">
                  <c:v>27</c:v>
                </c:pt>
                <c:pt idx="6">
                  <c:v>59</c:v>
                </c:pt>
                <c:pt idx="7">
                  <c:v>69</c:v>
                </c:pt>
                <c:pt idx="8">
                  <c:v>9</c:v>
                </c:pt>
                <c:pt idx="9">
                  <c:v>32</c:v>
                </c:pt>
                <c:pt idx="10">
                  <c:v>53</c:v>
                </c:pt>
              </c:numCache>
            </c:numRef>
          </c:val>
          <c:extLst>
            <c:ext xmlns:c15="http://schemas.microsoft.com/office/drawing/2012/chart" uri="{02D57815-91ED-43cb-92C2-25804820EDAC}">
              <c15:datalabelsRange>
                <c15:f>Sheet1!$D$2:$D$12</c15:f>
                <c15:dlblRangeCache>
                  <c:ptCount val="11"/>
                  <c:pt idx="0">
                    <c:v>72.60%</c:v>
                  </c:pt>
                  <c:pt idx="1">
                    <c:v>91.78%</c:v>
                  </c:pt>
                  <c:pt idx="2">
                    <c:v>68.75%</c:v>
                  </c:pt>
                  <c:pt idx="3">
                    <c:v>81.82%</c:v>
                  </c:pt>
                  <c:pt idx="4">
                    <c:v>22.22%</c:v>
                  </c:pt>
                  <c:pt idx="5">
                    <c:v>22.50%</c:v>
                  </c:pt>
                  <c:pt idx="6">
                    <c:v>78.67%</c:v>
                  </c:pt>
                  <c:pt idx="7">
                    <c:v>67.65%</c:v>
                  </c:pt>
                  <c:pt idx="8">
                    <c:v>64.29%</c:v>
                  </c:pt>
                  <c:pt idx="9">
                    <c:v>64.00%</c:v>
                  </c:pt>
                  <c:pt idx="10">
                    <c:v>100.00%</c:v>
                  </c:pt>
                </c15:dlblRangeCache>
              </c15:datalabelsRange>
            </c:ext>
            <c:ext xmlns:c16="http://schemas.microsoft.com/office/drawing/2014/chart" uri="{C3380CC4-5D6E-409C-BE32-E72D297353CC}">
              <c16:uniqueId val="{0000000E-840A-491B-B2C9-3CF5B97C11A1}"/>
            </c:ext>
          </c:extLst>
        </c:ser>
        <c:dLbls>
          <c:showLegendKey val="0"/>
          <c:showVal val="0"/>
          <c:showCatName val="0"/>
          <c:showSerName val="0"/>
          <c:showPercent val="0"/>
          <c:showBubbleSize val="0"/>
        </c:dLbls>
        <c:gapWidth val="5"/>
        <c:overlap val="100"/>
        <c:axId val="1967202687"/>
        <c:axId val="1893586095"/>
      </c:barChart>
      <c:catAx>
        <c:axId val="196720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93586095"/>
        <c:crosses val="autoZero"/>
        <c:auto val="1"/>
        <c:lblAlgn val="ctr"/>
        <c:lblOffset val="100"/>
        <c:noMultiLvlLbl val="0"/>
      </c:catAx>
      <c:valAx>
        <c:axId val="1893586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67202687"/>
        <c:crosses val="autoZero"/>
        <c:crossBetween val="between"/>
      </c:valAx>
      <c:spPr>
        <a:noFill/>
        <a:ln>
          <a:noFill/>
        </a:ln>
        <a:effectLst/>
      </c:spPr>
    </c:plotArea>
    <c:legend>
      <c:legendPos val="b"/>
      <c:layout>
        <c:manualLayout>
          <c:xMode val="edge"/>
          <c:yMode val="edge"/>
          <c:x val="8.8747247286059608E-2"/>
          <c:y val="0.19462629920335614"/>
          <c:w val="0.42509261876590027"/>
          <c:h val="6.48760527002742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50369094488188"/>
          <c:y val="0.11530086643080301"/>
          <c:w val="0.54099261811023625"/>
          <c:h val="0.81148887724600904"/>
        </c:manualLayout>
      </c:layout>
      <c:doughnutChart>
        <c:varyColors val="1"/>
        <c:ser>
          <c:idx val="0"/>
          <c:order val="0"/>
          <c:tx>
            <c:strRef>
              <c:f>Sheet1!$B$1</c:f>
              <c:strCache>
                <c:ptCount val="1"/>
                <c:pt idx="0">
                  <c:v>数量</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1B55-4B28-8FA4-F44422527560}"/>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1B55-4B28-8FA4-F44422527560}"/>
              </c:ext>
            </c:extLst>
          </c:dPt>
          <c:cat>
            <c:strRef>
              <c:f>Sheet1!$A$2:$A$3</c:f>
              <c:strCache>
                <c:ptCount val="2"/>
                <c:pt idx="0">
                  <c:v>支持IPv6</c:v>
                </c:pt>
                <c:pt idx="1">
                  <c:v>不支持IPv6</c:v>
                </c:pt>
              </c:strCache>
            </c:strRef>
          </c:cat>
          <c:val>
            <c:numRef>
              <c:f>Sheet1!$B$2:$B$3</c:f>
              <c:numCache>
                <c:formatCode>General</c:formatCode>
                <c:ptCount val="2"/>
                <c:pt idx="0">
                  <c:v>77</c:v>
                </c:pt>
                <c:pt idx="1">
                  <c:v>19</c:v>
                </c:pt>
              </c:numCache>
            </c:numRef>
          </c:val>
          <c:extLst>
            <c:ext xmlns:c16="http://schemas.microsoft.com/office/drawing/2014/chart" uri="{C3380CC4-5D6E-409C-BE32-E72D297353CC}">
              <c16:uniqueId val="{00000004-1B55-4B28-8FA4-F444225275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82ECB1D-91B5-44F3-9E78-922D4FFBE76A}" type="doc">
      <dgm:prSet loTypeId="urn:microsoft.com/office/officeart/2005/8/layout/list1#1" loCatId="list" qsTypeId="urn:microsoft.com/office/officeart/2005/8/quickstyle/simple1#3" qsCatId="simple" csTypeId="urn:microsoft.com/office/officeart/2005/8/colors/accent1_2#1" csCatId="accent1" phldr="1"/>
      <dgm:spPr/>
      <dgm:t>
        <a:bodyPr/>
        <a:lstStyle/>
        <a:p>
          <a:endParaRPr lang="zh-CN" altLang="en-US"/>
        </a:p>
      </dgm:t>
    </dgm:pt>
    <dgm:pt modelId="{9D761D34-8AB2-4257-8A52-A485C037EE6F}">
      <dgm:prSet/>
      <dgm:spPr/>
      <dgm:t>
        <a:bodyPr/>
        <a:lstStyle/>
        <a:p>
          <a:r>
            <a:rPr lang="en-US" altLang="en-US" dirty="0"/>
            <a:t>Node-local</a:t>
          </a:r>
          <a:r>
            <a:rPr lang="zh-CN" altLang="en-US" dirty="0"/>
            <a:t>（本地站点）</a:t>
          </a:r>
        </a:p>
      </dgm:t>
    </dgm:pt>
    <dgm:pt modelId="{864430C6-8CF9-42B8-AA75-82B26F48915C}" type="parTrans" cxnId="{FA28F099-E746-4C9B-BD5A-28C068BF1BF5}">
      <dgm:prSet/>
      <dgm:spPr/>
      <dgm:t>
        <a:bodyPr/>
        <a:lstStyle/>
        <a:p>
          <a:endParaRPr lang="zh-CN" altLang="en-US"/>
        </a:p>
      </dgm:t>
    </dgm:pt>
    <dgm:pt modelId="{BB17C9B3-135A-448C-9EE8-929B9058D568}" type="sibTrans" cxnId="{FA28F099-E746-4C9B-BD5A-28C068BF1BF5}">
      <dgm:prSet/>
      <dgm:spPr/>
      <dgm:t>
        <a:bodyPr/>
        <a:lstStyle/>
        <a:p>
          <a:endParaRPr lang="zh-CN" altLang="en-US"/>
        </a:p>
      </dgm:t>
    </dgm:pt>
    <dgm:pt modelId="{9F2BAF33-3657-4A22-8E9E-6B4D18174E4E}">
      <dgm:prSet/>
      <dgm:spPr/>
      <dgm:t>
        <a:bodyPr/>
        <a:lstStyle/>
        <a:p>
          <a:r>
            <a:rPr lang="zh-CN" altLang="en-US" dirty="0"/>
            <a:t>所有节点的组播地址：  </a:t>
          </a:r>
          <a:r>
            <a:rPr lang="en-US" altLang="en-US" dirty="0"/>
            <a:t>FF01::1</a:t>
          </a:r>
          <a:endParaRPr lang="zh-CN" altLang="en-US" dirty="0"/>
        </a:p>
      </dgm:t>
    </dgm:pt>
    <dgm:pt modelId="{2CE1C697-4342-49AB-B54B-B25531A38F15}" type="parTrans" cxnId="{70DAB177-CBF5-4D74-AC7C-E20545B48B3C}">
      <dgm:prSet/>
      <dgm:spPr/>
      <dgm:t>
        <a:bodyPr/>
        <a:lstStyle/>
        <a:p>
          <a:endParaRPr lang="zh-CN" altLang="en-US"/>
        </a:p>
      </dgm:t>
    </dgm:pt>
    <dgm:pt modelId="{9E577E3F-9179-41AC-B7BA-43B47FC1D958}" type="sibTrans" cxnId="{70DAB177-CBF5-4D74-AC7C-E20545B48B3C}">
      <dgm:prSet/>
      <dgm:spPr/>
      <dgm:t>
        <a:bodyPr/>
        <a:lstStyle/>
        <a:p>
          <a:endParaRPr lang="zh-CN" altLang="en-US"/>
        </a:p>
      </dgm:t>
    </dgm:pt>
    <dgm:pt modelId="{D48A17C6-4DBF-4D84-AF91-AE6435677BBB}">
      <dgm:prSet/>
      <dgm:spPr/>
      <dgm:t>
        <a:bodyPr/>
        <a:lstStyle/>
        <a:p>
          <a:r>
            <a:rPr lang="zh-CN" altLang="en-US" dirty="0"/>
            <a:t>所有路由器的组播地址：</a:t>
          </a:r>
          <a:r>
            <a:rPr lang="en-US" altLang="en-US" dirty="0"/>
            <a:t>FF01::2</a:t>
          </a:r>
          <a:endParaRPr lang="zh-CN" altLang="en-US" dirty="0"/>
        </a:p>
      </dgm:t>
    </dgm:pt>
    <dgm:pt modelId="{754FDD7F-FFE6-4D4E-B1B9-1D1BA8B891C5}" type="parTrans" cxnId="{E4AD5BA4-6364-4084-AFEE-E18EE17BA8C5}">
      <dgm:prSet/>
      <dgm:spPr/>
      <dgm:t>
        <a:bodyPr/>
        <a:lstStyle/>
        <a:p>
          <a:endParaRPr lang="zh-CN" altLang="en-US"/>
        </a:p>
      </dgm:t>
    </dgm:pt>
    <dgm:pt modelId="{02A1D5F3-BB29-4E2C-AB55-4847BE9AC3BC}" type="sibTrans" cxnId="{E4AD5BA4-6364-4084-AFEE-E18EE17BA8C5}">
      <dgm:prSet/>
      <dgm:spPr/>
      <dgm:t>
        <a:bodyPr/>
        <a:lstStyle/>
        <a:p>
          <a:endParaRPr lang="zh-CN" altLang="en-US"/>
        </a:p>
      </dgm:t>
    </dgm:pt>
    <dgm:pt modelId="{60D62566-A14F-4F8C-A737-6BDB2978BF39}">
      <dgm:prSet/>
      <dgm:spPr/>
      <dgm:t>
        <a:bodyPr/>
        <a:lstStyle/>
        <a:p>
          <a:endParaRPr lang="zh-CN" altLang="en-US"/>
        </a:p>
      </dgm:t>
    </dgm:pt>
    <dgm:pt modelId="{58EBE3F6-68E7-48FF-88CA-1D92871767D5}" type="parTrans" cxnId="{4068C561-658F-447F-BC02-B73364537716}">
      <dgm:prSet/>
      <dgm:spPr/>
      <dgm:t>
        <a:bodyPr/>
        <a:lstStyle/>
        <a:p>
          <a:endParaRPr lang="zh-CN" altLang="en-US"/>
        </a:p>
      </dgm:t>
    </dgm:pt>
    <dgm:pt modelId="{5FFABA48-6645-4629-8A41-4ABB2DBE4046}" type="sibTrans" cxnId="{4068C561-658F-447F-BC02-B73364537716}">
      <dgm:prSet/>
      <dgm:spPr/>
      <dgm:t>
        <a:bodyPr/>
        <a:lstStyle/>
        <a:p>
          <a:endParaRPr lang="zh-CN" altLang="en-US"/>
        </a:p>
      </dgm:t>
    </dgm:pt>
    <dgm:pt modelId="{F043CDB5-43E7-45F6-A83D-A22D5753BFD7}">
      <dgm:prSet/>
      <dgm:spPr/>
      <dgm:t>
        <a:bodyPr/>
        <a:lstStyle/>
        <a:p>
          <a:r>
            <a:rPr lang="en-US" altLang="en-US" dirty="0"/>
            <a:t>Link-local</a:t>
          </a:r>
          <a:r>
            <a:rPr lang="zh-CN" altLang="en-US" dirty="0"/>
            <a:t>（本地链路）</a:t>
          </a:r>
        </a:p>
      </dgm:t>
    </dgm:pt>
    <dgm:pt modelId="{1F476D3A-3F37-4A61-8799-56FD8382EEA3}" type="parTrans" cxnId="{D5FD18F5-A438-420F-84CE-38DB3492943D}">
      <dgm:prSet/>
      <dgm:spPr/>
      <dgm:t>
        <a:bodyPr/>
        <a:lstStyle/>
        <a:p>
          <a:endParaRPr lang="zh-CN" altLang="en-US"/>
        </a:p>
      </dgm:t>
    </dgm:pt>
    <dgm:pt modelId="{CA4D4B46-804B-4C0C-AF0F-5E551B628F03}" type="sibTrans" cxnId="{D5FD18F5-A438-420F-84CE-38DB3492943D}">
      <dgm:prSet/>
      <dgm:spPr/>
      <dgm:t>
        <a:bodyPr/>
        <a:lstStyle/>
        <a:p>
          <a:endParaRPr lang="zh-CN" altLang="en-US"/>
        </a:p>
      </dgm:t>
    </dgm:pt>
    <dgm:pt modelId="{86034718-641B-4BE7-84A5-8F33D0820490}">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r>
            <a:rPr lang="zh-CN" altLang="en-US" dirty="0"/>
            <a:t>所有节点的组播地址：  </a:t>
          </a:r>
          <a:r>
            <a:rPr lang="en-US" altLang="en-US" dirty="0"/>
            <a:t>FF02::1</a:t>
          </a:r>
          <a:endParaRPr lang="zh-CN" altLang="en-US" dirty="0"/>
        </a:p>
      </dgm:t>
    </dgm:pt>
    <dgm:pt modelId="{8F4CD92B-B918-44D9-B349-C911D2617516}" type="parTrans" cxnId="{D5017FFD-7F83-4780-B595-28F84BB81013}">
      <dgm:prSet/>
      <dgm:spPr/>
      <dgm:t>
        <a:bodyPr/>
        <a:lstStyle/>
        <a:p>
          <a:endParaRPr lang="zh-CN" altLang="en-US"/>
        </a:p>
      </dgm:t>
    </dgm:pt>
    <dgm:pt modelId="{5C9DCD74-596F-4B23-BB8E-4C77910B2BBE}" type="sibTrans" cxnId="{D5017FFD-7F83-4780-B595-28F84BB81013}">
      <dgm:prSet/>
      <dgm:spPr/>
      <dgm:t>
        <a:bodyPr/>
        <a:lstStyle/>
        <a:p>
          <a:endParaRPr lang="zh-CN" altLang="en-US"/>
        </a:p>
      </dgm:t>
    </dgm:pt>
    <dgm:pt modelId="{9457D6B4-C04F-4E65-A3CB-D9C72A9160F4}">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r>
            <a:rPr lang="zh-CN" altLang="en-US" dirty="0"/>
            <a:t>所有路由器的组播地址：</a:t>
          </a:r>
          <a:r>
            <a:rPr lang="en-US" altLang="en-US" dirty="0"/>
            <a:t>FF02::2</a:t>
          </a:r>
          <a:endParaRPr lang="zh-CN" altLang="en-US" dirty="0"/>
        </a:p>
      </dgm:t>
    </dgm:pt>
    <dgm:pt modelId="{4905113A-89BA-49A7-A289-4E908D42AC31}" type="parTrans" cxnId="{FFA39394-45EE-427F-83D3-44703460B201}">
      <dgm:prSet/>
      <dgm:spPr/>
      <dgm:t>
        <a:bodyPr/>
        <a:lstStyle/>
        <a:p>
          <a:endParaRPr lang="zh-CN" altLang="en-US"/>
        </a:p>
      </dgm:t>
    </dgm:pt>
    <dgm:pt modelId="{1260026A-3813-4E96-9D50-F258F81745F4}" type="sibTrans" cxnId="{FFA39394-45EE-427F-83D3-44703460B201}">
      <dgm:prSet/>
      <dgm:spPr/>
      <dgm:t>
        <a:bodyPr/>
        <a:lstStyle/>
        <a:p>
          <a:endParaRPr lang="zh-CN" altLang="en-US"/>
        </a:p>
      </dgm:t>
    </dgm:pt>
    <dgm:pt modelId="{30643ACB-777A-4D62-B765-AFF4BCDB7867}">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r>
            <a:rPr lang="zh-CN" altLang="en-US" dirty="0"/>
            <a:t>所有</a:t>
          </a:r>
          <a:r>
            <a:rPr lang="en-US" altLang="en-US" dirty="0"/>
            <a:t>OSPF</a:t>
          </a:r>
          <a:r>
            <a:rPr lang="zh-CN" altLang="en-US" dirty="0"/>
            <a:t>路由器组播地址： </a:t>
          </a:r>
          <a:r>
            <a:rPr lang="en-US" altLang="en-US" dirty="0"/>
            <a:t>FF02:0:0:0:0:0:0:5</a:t>
          </a:r>
          <a:endParaRPr lang="zh-CN" altLang="en-US" dirty="0"/>
        </a:p>
      </dgm:t>
    </dgm:pt>
    <dgm:pt modelId="{87499A75-3839-4917-BCD8-047ED25ED642}" type="parTrans" cxnId="{95BF073A-5597-49C2-A109-34AC8C512041}">
      <dgm:prSet/>
      <dgm:spPr/>
      <dgm:t>
        <a:bodyPr/>
        <a:lstStyle/>
        <a:p>
          <a:endParaRPr lang="zh-CN" altLang="en-US"/>
        </a:p>
      </dgm:t>
    </dgm:pt>
    <dgm:pt modelId="{D2AB0550-0854-44F3-924B-9FE2DC730656}" type="sibTrans" cxnId="{95BF073A-5597-49C2-A109-34AC8C512041}">
      <dgm:prSet/>
      <dgm:spPr/>
      <dgm:t>
        <a:bodyPr/>
        <a:lstStyle/>
        <a:p>
          <a:endParaRPr lang="zh-CN" altLang="en-US"/>
        </a:p>
      </dgm:t>
    </dgm:pt>
    <dgm:pt modelId="{018371CD-94CC-41CE-9556-2C6C3CB853FB}">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r>
            <a:rPr lang="zh-CN" altLang="en-US" dirty="0"/>
            <a:t>所有</a:t>
          </a:r>
          <a:r>
            <a:rPr lang="en-US" altLang="en-US" dirty="0"/>
            <a:t>OSPF</a:t>
          </a:r>
          <a:r>
            <a:rPr lang="zh-CN" altLang="en-US" dirty="0"/>
            <a:t>的</a:t>
          </a:r>
          <a:r>
            <a:rPr lang="en-US" altLang="en-US" dirty="0"/>
            <a:t>DR</a:t>
          </a:r>
          <a:r>
            <a:rPr lang="zh-CN" altLang="en-US" dirty="0"/>
            <a:t>路由器组播地址： </a:t>
          </a:r>
          <a:r>
            <a:rPr lang="en-US" altLang="en-US" dirty="0"/>
            <a:t>FF02:0:0:0:0:0:0:6</a:t>
          </a:r>
          <a:endParaRPr lang="zh-CN" altLang="en-US" dirty="0"/>
        </a:p>
      </dgm:t>
    </dgm:pt>
    <dgm:pt modelId="{BF037065-CAE6-4770-8101-FDCC1303B2DC}" type="parTrans" cxnId="{6C386049-0C9E-4014-95FE-311D7B10DFB4}">
      <dgm:prSet/>
      <dgm:spPr/>
      <dgm:t>
        <a:bodyPr/>
        <a:lstStyle/>
        <a:p>
          <a:endParaRPr lang="zh-CN" altLang="en-US"/>
        </a:p>
      </dgm:t>
    </dgm:pt>
    <dgm:pt modelId="{DB99414A-EDC8-4CAB-B83C-0010AAD25543}" type="sibTrans" cxnId="{6C386049-0C9E-4014-95FE-311D7B10DFB4}">
      <dgm:prSet/>
      <dgm:spPr/>
      <dgm:t>
        <a:bodyPr/>
        <a:lstStyle/>
        <a:p>
          <a:endParaRPr lang="zh-CN" altLang="en-US"/>
        </a:p>
      </dgm:t>
    </dgm:pt>
    <dgm:pt modelId="{1D8E7029-667A-4B4C-8B6C-C13863F8ABE5}">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r>
            <a:rPr lang="zh-CN" altLang="en-US" dirty="0"/>
            <a:t>所有</a:t>
          </a:r>
          <a:r>
            <a:rPr lang="en-US" altLang="en-US" dirty="0"/>
            <a:t>RIP</a:t>
          </a:r>
          <a:r>
            <a:rPr lang="zh-CN" altLang="en-US" dirty="0"/>
            <a:t>路由器组播地址： </a:t>
          </a:r>
          <a:r>
            <a:rPr lang="en-US" altLang="en-US" dirty="0"/>
            <a:t>FF02:0:0:0:0:0:0:9</a:t>
          </a:r>
          <a:endParaRPr lang="zh-CN" altLang="en-US" dirty="0"/>
        </a:p>
      </dgm:t>
    </dgm:pt>
    <dgm:pt modelId="{726F0145-D51C-4D01-A43E-7CA14321BC52}" type="parTrans" cxnId="{E040DAF0-6FF1-4454-A346-46CCEF076F78}">
      <dgm:prSet/>
      <dgm:spPr/>
      <dgm:t>
        <a:bodyPr/>
        <a:lstStyle/>
        <a:p>
          <a:endParaRPr lang="zh-CN" altLang="en-US"/>
        </a:p>
      </dgm:t>
    </dgm:pt>
    <dgm:pt modelId="{AAF65619-B24F-4875-BB59-45E50D1C99FA}" type="sibTrans" cxnId="{E040DAF0-6FF1-4454-A346-46CCEF076F78}">
      <dgm:prSet/>
      <dgm:spPr/>
      <dgm:t>
        <a:bodyPr/>
        <a:lstStyle/>
        <a:p>
          <a:endParaRPr lang="zh-CN" altLang="en-US"/>
        </a:p>
      </dgm:t>
    </dgm:pt>
    <dgm:pt modelId="{3BF809A5-A2A6-4969-AAED-B424F60B32A0}">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r>
            <a:rPr lang="zh-CN" altLang="en-US" dirty="0"/>
            <a:t>所有</a:t>
          </a:r>
          <a:r>
            <a:rPr lang="en-US" altLang="en-US" dirty="0"/>
            <a:t>PIM</a:t>
          </a:r>
          <a:r>
            <a:rPr lang="zh-CN" altLang="en-US" dirty="0"/>
            <a:t>路由器组播地址： </a:t>
          </a:r>
          <a:r>
            <a:rPr lang="en-US" altLang="en-US" dirty="0"/>
            <a:t>FF02:0:0:0:0:0:0:13</a:t>
          </a:r>
          <a:endParaRPr lang="zh-CN" altLang="en-US" dirty="0"/>
        </a:p>
      </dgm:t>
    </dgm:pt>
    <dgm:pt modelId="{C75B8EA5-97B0-4C4C-B112-E51BF557C9D8}" type="parTrans" cxnId="{28F03B68-9227-463D-BCF1-309953456797}">
      <dgm:prSet/>
      <dgm:spPr/>
      <dgm:t>
        <a:bodyPr/>
        <a:lstStyle/>
        <a:p>
          <a:endParaRPr lang="zh-CN" altLang="en-US"/>
        </a:p>
      </dgm:t>
    </dgm:pt>
    <dgm:pt modelId="{F2F3C890-B570-4F34-9DFE-5B8D44EAB978}" type="sibTrans" cxnId="{28F03B68-9227-463D-BCF1-309953456797}">
      <dgm:prSet/>
      <dgm:spPr/>
      <dgm:t>
        <a:bodyPr/>
        <a:lstStyle/>
        <a:p>
          <a:endParaRPr lang="zh-CN" altLang="en-US"/>
        </a:p>
      </dgm:t>
    </dgm:pt>
    <dgm:pt modelId="{2B1FD2B5-D096-4860-98C0-184C12AD04C3}">
      <dgm:prSet phldr="0" custT="0"/>
      <dgm:spPr/>
      <dgm:t>
        <a:bodyPr vert="horz" wrap="square"/>
        <a:lstStyle>
          <a:lvl1pPr algn="l">
            <a:defRPr sz="14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15000"/>
            </a:spcAft>
          </a:pPr>
          <a:endParaRPr lang="zh-CN" altLang="en-US" dirty="0"/>
        </a:p>
      </dgm:t>
    </dgm:pt>
    <dgm:pt modelId="{B7BAE7BE-AFD9-4D4C-94C6-6A6F1A15FBBE}" type="parTrans" cxnId="{052AF3DA-BFB0-4605-9018-08D2EDE29212}">
      <dgm:prSet/>
      <dgm:spPr/>
      <dgm:t>
        <a:bodyPr/>
        <a:lstStyle/>
        <a:p>
          <a:endParaRPr lang="zh-CN" altLang="en-US"/>
        </a:p>
      </dgm:t>
    </dgm:pt>
    <dgm:pt modelId="{2A3B4333-E813-45C1-8158-96E548710CB6}" type="sibTrans" cxnId="{052AF3DA-BFB0-4605-9018-08D2EDE29212}">
      <dgm:prSet/>
      <dgm:spPr/>
      <dgm:t>
        <a:bodyPr/>
        <a:lstStyle/>
        <a:p>
          <a:endParaRPr lang="zh-CN" altLang="en-US"/>
        </a:p>
      </dgm:t>
    </dgm:pt>
    <dgm:pt modelId="{B368C54A-7B1A-4B2E-B957-3227A3D875EE}" type="pres">
      <dgm:prSet presAssocID="{382ECB1D-91B5-44F3-9E78-922D4FFBE76A}" presName="linear" presStyleCnt="0">
        <dgm:presLayoutVars>
          <dgm:dir/>
          <dgm:animLvl val="lvl"/>
          <dgm:resizeHandles val="exact"/>
        </dgm:presLayoutVars>
      </dgm:prSet>
      <dgm:spPr/>
    </dgm:pt>
    <dgm:pt modelId="{423DF8C5-CAAD-4C96-A722-8D35A4965AF9}" type="pres">
      <dgm:prSet presAssocID="{9D761D34-8AB2-4257-8A52-A485C037EE6F}" presName="parentLin" presStyleCnt="0"/>
      <dgm:spPr/>
    </dgm:pt>
    <dgm:pt modelId="{CE201905-68CD-461B-B6CC-49D7FC84C0A5}" type="pres">
      <dgm:prSet presAssocID="{9D761D34-8AB2-4257-8A52-A485C037EE6F}" presName="parentLeftMargin" presStyleLbl="node1" presStyleIdx="0" presStyleCnt="2"/>
      <dgm:spPr/>
    </dgm:pt>
    <dgm:pt modelId="{94A75427-61C5-4848-A014-FB2ED683F4DE}" type="pres">
      <dgm:prSet presAssocID="{9D761D34-8AB2-4257-8A52-A485C037EE6F}" presName="parentText" presStyleLbl="node1" presStyleIdx="0" presStyleCnt="2" custLinFactX="7143" custLinFactNeighborX="100000" custLinFactNeighborY="-8605">
        <dgm:presLayoutVars>
          <dgm:chMax val="0"/>
          <dgm:bulletEnabled val="1"/>
        </dgm:presLayoutVars>
      </dgm:prSet>
      <dgm:spPr/>
    </dgm:pt>
    <dgm:pt modelId="{FA4A4EBB-933A-4574-985B-5E253F6293F7}" type="pres">
      <dgm:prSet presAssocID="{9D761D34-8AB2-4257-8A52-A485C037EE6F}" presName="negativeSpace" presStyleCnt="0"/>
      <dgm:spPr/>
    </dgm:pt>
    <dgm:pt modelId="{D22DC176-65F9-457B-9BA6-753BAF7E2989}" type="pres">
      <dgm:prSet presAssocID="{9D761D34-8AB2-4257-8A52-A485C037EE6F}" presName="childText" presStyleLbl="conFgAcc1" presStyleIdx="0" presStyleCnt="2">
        <dgm:presLayoutVars>
          <dgm:bulletEnabled val="1"/>
        </dgm:presLayoutVars>
      </dgm:prSet>
      <dgm:spPr/>
    </dgm:pt>
    <dgm:pt modelId="{7C8E4547-F430-4F5D-9E3B-FD5ECB4E1253}" type="pres">
      <dgm:prSet presAssocID="{BB17C9B3-135A-448C-9EE8-929B9058D568}" presName="spaceBetweenRectangles" presStyleCnt="0"/>
      <dgm:spPr/>
    </dgm:pt>
    <dgm:pt modelId="{3B73FF48-5468-4C24-BEBD-EB351F175F2A}" type="pres">
      <dgm:prSet presAssocID="{F043CDB5-43E7-45F6-A83D-A22D5753BFD7}" presName="parentLin" presStyleCnt="0"/>
      <dgm:spPr/>
    </dgm:pt>
    <dgm:pt modelId="{5DFABAE4-0414-4B94-90E3-AEE3B2A164FE}" type="pres">
      <dgm:prSet presAssocID="{F043CDB5-43E7-45F6-A83D-A22D5753BFD7}" presName="parentLeftMargin" presStyleLbl="node1" presStyleIdx="0" presStyleCnt="2"/>
      <dgm:spPr/>
    </dgm:pt>
    <dgm:pt modelId="{F5F89F71-D3BC-4DF2-81F1-A399719D6D80}" type="pres">
      <dgm:prSet presAssocID="{F043CDB5-43E7-45F6-A83D-A22D5753BFD7}" presName="parentText" presStyleLbl="node1" presStyleIdx="1" presStyleCnt="2" custLinFactX="7143" custLinFactNeighborX="100000" custLinFactNeighborY="2868">
        <dgm:presLayoutVars>
          <dgm:chMax val="0"/>
          <dgm:bulletEnabled val="1"/>
        </dgm:presLayoutVars>
      </dgm:prSet>
      <dgm:spPr/>
    </dgm:pt>
    <dgm:pt modelId="{580415B2-4E24-4D72-AD76-2CE281EE6DEF}" type="pres">
      <dgm:prSet presAssocID="{F043CDB5-43E7-45F6-A83D-A22D5753BFD7}" presName="negativeSpace" presStyleCnt="0"/>
      <dgm:spPr/>
    </dgm:pt>
    <dgm:pt modelId="{7604B85D-5D3B-46FB-B7E1-AD1445619781}" type="pres">
      <dgm:prSet presAssocID="{F043CDB5-43E7-45F6-A83D-A22D5753BFD7}" presName="childText" presStyleLbl="conFgAcc1" presStyleIdx="1" presStyleCnt="2" custScaleY="106517">
        <dgm:presLayoutVars>
          <dgm:bulletEnabled val="1"/>
        </dgm:presLayoutVars>
      </dgm:prSet>
      <dgm:spPr/>
    </dgm:pt>
  </dgm:ptLst>
  <dgm:cxnLst>
    <dgm:cxn modelId="{F9A1310E-93CA-4008-A684-31501B433C39}" type="presOf" srcId="{F043CDB5-43E7-45F6-A83D-A22D5753BFD7}" destId="{5DFABAE4-0414-4B94-90E3-AEE3B2A164FE}" srcOrd="0" destOrd="0" presId="urn:microsoft.com/office/officeart/2005/8/layout/list1#1"/>
    <dgm:cxn modelId="{AFE5EA14-ADCD-434B-A448-45BABB99CE59}" type="presOf" srcId="{382ECB1D-91B5-44F3-9E78-922D4FFBE76A}" destId="{B368C54A-7B1A-4B2E-B957-3227A3D875EE}" srcOrd="0" destOrd="0" presId="urn:microsoft.com/office/officeart/2005/8/layout/list1#1"/>
    <dgm:cxn modelId="{95BF073A-5597-49C2-A109-34AC8C512041}" srcId="{F043CDB5-43E7-45F6-A83D-A22D5753BFD7}" destId="{30643ACB-777A-4D62-B765-AFF4BCDB7867}" srcOrd="2" destOrd="0" parTransId="{87499A75-3839-4917-BCD8-047ED25ED642}" sibTransId="{D2AB0550-0854-44F3-924B-9FE2DC730656}"/>
    <dgm:cxn modelId="{A2E1075B-078A-4C79-AA58-BFEF1E9585AB}" type="presOf" srcId="{86034718-641B-4BE7-84A5-8F33D0820490}" destId="{7604B85D-5D3B-46FB-B7E1-AD1445619781}" srcOrd="0" destOrd="0" presId="urn:microsoft.com/office/officeart/2005/8/layout/list1#1"/>
    <dgm:cxn modelId="{4068C561-658F-447F-BC02-B73364537716}" srcId="{9D761D34-8AB2-4257-8A52-A485C037EE6F}" destId="{60D62566-A14F-4F8C-A737-6BDB2978BF39}" srcOrd="2" destOrd="0" parTransId="{58EBE3F6-68E7-48FF-88CA-1D92871767D5}" sibTransId="{5FFABA48-6645-4629-8A41-4ABB2DBE4046}"/>
    <dgm:cxn modelId="{28F03B68-9227-463D-BCF1-309953456797}" srcId="{F043CDB5-43E7-45F6-A83D-A22D5753BFD7}" destId="{3BF809A5-A2A6-4969-AAED-B424F60B32A0}" srcOrd="5" destOrd="0" parTransId="{C75B8EA5-97B0-4C4C-B112-E51BF557C9D8}" sibTransId="{F2F3C890-B570-4F34-9DFE-5B8D44EAB978}"/>
    <dgm:cxn modelId="{6C386049-0C9E-4014-95FE-311D7B10DFB4}" srcId="{F043CDB5-43E7-45F6-A83D-A22D5753BFD7}" destId="{018371CD-94CC-41CE-9556-2C6C3CB853FB}" srcOrd="3" destOrd="0" parTransId="{BF037065-CAE6-4770-8101-FDCC1303B2DC}" sibTransId="{DB99414A-EDC8-4CAB-B83C-0010AAD25543}"/>
    <dgm:cxn modelId="{5817D46D-9087-4C68-8656-C48221F157BF}" type="presOf" srcId="{F043CDB5-43E7-45F6-A83D-A22D5753BFD7}" destId="{F5F89F71-D3BC-4DF2-81F1-A399719D6D80}" srcOrd="1" destOrd="0" presId="urn:microsoft.com/office/officeart/2005/8/layout/list1#1"/>
    <dgm:cxn modelId="{70DAB177-CBF5-4D74-AC7C-E20545B48B3C}" srcId="{9D761D34-8AB2-4257-8A52-A485C037EE6F}" destId="{9F2BAF33-3657-4A22-8E9E-6B4D18174E4E}" srcOrd="0" destOrd="0" parTransId="{2CE1C697-4342-49AB-B54B-B25531A38F15}" sibTransId="{9E577E3F-9179-41AC-B7BA-43B47FC1D958}"/>
    <dgm:cxn modelId="{CDAF8580-187B-4836-9DBB-37AAD3BB4AF9}" type="presOf" srcId="{3BF809A5-A2A6-4969-AAED-B424F60B32A0}" destId="{7604B85D-5D3B-46FB-B7E1-AD1445619781}" srcOrd="0" destOrd="5" presId="urn:microsoft.com/office/officeart/2005/8/layout/list1#1"/>
    <dgm:cxn modelId="{1E3F6592-DA89-43C3-879E-48AFED661ED3}" type="presOf" srcId="{1D8E7029-667A-4B4C-8B6C-C13863F8ABE5}" destId="{7604B85D-5D3B-46FB-B7E1-AD1445619781}" srcOrd="0" destOrd="4" presId="urn:microsoft.com/office/officeart/2005/8/layout/list1#1"/>
    <dgm:cxn modelId="{0D1D1693-FFD3-4F7F-95A0-E9134E4B1B8F}" type="presOf" srcId="{9D761D34-8AB2-4257-8A52-A485C037EE6F}" destId="{94A75427-61C5-4848-A014-FB2ED683F4DE}" srcOrd="1" destOrd="0" presId="urn:microsoft.com/office/officeart/2005/8/layout/list1#1"/>
    <dgm:cxn modelId="{FFA39394-45EE-427F-83D3-44703460B201}" srcId="{F043CDB5-43E7-45F6-A83D-A22D5753BFD7}" destId="{9457D6B4-C04F-4E65-A3CB-D9C72A9160F4}" srcOrd="1" destOrd="0" parTransId="{4905113A-89BA-49A7-A289-4E908D42AC31}" sibTransId="{1260026A-3813-4E96-9D50-F258F81745F4}"/>
    <dgm:cxn modelId="{3D721796-51D4-4F8A-839A-A3EA4EADAC53}" type="presOf" srcId="{D48A17C6-4DBF-4D84-AF91-AE6435677BBB}" destId="{D22DC176-65F9-457B-9BA6-753BAF7E2989}" srcOrd="0" destOrd="1" presId="urn:microsoft.com/office/officeart/2005/8/layout/list1#1"/>
    <dgm:cxn modelId="{FA28F099-E746-4C9B-BD5A-28C068BF1BF5}" srcId="{382ECB1D-91B5-44F3-9E78-922D4FFBE76A}" destId="{9D761D34-8AB2-4257-8A52-A485C037EE6F}" srcOrd="0" destOrd="0" parTransId="{864430C6-8CF9-42B8-AA75-82B26F48915C}" sibTransId="{BB17C9B3-135A-448C-9EE8-929B9058D568}"/>
    <dgm:cxn modelId="{E4AD5BA4-6364-4084-AFEE-E18EE17BA8C5}" srcId="{9D761D34-8AB2-4257-8A52-A485C037EE6F}" destId="{D48A17C6-4DBF-4D84-AF91-AE6435677BBB}" srcOrd="1" destOrd="0" parTransId="{754FDD7F-FFE6-4D4E-B1B9-1D1BA8B891C5}" sibTransId="{02A1D5F3-BB29-4E2C-AB55-4847BE9AC3BC}"/>
    <dgm:cxn modelId="{4E0FE5A4-48F1-42C1-BAA2-1BF52C3BC676}" type="presOf" srcId="{30643ACB-777A-4D62-B765-AFF4BCDB7867}" destId="{7604B85D-5D3B-46FB-B7E1-AD1445619781}" srcOrd="0" destOrd="2" presId="urn:microsoft.com/office/officeart/2005/8/layout/list1#1"/>
    <dgm:cxn modelId="{5D376BA8-3D04-4566-AC5B-212F9DE28087}" type="presOf" srcId="{9D761D34-8AB2-4257-8A52-A485C037EE6F}" destId="{CE201905-68CD-461B-B6CC-49D7FC84C0A5}" srcOrd="0" destOrd="0" presId="urn:microsoft.com/office/officeart/2005/8/layout/list1#1"/>
    <dgm:cxn modelId="{BAEA02C6-482D-4D72-B9D8-54BDAC008DE6}" type="presOf" srcId="{9F2BAF33-3657-4A22-8E9E-6B4D18174E4E}" destId="{D22DC176-65F9-457B-9BA6-753BAF7E2989}" srcOrd="0" destOrd="0" presId="urn:microsoft.com/office/officeart/2005/8/layout/list1#1"/>
    <dgm:cxn modelId="{AE3D1BCB-8962-42B3-AA79-EF2A2E4A4A5F}" type="presOf" srcId="{9457D6B4-C04F-4E65-A3CB-D9C72A9160F4}" destId="{7604B85D-5D3B-46FB-B7E1-AD1445619781}" srcOrd="0" destOrd="1" presId="urn:microsoft.com/office/officeart/2005/8/layout/list1#1"/>
    <dgm:cxn modelId="{052AF3DA-BFB0-4605-9018-08D2EDE29212}" srcId="{F043CDB5-43E7-45F6-A83D-A22D5753BFD7}" destId="{2B1FD2B5-D096-4860-98C0-184C12AD04C3}" srcOrd="6" destOrd="0" parTransId="{B7BAE7BE-AFD9-4D4C-94C6-6A6F1A15FBBE}" sibTransId="{2A3B4333-E813-45C1-8158-96E548710CB6}"/>
    <dgm:cxn modelId="{C0AFEAEE-0552-4C57-A200-86DFDCC37BBF}" type="presOf" srcId="{2B1FD2B5-D096-4860-98C0-184C12AD04C3}" destId="{7604B85D-5D3B-46FB-B7E1-AD1445619781}" srcOrd="0" destOrd="6" presId="urn:microsoft.com/office/officeart/2005/8/layout/list1#1"/>
    <dgm:cxn modelId="{E040DAF0-6FF1-4454-A346-46CCEF076F78}" srcId="{F043CDB5-43E7-45F6-A83D-A22D5753BFD7}" destId="{1D8E7029-667A-4B4C-8B6C-C13863F8ABE5}" srcOrd="4" destOrd="0" parTransId="{726F0145-D51C-4D01-A43E-7CA14321BC52}" sibTransId="{AAF65619-B24F-4875-BB59-45E50D1C99FA}"/>
    <dgm:cxn modelId="{D5FD18F5-A438-420F-84CE-38DB3492943D}" srcId="{382ECB1D-91B5-44F3-9E78-922D4FFBE76A}" destId="{F043CDB5-43E7-45F6-A83D-A22D5753BFD7}" srcOrd="1" destOrd="0" parTransId="{1F476D3A-3F37-4A61-8799-56FD8382EEA3}" sibTransId="{CA4D4B46-804B-4C0C-AF0F-5E551B628F03}"/>
    <dgm:cxn modelId="{8C8CA7F9-75F8-4E96-AE64-7872CD570400}" type="presOf" srcId="{60D62566-A14F-4F8C-A737-6BDB2978BF39}" destId="{D22DC176-65F9-457B-9BA6-753BAF7E2989}" srcOrd="0" destOrd="2" presId="urn:microsoft.com/office/officeart/2005/8/layout/list1#1"/>
    <dgm:cxn modelId="{DE540CFD-31FE-433B-A454-5BDC84EEB6D4}" type="presOf" srcId="{018371CD-94CC-41CE-9556-2C6C3CB853FB}" destId="{7604B85D-5D3B-46FB-B7E1-AD1445619781}" srcOrd="0" destOrd="3" presId="urn:microsoft.com/office/officeart/2005/8/layout/list1#1"/>
    <dgm:cxn modelId="{D5017FFD-7F83-4780-B595-28F84BB81013}" srcId="{F043CDB5-43E7-45F6-A83D-A22D5753BFD7}" destId="{86034718-641B-4BE7-84A5-8F33D0820490}" srcOrd="0" destOrd="0" parTransId="{8F4CD92B-B918-44D9-B349-C911D2617516}" sibTransId="{5C9DCD74-596F-4B23-BB8E-4C77910B2BBE}"/>
    <dgm:cxn modelId="{F9CC11CC-A874-4BE1-8599-7804BD3E2EA1}" type="presParOf" srcId="{B368C54A-7B1A-4B2E-B957-3227A3D875EE}" destId="{423DF8C5-CAAD-4C96-A722-8D35A4965AF9}" srcOrd="0" destOrd="0" presId="urn:microsoft.com/office/officeart/2005/8/layout/list1#1"/>
    <dgm:cxn modelId="{817936DF-9C53-4486-8497-4CEDB426BB50}" type="presParOf" srcId="{423DF8C5-CAAD-4C96-A722-8D35A4965AF9}" destId="{CE201905-68CD-461B-B6CC-49D7FC84C0A5}" srcOrd="0" destOrd="0" presId="urn:microsoft.com/office/officeart/2005/8/layout/list1#1"/>
    <dgm:cxn modelId="{D657A49D-C841-4075-B34B-22811C7010ED}" type="presParOf" srcId="{423DF8C5-CAAD-4C96-A722-8D35A4965AF9}" destId="{94A75427-61C5-4848-A014-FB2ED683F4DE}" srcOrd="1" destOrd="0" presId="urn:microsoft.com/office/officeart/2005/8/layout/list1#1"/>
    <dgm:cxn modelId="{2D7607EB-D164-48DC-9E14-03B5A28E2406}" type="presParOf" srcId="{B368C54A-7B1A-4B2E-B957-3227A3D875EE}" destId="{FA4A4EBB-933A-4574-985B-5E253F6293F7}" srcOrd="1" destOrd="0" presId="urn:microsoft.com/office/officeart/2005/8/layout/list1#1"/>
    <dgm:cxn modelId="{9A1A6137-FF27-4ED8-A80F-5297310D9DFE}" type="presParOf" srcId="{B368C54A-7B1A-4B2E-B957-3227A3D875EE}" destId="{D22DC176-65F9-457B-9BA6-753BAF7E2989}" srcOrd="2" destOrd="0" presId="urn:microsoft.com/office/officeart/2005/8/layout/list1#1"/>
    <dgm:cxn modelId="{1FC6C241-D946-4F50-8681-EB01302F2E18}" type="presParOf" srcId="{B368C54A-7B1A-4B2E-B957-3227A3D875EE}" destId="{7C8E4547-F430-4F5D-9E3B-FD5ECB4E1253}" srcOrd="3" destOrd="0" presId="urn:microsoft.com/office/officeart/2005/8/layout/list1#1"/>
    <dgm:cxn modelId="{53B9CD29-854C-4444-B4F4-C05D1E824B37}" type="presParOf" srcId="{B368C54A-7B1A-4B2E-B957-3227A3D875EE}" destId="{3B73FF48-5468-4C24-BEBD-EB351F175F2A}" srcOrd="4" destOrd="0" presId="urn:microsoft.com/office/officeart/2005/8/layout/list1#1"/>
    <dgm:cxn modelId="{B31A72B1-F025-45DB-BBD5-EFFA547C5B13}" type="presParOf" srcId="{3B73FF48-5468-4C24-BEBD-EB351F175F2A}" destId="{5DFABAE4-0414-4B94-90E3-AEE3B2A164FE}" srcOrd="0" destOrd="0" presId="urn:microsoft.com/office/officeart/2005/8/layout/list1#1"/>
    <dgm:cxn modelId="{4ECE0E2D-2B7F-4C6D-BDC9-5CF4B751D1D2}" type="presParOf" srcId="{3B73FF48-5468-4C24-BEBD-EB351F175F2A}" destId="{F5F89F71-D3BC-4DF2-81F1-A399719D6D80}" srcOrd="1" destOrd="0" presId="urn:microsoft.com/office/officeart/2005/8/layout/list1#1"/>
    <dgm:cxn modelId="{08468070-CDA3-41CA-94FB-1AFE75AC96AE}" type="presParOf" srcId="{B368C54A-7B1A-4B2E-B957-3227A3D875EE}" destId="{580415B2-4E24-4D72-AD76-2CE281EE6DEF}" srcOrd="5" destOrd="0" presId="urn:microsoft.com/office/officeart/2005/8/layout/list1#1"/>
    <dgm:cxn modelId="{EB6DD417-269C-4340-A4C7-B53ED73BDBA6}" type="presParOf" srcId="{B368C54A-7B1A-4B2E-B957-3227A3D875EE}" destId="{7604B85D-5D3B-46FB-B7E1-AD1445619781}" srcOrd="6"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DC176-65F9-457B-9BA6-753BAF7E2989}">
      <dsp:nvSpPr>
        <dsp:cNvPr id="0" name=""/>
        <dsp:cNvSpPr/>
      </dsp:nvSpPr>
      <dsp:spPr>
        <a:xfrm>
          <a:off x="0" y="222233"/>
          <a:ext cx="6707958" cy="105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612" tIns="249936" rIns="520612"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所有节点的组播地址：  </a:t>
          </a:r>
          <a:r>
            <a:rPr lang="en-US" altLang="en-US" sz="1200" kern="1200" dirty="0"/>
            <a:t>FF01::1</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a:t>所有路由器的组播地址：</a:t>
          </a:r>
          <a:r>
            <a:rPr lang="en-US" altLang="en-US" sz="1200" kern="1200" dirty="0"/>
            <a:t>FF01::2</a:t>
          </a:r>
          <a:endParaRPr lang="zh-CN" altLang="en-US" sz="1200" kern="1200" dirty="0"/>
        </a:p>
        <a:p>
          <a:pPr marL="114300" lvl="1" indent="-114300" algn="l" defTabSz="533400">
            <a:lnSpc>
              <a:spcPct val="90000"/>
            </a:lnSpc>
            <a:spcBef>
              <a:spcPct val="0"/>
            </a:spcBef>
            <a:spcAft>
              <a:spcPct val="15000"/>
            </a:spcAft>
            <a:buChar char="•"/>
          </a:pPr>
          <a:endParaRPr lang="zh-CN" altLang="en-US" sz="1200" kern="1200"/>
        </a:p>
      </dsp:txBody>
      <dsp:txXfrm>
        <a:off x="0" y="222233"/>
        <a:ext cx="6707958" cy="1058400"/>
      </dsp:txXfrm>
    </dsp:sp>
    <dsp:sp modelId="{94A75427-61C5-4848-A014-FB2ED683F4DE}">
      <dsp:nvSpPr>
        <dsp:cNvPr id="0" name=""/>
        <dsp:cNvSpPr/>
      </dsp:nvSpPr>
      <dsp:spPr>
        <a:xfrm>
          <a:off x="1006200" y="14631"/>
          <a:ext cx="469557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481" tIns="0" rIns="177481" bIns="0" numCol="1" spcCol="1270" anchor="ctr" anchorCtr="0">
          <a:noAutofit/>
        </a:bodyPr>
        <a:lstStyle/>
        <a:p>
          <a:pPr marL="0" lvl="0" indent="0" algn="l" defTabSz="533400">
            <a:lnSpc>
              <a:spcPct val="90000"/>
            </a:lnSpc>
            <a:spcBef>
              <a:spcPct val="0"/>
            </a:spcBef>
            <a:spcAft>
              <a:spcPct val="35000"/>
            </a:spcAft>
            <a:buNone/>
          </a:pPr>
          <a:r>
            <a:rPr lang="en-US" altLang="en-US" sz="1200" kern="1200" dirty="0"/>
            <a:t>Node-local</a:t>
          </a:r>
          <a:r>
            <a:rPr lang="zh-CN" altLang="en-US" sz="1200" kern="1200" dirty="0"/>
            <a:t>（本地站点）</a:t>
          </a:r>
        </a:p>
      </dsp:txBody>
      <dsp:txXfrm>
        <a:off x="1023493" y="31924"/>
        <a:ext cx="4660984" cy="319654"/>
      </dsp:txXfrm>
    </dsp:sp>
    <dsp:sp modelId="{7604B85D-5D3B-46FB-B7E1-AD1445619781}">
      <dsp:nvSpPr>
        <dsp:cNvPr id="0" name=""/>
        <dsp:cNvSpPr/>
      </dsp:nvSpPr>
      <dsp:spPr>
        <a:xfrm>
          <a:off x="0" y="1522553"/>
          <a:ext cx="6707958" cy="249633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612" tIns="249936" rIns="520612" bIns="85344" numCol="1" spcCol="1270" anchor="t" anchorCtr="0">
          <a:noAutofit/>
        </a:bodyPr>
        <a:lstStyle/>
        <a:p>
          <a:pPr marL="114300" lvl="1" indent="-114300" algn="l" defTabSz="533400">
            <a:lnSpc>
              <a:spcPct val="100000"/>
            </a:lnSpc>
            <a:spcBef>
              <a:spcPct val="0"/>
            </a:spcBef>
            <a:spcAft>
              <a:spcPct val="15000"/>
            </a:spcAft>
            <a:buChar char="•"/>
          </a:pPr>
          <a:r>
            <a:rPr lang="zh-CN" altLang="en-US" sz="1200" kern="1200" dirty="0"/>
            <a:t>所有节点的组播地址：  </a:t>
          </a:r>
          <a:r>
            <a:rPr lang="en-US" altLang="en-US" sz="1200" kern="1200" dirty="0"/>
            <a:t>FF02::1</a:t>
          </a:r>
          <a:endParaRPr lang="zh-CN" altLang="en-US" sz="1200" kern="1200" dirty="0"/>
        </a:p>
        <a:p>
          <a:pPr marL="114300" lvl="1" indent="-114300" algn="l" defTabSz="533400">
            <a:lnSpc>
              <a:spcPct val="100000"/>
            </a:lnSpc>
            <a:spcBef>
              <a:spcPct val="0"/>
            </a:spcBef>
            <a:spcAft>
              <a:spcPct val="15000"/>
            </a:spcAft>
            <a:buChar char="•"/>
          </a:pPr>
          <a:r>
            <a:rPr lang="zh-CN" altLang="en-US" sz="1200" kern="1200" dirty="0"/>
            <a:t>所有路由器的组播地址：</a:t>
          </a:r>
          <a:r>
            <a:rPr lang="en-US" altLang="en-US" sz="1200" kern="1200" dirty="0"/>
            <a:t>FF02::2</a:t>
          </a:r>
          <a:endParaRPr lang="zh-CN" altLang="en-US" sz="1200" kern="1200" dirty="0"/>
        </a:p>
        <a:p>
          <a:pPr marL="114300" lvl="1" indent="-114300" algn="l" defTabSz="533400">
            <a:lnSpc>
              <a:spcPct val="100000"/>
            </a:lnSpc>
            <a:spcBef>
              <a:spcPct val="0"/>
            </a:spcBef>
            <a:spcAft>
              <a:spcPct val="15000"/>
            </a:spcAft>
            <a:buChar char="•"/>
          </a:pPr>
          <a:r>
            <a:rPr lang="zh-CN" altLang="en-US" sz="1200" kern="1200" dirty="0"/>
            <a:t>所有</a:t>
          </a:r>
          <a:r>
            <a:rPr lang="en-US" altLang="en-US" sz="1200" kern="1200" dirty="0"/>
            <a:t>OSPF</a:t>
          </a:r>
          <a:r>
            <a:rPr lang="zh-CN" altLang="en-US" sz="1200" kern="1200" dirty="0"/>
            <a:t>路由器组播地址： </a:t>
          </a:r>
          <a:r>
            <a:rPr lang="en-US" altLang="en-US" sz="1200" kern="1200" dirty="0"/>
            <a:t>FF02:0:0:0:0:0:0:5</a:t>
          </a:r>
          <a:endParaRPr lang="zh-CN" altLang="en-US" sz="1200" kern="1200" dirty="0"/>
        </a:p>
        <a:p>
          <a:pPr marL="114300" lvl="1" indent="-114300" algn="l" defTabSz="533400">
            <a:lnSpc>
              <a:spcPct val="100000"/>
            </a:lnSpc>
            <a:spcBef>
              <a:spcPct val="0"/>
            </a:spcBef>
            <a:spcAft>
              <a:spcPct val="15000"/>
            </a:spcAft>
            <a:buChar char="•"/>
          </a:pPr>
          <a:r>
            <a:rPr lang="zh-CN" altLang="en-US" sz="1200" kern="1200" dirty="0"/>
            <a:t>所有</a:t>
          </a:r>
          <a:r>
            <a:rPr lang="en-US" altLang="en-US" sz="1200" kern="1200" dirty="0"/>
            <a:t>OSPF</a:t>
          </a:r>
          <a:r>
            <a:rPr lang="zh-CN" altLang="en-US" sz="1200" kern="1200" dirty="0"/>
            <a:t>的</a:t>
          </a:r>
          <a:r>
            <a:rPr lang="en-US" altLang="en-US" sz="1200" kern="1200" dirty="0"/>
            <a:t>DR</a:t>
          </a:r>
          <a:r>
            <a:rPr lang="zh-CN" altLang="en-US" sz="1200" kern="1200" dirty="0"/>
            <a:t>路由器组播地址： </a:t>
          </a:r>
          <a:r>
            <a:rPr lang="en-US" altLang="en-US" sz="1200" kern="1200" dirty="0"/>
            <a:t>FF02:0:0:0:0:0:0:6</a:t>
          </a:r>
          <a:endParaRPr lang="zh-CN" altLang="en-US" sz="1200" kern="1200" dirty="0"/>
        </a:p>
        <a:p>
          <a:pPr marL="114300" lvl="1" indent="-114300" algn="l" defTabSz="533400">
            <a:lnSpc>
              <a:spcPct val="100000"/>
            </a:lnSpc>
            <a:spcBef>
              <a:spcPct val="0"/>
            </a:spcBef>
            <a:spcAft>
              <a:spcPct val="15000"/>
            </a:spcAft>
            <a:buChar char="•"/>
          </a:pPr>
          <a:r>
            <a:rPr lang="zh-CN" altLang="en-US" sz="1200" kern="1200" dirty="0"/>
            <a:t>所有</a:t>
          </a:r>
          <a:r>
            <a:rPr lang="en-US" altLang="en-US" sz="1200" kern="1200" dirty="0"/>
            <a:t>RIP</a:t>
          </a:r>
          <a:r>
            <a:rPr lang="zh-CN" altLang="en-US" sz="1200" kern="1200" dirty="0"/>
            <a:t>路由器组播地址： </a:t>
          </a:r>
          <a:r>
            <a:rPr lang="en-US" altLang="en-US" sz="1200" kern="1200" dirty="0"/>
            <a:t>FF02:0:0:0:0:0:0:9</a:t>
          </a:r>
          <a:endParaRPr lang="zh-CN" altLang="en-US" sz="1200" kern="1200" dirty="0"/>
        </a:p>
        <a:p>
          <a:pPr marL="114300" lvl="1" indent="-114300" algn="l" defTabSz="533400">
            <a:lnSpc>
              <a:spcPct val="100000"/>
            </a:lnSpc>
            <a:spcBef>
              <a:spcPct val="0"/>
            </a:spcBef>
            <a:spcAft>
              <a:spcPct val="15000"/>
            </a:spcAft>
            <a:buChar char="•"/>
          </a:pPr>
          <a:r>
            <a:rPr lang="zh-CN" altLang="en-US" sz="1200" kern="1200" dirty="0"/>
            <a:t>所有</a:t>
          </a:r>
          <a:r>
            <a:rPr lang="en-US" altLang="en-US" sz="1200" kern="1200" dirty="0"/>
            <a:t>PIM</a:t>
          </a:r>
          <a:r>
            <a:rPr lang="zh-CN" altLang="en-US" sz="1200" kern="1200" dirty="0"/>
            <a:t>路由器组播地址： </a:t>
          </a:r>
          <a:r>
            <a:rPr lang="en-US" altLang="en-US" sz="1200" kern="1200" dirty="0"/>
            <a:t>FF02:0:0:0:0:0:0:13</a:t>
          </a:r>
          <a:endParaRPr lang="zh-CN" altLang="en-US" sz="1200" kern="1200" dirty="0"/>
        </a:p>
        <a:p>
          <a:pPr marL="114300" lvl="1" indent="-114300" algn="l" defTabSz="533400">
            <a:lnSpc>
              <a:spcPct val="100000"/>
            </a:lnSpc>
            <a:spcBef>
              <a:spcPct val="0"/>
            </a:spcBef>
            <a:spcAft>
              <a:spcPct val="15000"/>
            </a:spcAft>
            <a:buChar char="•"/>
          </a:pPr>
          <a:endParaRPr lang="zh-CN" altLang="en-US" sz="1200" kern="1200" dirty="0"/>
        </a:p>
      </dsp:txBody>
      <dsp:txXfrm>
        <a:off x="0" y="1522553"/>
        <a:ext cx="6707958" cy="2496332"/>
      </dsp:txXfrm>
    </dsp:sp>
    <dsp:sp modelId="{F5F89F71-D3BC-4DF2-81F1-A399719D6D80}">
      <dsp:nvSpPr>
        <dsp:cNvPr id="0" name=""/>
        <dsp:cNvSpPr/>
      </dsp:nvSpPr>
      <dsp:spPr>
        <a:xfrm>
          <a:off x="1006200" y="1355593"/>
          <a:ext cx="469557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481" tIns="0" rIns="177481" bIns="0" numCol="1" spcCol="1270" anchor="ctr" anchorCtr="0">
          <a:noAutofit/>
        </a:bodyPr>
        <a:lstStyle/>
        <a:p>
          <a:pPr marL="0" lvl="0" indent="0" algn="l" defTabSz="533400">
            <a:lnSpc>
              <a:spcPct val="90000"/>
            </a:lnSpc>
            <a:spcBef>
              <a:spcPct val="0"/>
            </a:spcBef>
            <a:spcAft>
              <a:spcPct val="35000"/>
            </a:spcAft>
            <a:buNone/>
          </a:pPr>
          <a:r>
            <a:rPr lang="en-US" altLang="en-US" sz="1200" kern="1200" dirty="0"/>
            <a:t>Link-local</a:t>
          </a:r>
          <a:r>
            <a:rPr lang="zh-CN" altLang="en-US" sz="1200" kern="1200" dirty="0"/>
            <a:t>（本地链路）</a:t>
          </a:r>
        </a:p>
      </dsp:txBody>
      <dsp:txXfrm>
        <a:off x="1023493" y="1372886"/>
        <a:ext cx="466098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5965275-907D-48C6-88AD-8D5FE2F0EB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8B56271-21FE-4A3C-A904-070D20C09C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89D3E8-FE26-4A2C-9686-857C33BF2406}" type="datetimeFigureOut">
              <a:rPr lang="zh-CN" altLang="en-US" smtClean="0"/>
              <a:t>2020-09-11</a:t>
            </a:fld>
            <a:endParaRPr lang="zh-CN" altLang="en-US"/>
          </a:p>
        </p:txBody>
      </p:sp>
      <p:sp>
        <p:nvSpPr>
          <p:cNvPr id="4" name="页脚占位符 3">
            <a:extLst>
              <a:ext uri="{FF2B5EF4-FFF2-40B4-BE49-F238E27FC236}">
                <a16:creationId xmlns:a16="http://schemas.microsoft.com/office/drawing/2014/main" id="{91934005-6482-40E0-B90B-4DC256DC4D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584095D-1375-4330-811F-9535738F92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7A5EB8-BEE7-4F88-B871-73B09FDE76F3}" type="slidenum">
              <a:rPr lang="zh-CN" altLang="en-US" smtClean="0"/>
              <a:t>‹#›</a:t>
            </a:fld>
            <a:endParaRPr lang="zh-CN" altLang="en-US"/>
          </a:p>
        </p:txBody>
      </p:sp>
    </p:spTree>
    <p:extLst>
      <p:ext uri="{BB962C8B-B14F-4D97-AF65-F5344CB8AC3E}">
        <p14:creationId xmlns:p14="http://schemas.microsoft.com/office/powerpoint/2010/main" val="246139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EF066-ACAE-4D0C-9F28-B6B0EA62D415}" type="datetimeFigureOut">
              <a:rPr lang="zh-CN" altLang="en-US" smtClean="0"/>
              <a:t>2020-09-11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B3758-0127-4142-A1B1-7EB66A81BE89}" type="slidenum">
              <a:rPr lang="zh-CN" altLang="en-US" smtClean="0"/>
              <a:t>‹#›</a:t>
            </a:fld>
            <a:endParaRPr lang="zh-CN" altLang="en-US"/>
          </a:p>
        </p:txBody>
      </p:sp>
    </p:spTree>
    <p:extLst>
      <p:ext uri="{BB962C8B-B14F-4D97-AF65-F5344CB8AC3E}">
        <p14:creationId xmlns:p14="http://schemas.microsoft.com/office/powerpoint/2010/main" val="203619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6lab.cisco.com/stats/index.php?option=al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abs.apnic.net/dists/v6dcc.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000000"/>
                </a:solidFill>
                <a:latin typeface="微软雅黑" panose="020B0503020204020204" pitchFamily="34" charset="-122"/>
                <a:ea typeface="微软雅黑" panose="020B0503020204020204" pitchFamily="34" charset="-122"/>
              </a:rPr>
              <a:t> 物联网、</a:t>
            </a:r>
            <a:r>
              <a:rPr lang="en-US" altLang="zh-CN" sz="1200" dirty="0">
                <a:solidFill>
                  <a:srgbClr val="000000"/>
                </a:solidFill>
                <a:latin typeface="微软雅黑" panose="020B0503020204020204" pitchFamily="34" charset="-122"/>
                <a:ea typeface="微软雅黑" panose="020B0503020204020204" pitchFamily="34" charset="-122"/>
              </a:rPr>
              <a:t>5G</a:t>
            </a:r>
            <a:r>
              <a:rPr lang="zh-CN" altLang="en-US" sz="1200" dirty="0">
                <a:solidFill>
                  <a:srgbClr val="000000"/>
                </a:solidFill>
                <a:latin typeface="微软雅黑" panose="020B0503020204020204" pitchFamily="34" charset="-122"/>
                <a:ea typeface="微软雅黑" panose="020B0503020204020204" pitchFamily="34" charset="-122"/>
              </a:rPr>
              <a:t>、人工智能、边缘计算等产业加速着</a:t>
            </a:r>
            <a:r>
              <a:rPr lang="en-US" altLang="zh-CN" sz="1200" dirty="0">
                <a:solidFill>
                  <a:srgbClr val="000000"/>
                </a:solidFill>
                <a:latin typeface="微软雅黑" panose="020B0503020204020204" pitchFamily="34" charset="-122"/>
                <a:ea typeface="微软雅黑" panose="020B0503020204020204" pitchFamily="34" charset="-122"/>
              </a:rPr>
              <a:t>IP</a:t>
            </a:r>
            <a:r>
              <a:rPr lang="zh-CN" altLang="en-US" sz="1200" dirty="0">
                <a:solidFill>
                  <a:srgbClr val="000000"/>
                </a:solidFill>
                <a:latin typeface="微软雅黑" panose="020B0503020204020204" pitchFamily="34" charset="-122"/>
                <a:ea typeface="微软雅黑" panose="020B0503020204020204" pitchFamily="34" charset="-122"/>
              </a:rPr>
              <a:t>地址的消耗，</a:t>
            </a:r>
            <a:r>
              <a:rPr lang="en-US" altLang="zh-CN" sz="1200" dirty="0">
                <a:solidFill>
                  <a:srgbClr val="000000"/>
                </a:solidFill>
                <a:latin typeface="微软雅黑" panose="020B0503020204020204" pitchFamily="34" charset="-122"/>
                <a:ea typeface="微软雅黑" panose="020B0503020204020204" pitchFamily="34" charset="-122"/>
              </a:rPr>
              <a:t>IPv4</a:t>
            </a:r>
            <a:r>
              <a:rPr lang="zh-CN" altLang="en-US" sz="1200" dirty="0">
                <a:solidFill>
                  <a:srgbClr val="000000"/>
                </a:solidFill>
                <a:latin typeface="微软雅黑" panose="020B0503020204020204" pitchFamily="34" charset="-122"/>
                <a:ea typeface="微软雅黑" panose="020B0503020204020204" pitchFamily="34" charset="-122"/>
              </a:rPr>
              <a:t>地址耗尽成为了互联网可持续发展的绊脚石。相比之下，</a:t>
            </a:r>
            <a:r>
              <a:rPr lang="en-US" altLang="zh-CN" sz="1200" dirty="0">
                <a:solidFill>
                  <a:srgbClr val="000000"/>
                </a:solidFill>
                <a:latin typeface="微软雅黑" panose="020B0503020204020204" pitchFamily="34" charset="-122"/>
                <a:ea typeface="微软雅黑" panose="020B0503020204020204" pitchFamily="34" charset="-122"/>
              </a:rPr>
              <a:t>IPv6</a:t>
            </a:r>
            <a:r>
              <a:rPr lang="zh-CN" altLang="en-US" sz="1200" dirty="0">
                <a:solidFill>
                  <a:srgbClr val="000000"/>
                </a:solidFill>
                <a:latin typeface="微软雅黑" panose="020B0503020204020204" pitchFamily="34" charset="-122"/>
                <a:ea typeface="微软雅黑" panose="020B0503020204020204" pitchFamily="34" charset="-122"/>
              </a:rPr>
              <a:t>（互联网协议第六版）凭借地址资源丰富、安全可靠等优势，成为了解决当今互联网发展瓶颈的有效手段，受到业界及各国政府的高度重视。</a:t>
            </a:r>
            <a:r>
              <a:rPr lang="en-US" altLang="zh-CN" sz="1200" dirty="0">
                <a:solidFill>
                  <a:srgbClr val="000000"/>
                </a:solidFill>
                <a:latin typeface="微软雅黑" panose="020B0503020204020204" pitchFamily="34" charset="-122"/>
                <a:ea typeface="微软雅黑" panose="020B0503020204020204" pitchFamily="34" charset="-122"/>
              </a:rPr>
              <a:t>IPv6</a:t>
            </a:r>
            <a:r>
              <a:rPr lang="zh-CN" altLang="en-US" sz="1200" dirty="0">
                <a:solidFill>
                  <a:srgbClr val="000000"/>
                </a:solidFill>
                <a:latin typeface="微软雅黑" panose="020B0503020204020204" pitchFamily="34" charset="-122"/>
                <a:ea typeface="微软雅黑" panose="020B0503020204020204" pitchFamily="34" charset="-122"/>
              </a:rPr>
              <a:t>的大规模商用部署顺势在全世界范围内快速展开，近几年来全球</a:t>
            </a:r>
            <a:r>
              <a:rPr lang="en-US" altLang="zh-CN" sz="1200" dirty="0">
                <a:solidFill>
                  <a:srgbClr val="000000"/>
                </a:solidFill>
                <a:latin typeface="微软雅黑" panose="020B0503020204020204" pitchFamily="34" charset="-122"/>
                <a:ea typeface="微软雅黑" panose="020B0503020204020204" pitchFamily="34" charset="-122"/>
              </a:rPr>
              <a:t>IPv6</a:t>
            </a:r>
            <a:r>
              <a:rPr lang="zh-CN" altLang="en-US" sz="1200" dirty="0">
                <a:solidFill>
                  <a:srgbClr val="000000"/>
                </a:solidFill>
                <a:latin typeface="微软雅黑" panose="020B0503020204020204" pitchFamily="34" charset="-122"/>
                <a:ea typeface="微软雅黑" panose="020B0503020204020204" pitchFamily="34" charset="-122"/>
              </a:rPr>
              <a:t>部署呈现了突飞猛进的态势。 </a:t>
            </a:r>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3</a:t>
            </a:fld>
            <a:endParaRPr lang="zh-CN" altLang="en-US"/>
          </a:p>
        </p:txBody>
      </p:sp>
    </p:spTree>
    <p:extLst>
      <p:ext uri="{BB962C8B-B14F-4D97-AF65-F5344CB8AC3E}">
        <p14:creationId xmlns:p14="http://schemas.microsoft.com/office/powerpoint/2010/main" val="1215241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13</a:t>
            </a:fld>
            <a:endParaRPr lang="zh-CN" altLang="en-US"/>
          </a:p>
        </p:txBody>
      </p:sp>
    </p:spTree>
    <p:extLst>
      <p:ext uri="{BB962C8B-B14F-4D97-AF65-F5344CB8AC3E}">
        <p14:creationId xmlns:p14="http://schemas.microsoft.com/office/powerpoint/2010/main" val="342850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IANA </a:t>
            </a:r>
            <a:r>
              <a:rPr lang="zh-CN" altLang="en-US" sz="1200" b="0" i="0" kern="1200" dirty="0">
                <a:solidFill>
                  <a:schemeClr val="tx1"/>
                </a:solidFill>
                <a:effectLst/>
                <a:latin typeface="+mn-lt"/>
                <a:ea typeface="+mn-ea"/>
                <a:cs typeface="+mn-cs"/>
              </a:rPr>
              <a:t>是国际互联网号码分配机构，</a:t>
            </a:r>
            <a:r>
              <a:rPr lang="en-US" altLang="zh-CN" sz="1200" b="0" i="0" kern="1200" dirty="0">
                <a:solidFill>
                  <a:schemeClr val="tx1"/>
                </a:solidFill>
                <a:effectLst/>
                <a:latin typeface="+mn-lt"/>
                <a:ea typeface="+mn-ea"/>
                <a:cs typeface="+mn-cs"/>
              </a:rPr>
              <a:t>RIR</a:t>
            </a:r>
            <a:r>
              <a:rPr lang="zh-CN" altLang="en-US" sz="1200" b="0" i="0" kern="1200" dirty="0">
                <a:solidFill>
                  <a:schemeClr val="tx1"/>
                </a:solidFill>
                <a:effectLst/>
                <a:latin typeface="+mn-lt"/>
                <a:ea typeface="+mn-ea"/>
                <a:cs typeface="+mn-cs"/>
              </a:rPr>
              <a:t>是区域互连网注册管理机构，</a:t>
            </a:r>
            <a:r>
              <a:rPr lang="en-US" altLang="zh-CN" sz="1200" b="0" i="0" kern="1200" dirty="0">
                <a:solidFill>
                  <a:schemeClr val="tx1"/>
                </a:solidFill>
                <a:effectLst/>
                <a:latin typeface="+mn-lt"/>
                <a:ea typeface="+mn-ea"/>
                <a:cs typeface="+mn-cs"/>
              </a:rPr>
              <a:t>ISP</a:t>
            </a:r>
            <a:r>
              <a:rPr lang="zh-CN" altLang="en-US" sz="1200" b="0" i="0" kern="1200" dirty="0">
                <a:solidFill>
                  <a:schemeClr val="tx1"/>
                </a:solidFill>
                <a:effectLst/>
                <a:latin typeface="+mn-lt"/>
                <a:ea typeface="+mn-ea"/>
                <a:cs typeface="+mn-cs"/>
              </a:rPr>
              <a:t>是一些运营商（例如电信、移动、联通）。</a:t>
            </a:r>
            <a:r>
              <a:rPr lang="en-US" altLang="zh-CN" sz="1200" b="0" i="0" kern="1200" dirty="0">
                <a:solidFill>
                  <a:schemeClr val="tx1"/>
                </a:solidFill>
                <a:effectLst/>
                <a:latin typeface="+mn-lt"/>
                <a:ea typeface="+mn-ea"/>
                <a:cs typeface="+mn-cs"/>
              </a:rPr>
              <a:t>IANA </a:t>
            </a:r>
            <a:r>
              <a:rPr lang="zh-CN" altLang="en-US" sz="1200" b="0" i="0" kern="1200" dirty="0">
                <a:solidFill>
                  <a:schemeClr val="tx1"/>
                </a:solidFill>
                <a:effectLst/>
                <a:latin typeface="+mn-lt"/>
                <a:ea typeface="+mn-ea"/>
                <a:cs typeface="+mn-cs"/>
              </a:rPr>
              <a:t>会合理给五个 </a:t>
            </a:r>
            <a:r>
              <a:rPr lang="en-US" altLang="zh-CN" sz="1200" b="0" i="0" kern="1200" dirty="0">
                <a:solidFill>
                  <a:schemeClr val="tx1"/>
                </a:solidFill>
                <a:effectLst/>
                <a:latin typeface="+mn-lt"/>
                <a:ea typeface="+mn-ea"/>
                <a:cs typeface="+mn-cs"/>
              </a:rPr>
              <a:t>RIR</a:t>
            </a:r>
            <a:r>
              <a:rPr lang="zh-CN" altLang="en-US" sz="1200" b="0" i="0" kern="1200" dirty="0">
                <a:solidFill>
                  <a:schemeClr val="tx1"/>
                </a:solidFill>
                <a:effectLst/>
                <a:latin typeface="+mn-lt"/>
                <a:ea typeface="+mn-ea"/>
                <a:cs typeface="+mn-cs"/>
              </a:rPr>
              <a:t>（我们所在区域的机构是 </a:t>
            </a:r>
            <a:r>
              <a:rPr lang="en-US" altLang="zh-CN" sz="1200" b="0" i="0" kern="1200" dirty="0">
                <a:solidFill>
                  <a:schemeClr val="tx1"/>
                </a:solidFill>
                <a:effectLst/>
                <a:latin typeface="+mn-lt"/>
                <a:ea typeface="+mn-ea"/>
                <a:cs typeface="+mn-cs"/>
              </a:rPr>
              <a:t>APNIC </a:t>
            </a:r>
            <a:r>
              <a:rPr lang="zh-CN" altLang="en-US" sz="1200" b="0" i="0" kern="1200" dirty="0">
                <a:solidFill>
                  <a:schemeClr val="tx1"/>
                </a:solidFill>
                <a:effectLst/>
                <a:latin typeface="+mn-lt"/>
                <a:ea typeface="+mn-ea"/>
                <a:cs typeface="+mn-cs"/>
              </a:rPr>
              <a:t>亚太网络信息中心） 来分配 </a:t>
            </a:r>
            <a:r>
              <a:rPr lang="en-US" altLang="zh-CN" sz="1200" b="0" i="0" kern="1200" dirty="0">
                <a:solidFill>
                  <a:schemeClr val="tx1"/>
                </a:solidFill>
                <a:effectLst/>
                <a:latin typeface="+mn-lt"/>
                <a:ea typeface="+mn-ea"/>
                <a:cs typeface="+mn-cs"/>
              </a:rPr>
              <a:t>IPv6 </a:t>
            </a:r>
            <a:r>
              <a:rPr lang="zh-CN" altLang="en-US" sz="1200" b="0" i="0" kern="1200" dirty="0">
                <a:solidFill>
                  <a:schemeClr val="tx1"/>
                </a:solidFill>
                <a:effectLst/>
                <a:latin typeface="+mn-lt"/>
                <a:ea typeface="+mn-ea"/>
                <a:cs typeface="+mn-cs"/>
              </a:rPr>
              <a:t>地址，然后五个 </a:t>
            </a:r>
            <a:r>
              <a:rPr lang="en-US" altLang="zh-CN" sz="1200" b="0" i="0" kern="1200" dirty="0">
                <a:solidFill>
                  <a:schemeClr val="tx1"/>
                </a:solidFill>
                <a:effectLst/>
                <a:latin typeface="+mn-lt"/>
                <a:ea typeface="+mn-ea"/>
                <a:cs typeface="+mn-cs"/>
              </a:rPr>
              <a:t>RIR </a:t>
            </a:r>
            <a:r>
              <a:rPr lang="zh-CN" altLang="en-US" sz="1200" b="0" i="0" kern="1200" dirty="0">
                <a:solidFill>
                  <a:schemeClr val="tx1"/>
                </a:solidFill>
                <a:effectLst/>
                <a:latin typeface="+mn-lt"/>
                <a:ea typeface="+mn-ea"/>
                <a:cs typeface="+mn-cs"/>
              </a:rPr>
              <a:t>再向区域内的国家合理配置地址，每个国家分配到的地址再交给 </a:t>
            </a:r>
            <a:r>
              <a:rPr lang="en-US" altLang="zh-CN" sz="1200" b="0" i="0" kern="1200" dirty="0">
                <a:solidFill>
                  <a:schemeClr val="tx1"/>
                </a:solidFill>
                <a:effectLst/>
                <a:latin typeface="+mn-lt"/>
                <a:ea typeface="+mn-ea"/>
                <a:cs typeface="+mn-cs"/>
              </a:rPr>
              <a:t>ISP </a:t>
            </a:r>
            <a:r>
              <a:rPr lang="zh-CN" altLang="en-US" sz="1200" b="0" i="0" kern="1200" dirty="0">
                <a:solidFill>
                  <a:schemeClr val="tx1"/>
                </a:solidFill>
                <a:effectLst/>
                <a:latin typeface="+mn-lt"/>
                <a:ea typeface="+mn-ea"/>
                <a:cs typeface="+mn-cs"/>
              </a:rPr>
              <a:t>运营商，然后运营商再来合理的分配资源给用户。</a:t>
            </a:r>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14</a:t>
            </a:fld>
            <a:endParaRPr lang="zh-CN" altLang="en-US"/>
          </a:p>
        </p:txBody>
      </p:sp>
    </p:spTree>
    <p:extLst>
      <p:ext uri="{BB962C8B-B14F-4D97-AF65-F5344CB8AC3E}">
        <p14:creationId xmlns:p14="http://schemas.microsoft.com/office/powerpoint/2010/main" val="63269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IPv6</a:t>
            </a:r>
            <a:r>
              <a:rPr lang="zh-CN" altLang="en-US" dirty="0"/>
              <a:t>数据包由一个基本报头、</a:t>
            </a:r>
            <a:r>
              <a:rPr lang="en-US" altLang="zh-CN" dirty="0"/>
              <a:t>0</a:t>
            </a:r>
            <a:r>
              <a:rPr lang="zh-CN" altLang="en-US" dirty="0"/>
              <a:t>个或多个扩展报头、上层协议数据单元三部分组成</a:t>
            </a:r>
          </a:p>
        </p:txBody>
      </p:sp>
      <p:sp>
        <p:nvSpPr>
          <p:cNvPr id="4" name="灯片编号占位符 3"/>
          <p:cNvSpPr>
            <a:spLocks noGrp="1"/>
          </p:cNvSpPr>
          <p:nvPr>
            <p:ph type="sldNum" sz="quarter" idx="5"/>
          </p:nvPr>
        </p:nvSpPr>
        <p:spPr/>
        <p:txBody>
          <a:bodyPr/>
          <a:lstStyle/>
          <a:p>
            <a:fld id="{65CB3758-0127-4142-A1B1-7EB66A81BE89}" type="slidenum">
              <a:rPr lang="zh-CN" altLang="en-US" smtClean="0"/>
              <a:t>15</a:t>
            </a:fld>
            <a:endParaRPr lang="zh-CN" altLang="en-US"/>
          </a:p>
        </p:txBody>
      </p:sp>
    </p:spTree>
    <p:extLst>
      <p:ext uri="{BB962C8B-B14F-4D97-AF65-F5344CB8AC3E}">
        <p14:creationId xmlns:p14="http://schemas.microsoft.com/office/powerpoint/2010/main" val="157474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16</a:t>
            </a:fld>
            <a:endParaRPr lang="zh-CN" altLang="en-US"/>
          </a:p>
        </p:txBody>
      </p:sp>
    </p:spTree>
    <p:extLst>
      <p:ext uri="{BB962C8B-B14F-4D97-AF65-F5344CB8AC3E}">
        <p14:creationId xmlns:p14="http://schemas.microsoft.com/office/powerpoint/2010/main" val="321398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NDP </a:t>
            </a:r>
            <a:r>
              <a:rPr kumimoji="1" lang="zh-CN" altLang="en-US" dirty="0"/>
              <a:t>标识一个、多个接口，一对一、一对多通信；标识一系列的接口，选择最近的一个接口进行通信</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17</a:t>
            </a:fld>
            <a:endParaRPr lang="zh-CN" altLang="en-US"/>
          </a:p>
        </p:txBody>
      </p:sp>
    </p:spTree>
    <p:extLst>
      <p:ext uri="{BB962C8B-B14F-4D97-AF65-F5344CB8AC3E}">
        <p14:creationId xmlns:p14="http://schemas.microsoft.com/office/powerpoint/2010/main" val="64240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全球单播地址和链路本地地址要求网络前缀和接口标识必须是</a:t>
            </a:r>
            <a:r>
              <a:rPr kumimoji="1" lang="en-US" altLang="zh-CN" dirty="0"/>
              <a:t>64bit  3B 7B 10B</a:t>
            </a:r>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18</a:t>
            </a:fld>
            <a:endParaRPr lang="zh-CN" altLang="en-US"/>
          </a:p>
        </p:txBody>
      </p:sp>
    </p:spTree>
    <p:extLst>
      <p:ext uri="{BB962C8B-B14F-4D97-AF65-F5344CB8AC3E}">
        <p14:creationId xmlns:p14="http://schemas.microsoft.com/office/powerpoint/2010/main" val="1544720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19</a:t>
            </a:fld>
            <a:endParaRPr lang="zh-CN" altLang="en-US"/>
          </a:p>
        </p:txBody>
      </p:sp>
    </p:spTree>
    <p:extLst>
      <p:ext uri="{BB962C8B-B14F-4D97-AF65-F5344CB8AC3E}">
        <p14:creationId xmlns:p14="http://schemas.microsoft.com/office/powerpoint/2010/main" val="377967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20</a:t>
            </a:fld>
            <a:endParaRPr lang="zh-CN" altLang="en-US"/>
          </a:p>
        </p:txBody>
      </p:sp>
    </p:spTree>
    <p:extLst>
      <p:ext uri="{BB962C8B-B14F-4D97-AF65-F5344CB8AC3E}">
        <p14:creationId xmlns:p14="http://schemas.microsoft.com/office/powerpoint/2010/main" val="2924822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8976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亚洲地区，南亚地区</a:t>
            </a:r>
            <a:r>
              <a:rPr kumimoji="1" lang="en-US" altLang="zh-CN" dirty="0"/>
              <a:t>IPv6</a:t>
            </a:r>
            <a:r>
              <a:rPr kumimoji="1" lang="zh-CN" altLang="en-US" dirty="0"/>
              <a:t>支持能力最高，整体水平达到了</a:t>
            </a:r>
            <a:r>
              <a:rPr kumimoji="1" lang="en-US" altLang="zh-CN" dirty="0"/>
              <a:t>57%</a:t>
            </a:r>
            <a:r>
              <a:rPr kumimoji="1" lang="zh-CN" altLang="en-US" dirty="0"/>
              <a:t>，东亚以及东南亚也达到了</a:t>
            </a:r>
            <a:r>
              <a:rPr kumimoji="1" lang="en-US" altLang="zh-CN" dirty="0"/>
              <a:t>18%</a:t>
            </a:r>
            <a:r>
              <a:rPr kumimoji="1" lang="zh-CN" altLang="en-US" dirty="0"/>
              <a:t>，西亚仅有</a:t>
            </a:r>
            <a:r>
              <a:rPr kumimoji="1" lang="en-US" altLang="zh-CN" dirty="0"/>
              <a:t>4.8%,</a:t>
            </a:r>
            <a:r>
              <a:rPr kumimoji="1" lang="zh-CN" altLang="en-US" dirty="0"/>
              <a:t>中亚几乎为</a:t>
            </a:r>
            <a:r>
              <a:rPr kumimoji="1" lang="en-US" altLang="zh-CN" dirty="0"/>
              <a:t>0</a:t>
            </a:r>
            <a:r>
              <a:rPr kumimoji="1" lang="zh-CN" altLang="en-US" dirty="0"/>
              <a:t>。</a:t>
            </a:r>
          </a:p>
          <a:p>
            <a:endParaRPr kumimoji="1" lang="zh-CN" altLang="en-US" dirty="0"/>
          </a:p>
          <a:p>
            <a:r>
              <a:rPr kumimoji="1" lang="zh-CN" altLang="en-US" dirty="0"/>
              <a:t>美洲地区，北美地区也达到了</a:t>
            </a:r>
            <a:r>
              <a:rPr kumimoji="1" lang="en-US" altLang="zh-CN" dirty="0"/>
              <a:t>49%</a:t>
            </a:r>
            <a:r>
              <a:rPr kumimoji="1" lang="zh-CN" altLang="en-US" dirty="0"/>
              <a:t>，中美和南美也分别达到了</a:t>
            </a:r>
            <a:r>
              <a:rPr kumimoji="1" lang="en-US" altLang="zh-CN" dirty="0"/>
              <a:t>26%</a:t>
            </a:r>
            <a:r>
              <a:rPr kumimoji="1" lang="zh-CN" altLang="en-US" dirty="0"/>
              <a:t>和</a:t>
            </a:r>
            <a:r>
              <a:rPr kumimoji="1" lang="en-US" altLang="zh-CN" dirty="0"/>
              <a:t>22%</a:t>
            </a:r>
            <a:r>
              <a:rPr kumimoji="1" lang="zh-CN" altLang="en-US" dirty="0"/>
              <a:t>，加勒比地区仅有</a:t>
            </a:r>
            <a:r>
              <a:rPr kumimoji="1" lang="en-US" altLang="zh-CN" dirty="0"/>
              <a:t>5%</a:t>
            </a:r>
            <a:r>
              <a:rPr kumimoji="1" lang="zh-CN" altLang="en-US" dirty="0"/>
              <a:t>。</a:t>
            </a:r>
          </a:p>
          <a:p>
            <a:endParaRPr kumimoji="1" lang="zh-CN" altLang="en-US" dirty="0"/>
          </a:p>
          <a:p>
            <a:r>
              <a:rPr kumimoji="1" lang="zh-CN" altLang="en-US" dirty="0"/>
              <a:t>欧洲地区，西欧地区</a:t>
            </a:r>
            <a:r>
              <a:rPr kumimoji="1" lang="en-US" altLang="zh-CN" dirty="0"/>
              <a:t>IPv6</a:t>
            </a:r>
            <a:r>
              <a:rPr kumimoji="1" lang="zh-CN" altLang="en-US" dirty="0"/>
              <a:t>支持能力较高达到了</a:t>
            </a:r>
            <a:r>
              <a:rPr kumimoji="1" lang="en-US" altLang="zh-CN" dirty="0"/>
              <a:t>41%</a:t>
            </a:r>
            <a:r>
              <a:rPr kumimoji="1" lang="zh-CN" altLang="en-US" dirty="0"/>
              <a:t>，北欧有</a:t>
            </a:r>
            <a:r>
              <a:rPr kumimoji="1" lang="en-US" altLang="zh-CN" dirty="0"/>
              <a:t>27%,</a:t>
            </a:r>
            <a:r>
              <a:rPr kumimoji="1" lang="zh-CN" altLang="en-US" dirty="0"/>
              <a:t>东欧和南欧仅有</a:t>
            </a:r>
            <a:r>
              <a:rPr kumimoji="1" lang="en-US" altLang="zh-CN" dirty="0"/>
              <a:t>9%</a:t>
            </a:r>
            <a:r>
              <a:rPr kumimoji="1" lang="zh-CN" altLang="en-US" dirty="0"/>
              <a:t>和</a:t>
            </a:r>
            <a:r>
              <a:rPr kumimoji="1" lang="en-US" altLang="zh-CN" dirty="0"/>
              <a:t>8%</a:t>
            </a:r>
            <a:r>
              <a:rPr kumimoji="1" lang="zh-CN" altLang="en-US" dirty="0"/>
              <a:t>。</a:t>
            </a:r>
          </a:p>
          <a:p>
            <a:endParaRPr kumimoji="1" lang="zh-CN" altLang="en-US" dirty="0"/>
          </a:p>
          <a:p>
            <a:r>
              <a:rPr kumimoji="1" lang="zh-CN" altLang="en-US" dirty="0"/>
              <a:t>非洲地区</a:t>
            </a:r>
            <a:r>
              <a:rPr kumimoji="1" lang="en-US" altLang="zh-CN" dirty="0"/>
              <a:t>IPv6</a:t>
            </a:r>
            <a:r>
              <a:rPr kumimoji="1" lang="zh-CN" altLang="en-US" dirty="0"/>
              <a:t>支持度较差，没有一个地区超过</a:t>
            </a:r>
            <a:r>
              <a:rPr kumimoji="1" lang="en-US" altLang="zh-CN" dirty="0"/>
              <a:t>5%</a:t>
            </a:r>
            <a:r>
              <a:rPr kumimoji="1" lang="zh-CN" altLang="en-US" dirty="0"/>
              <a:t>。</a:t>
            </a:r>
          </a:p>
        </p:txBody>
      </p:sp>
      <p:sp>
        <p:nvSpPr>
          <p:cNvPr id="4" name="灯片编号占位符 3"/>
          <p:cNvSpPr>
            <a:spLocks noGrp="1"/>
          </p:cNvSpPr>
          <p:nvPr>
            <p:ph type="sldNum" sz="quarter" idx="5"/>
          </p:nvPr>
        </p:nvSpPr>
        <p:spPr/>
        <p:txBody>
          <a:bodyPr/>
          <a:lstStyle/>
          <a:p>
            <a:fld id="{65CB3758-0127-4142-A1B1-7EB66A81BE89}" type="slidenum">
              <a:rPr lang="zh-CN" altLang="en-US" smtClean="0"/>
              <a:t>23</a:t>
            </a:fld>
            <a:endParaRPr lang="zh-CN" altLang="en-US"/>
          </a:p>
        </p:txBody>
      </p:sp>
    </p:spTree>
    <p:extLst>
      <p:ext uri="{BB962C8B-B14F-4D97-AF65-F5344CB8AC3E}">
        <p14:creationId xmlns:p14="http://schemas.microsoft.com/office/powerpoint/2010/main" val="2566891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4</a:t>
            </a:fld>
            <a:endParaRPr lang="zh-CN" altLang="en-US"/>
          </a:p>
        </p:txBody>
      </p:sp>
    </p:spTree>
    <p:extLst>
      <p:ext uri="{BB962C8B-B14F-4D97-AF65-F5344CB8AC3E}">
        <p14:creationId xmlns:p14="http://schemas.microsoft.com/office/powerpoint/2010/main" val="212360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24</a:t>
            </a:fld>
            <a:endParaRPr lang="zh-CN" altLang="en-US"/>
          </a:p>
        </p:txBody>
      </p:sp>
    </p:spTree>
    <p:extLst>
      <p:ext uri="{BB962C8B-B14F-4D97-AF65-F5344CB8AC3E}">
        <p14:creationId xmlns:p14="http://schemas.microsoft.com/office/powerpoint/2010/main" val="3874206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25</a:t>
            </a:fld>
            <a:endParaRPr lang="zh-CN" altLang="en-US"/>
          </a:p>
        </p:txBody>
      </p:sp>
    </p:spTree>
    <p:extLst>
      <p:ext uri="{BB962C8B-B14F-4D97-AF65-F5344CB8AC3E}">
        <p14:creationId xmlns:p14="http://schemas.microsoft.com/office/powerpoint/2010/main" val="3679029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hlinkClick r:id="rId3"/>
              </a:rPr>
              <a:t>http://6lab.cisco.com/stats/index.php?option=all</a:t>
            </a:r>
            <a:r>
              <a:rPr lang="en-US" altLang="zh-CN" sz="1200" kern="1200" dirty="0">
                <a:solidFill>
                  <a:schemeClr val="tx1"/>
                </a:solidFill>
                <a:effectLst/>
                <a:latin typeface="+mn-lt"/>
                <a:ea typeface="+mn-ea"/>
                <a:cs typeface="+mn-cs"/>
              </a:rPr>
              <a:t>   </a:t>
            </a:r>
            <a:r>
              <a:rPr lang="zh-Hans" altLang="en-US" sz="1200" kern="1200" dirty="0">
                <a:solidFill>
                  <a:schemeClr val="tx1"/>
                </a:solidFill>
                <a:effectLst/>
                <a:latin typeface="+mn-lt"/>
                <a:ea typeface="+mn-ea"/>
                <a:cs typeface="+mn-cs"/>
              </a:rPr>
              <a:t>    </a:t>
            </a:r>
            <a:endParaRPr lang="en-US" altLang="zh-Han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ans" sz="1200" kern="1200" dirty="0">
                <a:solidFill>
                  <a:schemeClr val="tx1"/>
                </a:solidFill>
                <a:effectLst/>
                <a:latin typeface="+mn-lt"/>
                <a:ea typeface="+mn-ea"/>
                <a:cs typeface="+mn-cs"/>
              </a:rPr>
              <a:t>GOOGLE</a:t>
            </a:r>
            <a:r>
              <a:rPr lang="zh-Hans" altLang="en-US" sz="1200" kern="1200" dirty="0">
                <a:solidFill>
                  <a:schemeClr val="tx1"/>
                </a:solidFill>
                <a:effectLst/>
                <a:latin typeface="+mn-lt"/>
                <a:ea typeface="+mn-ea"/>
                <a:cs typeface="+mn-cs"/>
              </a:rPr>
              <a:t>   </a:t>
            </a:r>
            <a:r>
              <a:rPr lang="en-US" altLang="zh-Hans" sz="1200" kern="1200" dirty="0">
                <a:solidFill>
                  <a:schemeClr val="tx1"/>
                </a:solidFill>
                <a:effectLst/>
                <a:latin typeface="+mn-lt"/>
                <a:ea typeface="+mn-ea"/>
                <a:cs typeface="+mn-cs"/>
              </a:rPr>
              <a:t>https://</a:t>
            </a:r>
            <a:r>
              <a:rPr lang="en-US" altLang="zh-Hans" sz="1200" kern="1200" dirty="0" err="1">
                <a:solidFill>
                  <a:schemeClr val="tx1"/>
                </a:solidFill>
                <a:effectLst/>
                <a:latin typeface="+mn-lt"/>
                <a:ea typeface="+mn-ea"/>
                <a:cs typeface="+mn-cs"/>
              </a:rPr>
              <a:t>www.google.com</a:t>
            </a:r>
            <a:r>
              <a:rPr lang="en-US" altLang="zh-Hans" sz="1200" kern="1200" dirty="0">
                <a:solidFill>
                  <a:schemeClr val="tx1"/>
                </a:solidFill>
                <a:effectLst/>
                <a:latin typeface="+mn-lt"/>
                <a:ea typeface="+mn-ea"/>
                <a:cs typeface="+mn-cs"/>
              </a:rPr>
              <a:t>/</a:t>
            </a:r>
            <a:r>
              <a:rPr lang="en-US" altLang="zh-Hans" sz="1200" kern="1200" dirty="0" err="1">
                <a:solidFill>
                  <a:schemeClr val="tx1"/>
                </a:solidFill>
                <a:effectLst/>
                <a:latin typeface="+mn-lt"/>
                <a:ea typeface="+mn-ea"/>
                <a:cs typeface="+mn-cs"/>
              </a:rPr>
              <a:t>intl</a:t>
            </a:r>
            <a:r>
              <a:rPr lang="en-US" altLang="zh-Hans" sz="1200" kern="1200" dirty="0">
                <a:solidFill>
                  <a:schemeClr val="tx1"/>
                </a:solidFill>
                <a:effectLst/>
                <a:latin typeface="+mn-lt"/>
                <a:ea typeface="+mn-ea"/>
                <a:cs typeface="+mn-cs"/>
              </a:rPr>
              <a:t>/</a:t>
            </a:r>
            <a:r>
              <a:rPr lang="en-US" altLang="zh-Hans" sz="1200" kern="1200" dirty="0" err="1">
                <a:solidFill>
                  <a:schemeClr val="tx1"/>
                </a:solidFill>
                <a:effectLst/>
                <a:latin typeface="+mn-lt"/>
                <a:ea typeface="+mn-ea"/>
                <a:cs typeface="+mn-cs"/>
              </a:rPr>
              <a:t>en</a:t>
            </a:r>
            <a:r>
              <a:rPr lang="en-US" altLang="zh-Hans" sz="1200" kern="1200" dirty="0">
                <a:solidFill>
                  <a:schemeClr val="tx1"/>
                </a:solidFill>
                <a:effectLst/>
                <a:latin typeface="+mn-lt"/>
                <a:ea typeface="+mn-ea"/>
                <a:cs typeface="+mn-cs"/>
              </a:rPr>
              <a:t>/ipv6/</a:t>
            </a:r>
            <a:r>
              <a:rPr lang="en-US" altLang="zh-Hans" sz="1200" kern="1200" dirty="0" err="1">
                <a:solidFill>
                  <a:schemeClr val="tx1"/>
                </a:solidFill>
                <a:effectLst/>
                <a:latin typeface="+mn-lt"/>
                <a:ea typeface="+mn-ea"/>
                <a:cs typeface="+mn-cs"/>
              </a:rPr>
              <a:t>statistics.html#tab</a:t>
            </a:r>
            <a:r>
              <a:rPr lang="en-US" altLang="zh-Hans" sz="1200" kern="1200" dirty="0">
                <a:solidFill>
                  <a:schemeClr val="tx1"/>
                </a:solidFill>
                <a:effectLst/>
                <a:latin typeface="+mn-lt"/>
                <a:ea typeface="+mn-ea"/>
                <a:cs typeface="+mn-cs"/>
              </a:rPr>
              <a:t>=per-country-ipv6-adoption&amp;tab=per-country-ipv6-adoption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mn-ea"/>
              </a:rPr>
              <a:t>受制于 </a:t>
            </a:r>
            <a:r>
              <a:rPr lang="en-US" altLang="zh-CN" dirty="0">
                <a:latin typeface="+mn-ea"/>
              </a:rPr>
              <a:t>IPv6 </a:t>
            </a:r>
            <a:r>
              <a:rPr lang="zh-CN" altLang="en-US" dirty="0">
                <a:latin typeface="+mn-ea"/>
              </a:rPr>
              <a:t>网络和监测节点部署问题，该机构对中国</a:t>
            </a:r>
            <a:r>
              <a:rPr lang="en-US" altLang="zh-CN" dirty="0">
                <a:latin typeface="+mn-ea"/>
              </a:rPr>
              <a:t>IPv6</a:t>
            </a:r>
            <a:r>
              <a:rPr lang="zh-CN" altLang="en-US" dirty="0">
                <a:latin typeface="+mn-ea"/>
              </a:rPr>
              <a:t>整体部署率统计数据不准确，仅作参考。 </a:t>
            </a:r>
            <a:endParaRPr lang="en-US"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3309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hlinkClick r:id="rId3"/>
              </a:rPr>
              <a:t>https://labs.apnic.net/dists/v6dcc.html</a:t>
            </a:r>
            <a:r>
              <a:rPr lang="zh-CN" altLang="en-US" sz="1200" b="0" i="0" kern="1200" dirty="0">
                <a:solidFill>
                  <a:schemeClr val="tx1"/>
                </a:solidFill>
                <a:effectLst/>
                <a:latin typeface="+mn-lt"/>
                <a:ea typeface="+mn-ea"/>
                <a:cs typeface="+mn-cs"/>
              </a:rPr>
              <a:t>亚太互联网络信息中心</a:t>
            </a:r>
            <a:endParaRPr lang="en-US"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9709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http://www.worldipv6launch.org/measurements/</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0139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2019</a:t>
            </a:r>
            <a:r>
              <a:rPr lang="zh-CN" altLang="en-US" sz="1200" b="0" i="0" kern="1200" dirty="0">
                <a:solidFill>
                  <a:schemeClr val="tx1"/>
                </a:solidFill>
                <a:effectLst/>
                <a:latin typeface="+mn-lt"/>
                <a:ea typeface="+mn-ea"/>
                <a:cs typeface="+mn-cs"/>
              </a:rPr>
              <a:t>年</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16</a:t>
            </a:r>
            <a:r>
              <a:rPr lang="zh-CN" altLang="en-US" sz="1200" b="0" i="0" kern="1200" dirty="0">
                <a:solidFill>
                  <a:schemeClr val="tx1"/>
                </a:solidFill>
                <a:effectLst/>
                <a:latin typeface="+mn-lt"/>
                <a:ea typeface="+mn-ea"/>
                <a:cs typeface="+mn-cs"/>
              </a:rPr>
              <a:t>日工业和信息化部发布的</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关于开展 </a:t>
            </a:r>
            <a:r>
              <a:rPr lang="en-US" altLang="zh-CN" sz="1200" b="0" i="0" kern="1200" dirty="0">
                <a:solidFill>
                  <a:schemeClr val="tx1"/>
                </a:solidFill>
                <a:effectLst/>
                <a:latin typeface="+mn-lt"/>
                <a:ea typeface="+mn-ea"/>
                <a:cs typeface="+mn-cs"/>
              </a:rPr>
              <a:t>2019 </a:t>
            </a:r>
            <a:r>
              <a:rPr lang="zh-CN" altLang="en-US" sz="1200" b="0" i="0" kern="1200" dirty="0">
                <a:solidFill>
                  <a:schemeClr val="tx1"/>
                </a:solidFill>
                <a:effectLst/>
                <a:latin typeface="+mn-lt"/>
                <a:ea typeface="+mn-ea"/>
                <a:cs typeface="+mn-cs"/>
              </a:rPr>
              <a:t>年 </a:t>
            </a:r>
            <a:r>
              <a:rPr lang="en" altLang="zh-CN" sz="1200" b="0" i="0" kern="1200" dirty="0">
                <a:solidFill>
                  <a:schemeClr val="tx1"/>
                </a:solidFill>
                <a:effectLst/>
                <a:latin typeface="+mn-lt"/>
                <a:ea typeface="+mn-ea"/>
                <a:cs typeface="+mn-cs"/>
              </a:rPr>
              <a:t>IPv6 </a:t>
            </a:r>
            <a:r>
              <a:rPr lang="zh-CN" altLang="en-US" sz="1200" b="0" i="0" kern="1200" dirty="0">
                <a:solidFill>
                  <a:schemeClr val="tx1"/>
                </a:solidFill>
                <a:effectLst/>
                <a:latin typeface="+mn-lt"/>
                <a:ea typeface="+mn-ea"/>
                <a:cs typeface="+mn-cs"/>
              </a:rPr>
              <a:t>网络就绪专项行动的通知</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，涉及的重点工作任务包括骨干网、城域网、接入网全面完成</a:t>
            </a:r>
            <a:r>
              <a:rPr lang="en"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改造，到</a:t>
            </a:r>
            <a:r>
              <a:rPr lang="en-US" altLang="zh-CN" sz="1200" b="0" i="0" kern="1200" dirty="0">
                <a:solidFill>
                  <a:schemeClr val="tx1"/>
                </a:solidFill>
                <a:effectLst/>
                <a:latin typeface="+mn-lt"/>
                <a:ea typeface="+mn-ea"/>
                <a:cs typeface="+mn-cs"/>
              </a:rPr>
              <a:t>2019</a:t>
            </a:r>
            <a:r>
              <a:rPr lang="zh-CN" altLang="en-US" sz="1200" b="0" i="0" kern="1200" dirty="0">
                <a:solidFill>
                  <a:schemeClr val="tx1"/>
                </a:solidFill>
                <a:effectLst/>
                <a:latin typeface="+mn-lt"/>
                <a:ea typeface="+mn-ea"/>
                <a:cs typeface="+mn-cs"/>
              </a:rPr>
              <a:t>年末</a:t>
            </a:r>
            <a:r>
              <a:rPr lang="en-US" altLang="zh-CN" sz="1200" b="0" i="0" kern="1200" dirty="0">
                <a:solidFill>
                  <a:schemeClr val="tx1"/>
                </a:solidFill>
                <a:effectLst/>
                <a:latin typeface="+mn-lt"/>
                <a:ea typeface="+mn-ea"/>
                <a:cs typeface="+mn-cs"/>
              </a:rPr>
              <a:t>8</a:t>
            </a:r>
            <a:r>
              <a:rPr lang="zh-CN" altLang="en-US" sz="1200" b="0" i="0" kern="1200" dirty="0">
                <a:solidFill>
                  <a:schemeClr val="tx1"/>
                </a:solidFill>
                <a:effectLst/>
                <a:latin typeface="+mn-lt"/>
                <a:ea typeface="+mn-ea"/>
                <a:cs typeface="+mn-cs"/>
              </a:rPr>
              <a:t>个互联网骨干直联点完成</a:t>
            </a:r>
            <a:r>
              <a:rPr lang="en"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升级改造，支持互联网网间</a:t>
            </a:r>
            <a:r>
              <a:rPr lang="en"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流量交换。同时，</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通知</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强调基础电信企业、</a:t>
            </a:r>
            <a:r>
              <a:rPr lang="en" altLang="zh-CN" sz="1200" b="0" i="0" kern="1200" dirty="0">
                <a:solidFill>
                  <a:schemeClr val="tx1"/>
                </a:solidFill>
                <a:effectLst/>
                <a:latin typeface="+mn-lt"/>
                <a:ea typeface="+mn-ea"/>
                <a:cs typeface="+mn-cs"/>
              </a:rPr>
              <a:t>CDN</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数据中心企业以及云服务企业的</a:t>
            </a:r>
            <a:r>
              <a:rPr lang="en"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改造目标。</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50433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latin typeface="+mn-ea"/>
                <a:ea typeface="+mn-ea"/>
              </a:rPr>
              <a:t>总体情况</a:t>
            </a:r>
            <a:br>
              <a:rPr kumimoji="1" lang="en-US" altLang="zh-CN" b="0" dirty="0">
                <a:latin typeface="+mn-ea"/>
                <a:ea typeface="+mn-ea"/>
              </a:rPr>
            </a:br>
            <a:r>
              <a:rPr kumimoji="1" lang="en-US" altLang="zh-CN" b="0" dirty="0">
                <a:latin typeface="+mn-ea"/>
                <a:ea typeface="+mn-ea"/>
              </a:rPr>
              <a:t>1.</a:t>
            </a:r>
            <a:r>
              <a:rPr lang="zh-CN" altLang="en-US" sz="1200" b="0" kern="1200" dirty="0">
                <a:solidFill>
                  <a:schemeClr val="tx1"/>
                </a:solidFill>
                <a:effectLst/>
                <a:latin typeface="+mn-ea"/>
                <a:ea typeface="+mn-ea"/>
                <a:cs typeface="+mn-cs"/>
              </a:rPr>
              <a:t>已分配 </a:t>
            </a:r>
            <a:r>
              <a:rPr lang="en" altLang="zh-CN" sz="1200" b="0" kern="1200" dirty="0">
                <a:solidFill>
                  <a:schemeClr val="tx1"/>
                </a:solidFill>
                <a:effectLst/>
                <a:latin typeface="+mn-ea"/>
                <a:ea typeface="+mn-ea"/>
                <a:cs typeface="+mn-cs"/>
              </a:rPr>
              <a:t>IPv6 </a:t>
            </a:r>
            <a:r>
              <a:rPr lang="zh-CN" altLang="en-US" sz="1200" b="0" kern="1200" dirty="0">
                <a:solidFill>
                  <a:schemeClr val="tx1"/>
                </a:solidFill>
                <a:effectLst/>
                <a:latin typeface="+mn-ea"/>
                <a:ea typeface="+mn-ea"/>
                <a:cs typeface="+mn-cs"/>
              </a:rPr>
              <a:t>地址的用户数快速增长，</a:t>
            </a:r>
            <a:r>
              <a:rPr lang="en" altLang="zh-CN" sz="1200" b="0" kern="1200" dirty="0">
                <a:solidFill>
                  <a:schemeClr val="tx1"/>
                </a:solidFill>
                <a:effectLst/>
                <a:latin typeface="+mn-ea"/>
                <a:ea typeface="+mn-ea"/>
                <a:cs typeface="+mn-cs"/>
              </a:rPr>
              <a:t>IPv6 </a:t>
            </a:r>
            <a:r>
              <a:rPr lang="zh-CN" altLang="en-US" sz="1200" b="0" kern="1200" dirty="0">
                <a:solidFill>
                  <a:schemeClr val="tx1"/>
                </a:solidFill>
                <a:effectLst/>
                <a:latin typeface="+mn-ea"/>
                <a:ea typeface="+mn-ea"/>
                <a:cs typeface="+mn-cs"/>
              </a:rPr>
              <a:t>活跃用户数显著增加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2.</a:t>
            </a:r>
            <a:r>
              <a:rPr lang="en" altLang="zh-CN" sz="1200" b="0" kern="1200" dirty="0">
                <a:solidFill>
                  <a:schemeClr val="tx1"/>
                </a:solidFill>
                <a:effectLst/>
                <a:latin typeface="+mn-ea"/>
                <a:ea typeface="+mn-ea"/>
                <a:cs typeface="+mn-cs"/>
              </a:rPr>
              <a:t> IPv6 </a:t>
            </a:r>
            <a:r>
              <a:rPr lang="zh-CN" altLang="en-US" sz="1200" b="0" kern="1200" dirty="0">
                <a:solidFill>
                  <a:schemeClr val="tx1"/>
                </a:solidFill>
                <a:effectLst/>
                <a:latin typeface="+mn-ea"/>
                <a:ea typeface="+mn-ea"/>
                <a:cs typeface="+mn-cs"/>
              </a:rPr>
              <a:t>流量快速增长，在总流量中的占比有待提升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3.</a:t>
            </a:r>
            <a:r>
              <a:rPr lang="en" altLang="zh-CN" sz="1200" b="0" kern="1200" dirty="0">
                <a:solidFill>
                  <a:schemeClr val="tx1"/>
                </a:solidFill>
                <a:effectLst/>
                <a:latin typeface="+mn-ea"/>
                <a:ea typeface="+mn-ea"/>
                <a:cs typeface="+mn-cs"/>
              </a:rPr>
              <a:t> IPv6 </a:t>
            </a:r>
            <a:r>
              <a:rPr lang="zh-CN" altLang="en-US" sz="1200" b="0" kern="1200" dirty="0">
                <a:solidFill>
                  <a:schemeClr val="tx1"/>
                </a:solidFill>
                <a:effectLst/>
                <a:latin typeface="+mn-ea"/>
                <a:ea typeface="+mn-ea"/>
                <a:cs typeface="+mn-cs"/>
              </a:rPr>
              <a:t>地址量能满足当前发展需求，且拥有较丰富的储备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4.</a:t>
            </a:r>
            <a:r>
              <a:rPr lang="zh-CN" altLang="en-US" sz="1200" b="0" kern="1200" dirty="0">
                <a:solidFill>
                  <a:schemeClr val="tx1"/>
                </a:solidFill>
                <a:effectLst/>
                <a:latin typeface="+mn-ea"/>
                <a:ea typeface="+mn-ea"/>
                <a:cs typeface="+mn-cs"/>
              </a:rPr>
              <a:t>骨干网全面支持 </a:t>
            </a:r>
            <a:r>
              <a:rPr lang="en" altLang="zh-CN" sz="1200" b="0" kern="1200" dirty="0">
                <a:solidFill>
                  <a:schemeClr val="tx1"/>
                </a:solidFill>
                <a:effectLst/>
                <a:latin typeface="+mn-ea"/>
                <a:ea typeface="+mn-ea"/>
                <a:cs typeface="+mn-cs"/>
              </a:rPr>
              <a:t>IPv6</a:t>
            </a:r>
            <a:r>
              <a:rPr lang="zh-CN" altLang="en" sz="1200" b="0" kern="1200" dirty="0">
                <a:solidFill>
                  <a:schemeClr val="tx1"/>
                </a:solidFill>
                <a:effectLst/>
                <a:latin typeface="+mn-ea"/>
                <a:ea typeface="+mn-ea"/>
                <a:cs typeface="+mn-cs"/>
              </a:rPr>
              <a:t>，</a:t>
            </a:r>
            <a:r>
              <a:rPr lang="en" altLang="zh-CN" sz="1200" b="0" kern="1200" dirty="0">
                <a:solidFill>
                  <a:schemeClr val="tx1"/>
                </a:solidFill>
                <a:effectLst/>
                <a:latin typeface="+mn-ea"/>
                <a:ea typeface="+mn-ea"/>
                <a:cs typeface="+mn-cs"/>
              </a:rPr>
              <a:t>LTE </a:t>
            </a:r>
            <a:r>
              <a:rPr lang="zh-CN" altLang="en-US" sz="1200" b="0" kern="1200" dirty="0">
                <a:solidFill>
                  <a:schemeClr val="tx1"/>
                </a:solidFill>
                <a:effectLst/>
                <a:latin typeface="+mn-ea"/>
                <a:ea typeface="+mn-ea"/>
                <a:cs typeface="+mn-cs"/>
              </a:rPr>
              <a:t>网络和宽带接入网络大规模分配 </a:t>
            </a:r>
            <a:r>
              <a:rPr lang="en" altLang="zh-CN" sz="1200" b="0" kern="1200" dirty="0">
                <a:solidFill>
                  <a:schemeClr val="tx1"/>
                </a:solidFill>
                <a:effectLst/>
                <a:latin typeface="+mn-ea"/>
                <a:ea typeface="+mn-ea"/>
                <a:cs typeface="+mn-cs"/>
              </a:rPr>
              <a:t>IPv6 </a:t>
            </a:r>
            <a:r>
              <a:rPr lang="zh-CN" altLang="en-US" sz="1200" b="0" kern="1200" dirty="0">
                <a:solidFill>
                  <a:schemeClr val="tx1"/>
                </a:solidFill>
                <a:effectLst/>
                <a:latin typeface="+mn-ea"/>
                <a:ea typeface="+mn-ea"/>
                <a:cs typeface="+mn-cs"/>
              </a:rPr>
              <a:t>地址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5.</a:t>
            </a:r>
            <a:r>
              <a:rPr lang="zh-CN" altLang="en-US" sz="1200" b="0" kern="1200" dirty="0">
                <a:solidFill>
                  <a:schemeClr val="tx1"/>
                </a:solidFill>
                <a:effectLst/>
                <a:latin typeface="+mn-ea"/>
                <a:ea typeface="+mn-ea"/>
                <a:cs typeface="+mn-cs"/>
              </a:rPr>
              <a:t>数据中心和域名服务系统改造较快，内容分发网络和云改造速度有待提升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6.</a:t>
            </a:r>
            <a:r>
              <a:rPr lang="en" altLang="zh-CN" sz="1200" b="0" kern="1200" dirty="0">
                <a:solidFill>
                  <a:schemeClr val="tx1"/>
                </a:solidFill>
                <a:effectLst/>
                <a:latin typeface="+mn-ea"/>
                <a:ea typeface="+mn-ea"/>
                <a:cs typeface="+mn-cs"/>
              </a:rPr>
              <a:t> LTE </a:t>
            </a:r>
            <a:r>
              <a:rPr lang="zh-CN" altLang="en-US" sz="1200" b="0" kern="1200" dirty="0">
                <a:solidFill>
                  <a:schemeClr val="tx1"/>
                </a:solidFill>
                <a:effectLst/>
                <a:latin typeface="+mn-ea"/>
                <a:ea typeface="+mn-ea"/>
                <a:cs typeface="+mn-cs"/>
              </a:rPr>
              <a:t>终端的瓶颈制约正在消除，家庭无线路由器支持度较低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7.</a:t>
            </a:r>
            <a:r>
              <a:rPr lang="zh-CN" altLang="en-US" sz="1200" b="0" kern="1200" dirty="0">
                <a:solidFill>
                  <a:schemeClr val="tx1"/>
                </a:solidFill>
                <a:effectLst/>
                <a:latin typeface="+mn-ea"/>
                <a:ea typeface="+mn-ea"/>
                <a:cs typeface="+mn-cs"/>
              </a:rPr>
              <a:t>政府和央企网站积极发挥示范引领作用，新闻媒体网站改造亟待提速 </a:t>
            </a:r>
            <a:endParaRPr lang="zh-CN" altLang="en-US"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dirty="0">
                <a:latin typeface="+mn-ea"/>
                <a:ea typeface="+mn-ea"/>
              </a:rPr>
              <a:t>8.</a:t>
            </a:r>
            <a:r>
              <a:rPr lang="zh-CN" altLang="en-US" sz="1200" b="0" kern="1200" dirty="0">
                <a:solidFill>
                  <a:schemeClr val="tx1"/>
                </a:solidFill>
                <a:effectLst/>
                <a:latin typeface="+mn-ea"/>
                <a:ea typeface="+mn-ea"/>
                <a:cs typeface="+mn-cs"/>
              </a:rPr>
              <a:t>商业网站及应用改造明显加速，改造广度和深度有待提升 </a:t>
            </a:r>
            <a:endParaRPr lang="zh-CN" altLang="en-US" b="0" dirty="0">
              <a:latin typeface="+mn-ea"/>
              <a:ea typeface="+mn-ea"/>
            </a:endParaRPr>
          </a:p>
          <a:p>
            <a:endParaRPr kumimoji="1" lang="zh-CN" altLang="en-US" b="0" dirty="0">
              <a:latin typeface="+mn-ea"/>
              <a:ea typeface="+mn-ea"/>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4688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65425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7618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70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a:t>
            </a:fld>
            <a:endParaRPr lang="zh-CN" altLang="en-US"/>
          </a:p>
        </p:txBody>
      </p:sp>
    </p:spTree>
    <p:extLst>
      <p:ext uri="{BB962C8B-B14F-4D97-AF65-F5344CB8AC3E}">
        <p14:creationId xmlns:p14="http://schemas.microsoft.com/office/powerpoint/2010/main" val="89109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4428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5735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终端操作系统</a:t>
            </a:r>
            <a:r>
              <a:rPr kumimoji="1" lang="en-US" altLang="zh-CN" dirty="0"/>
              <a:t>IPv6</a:t>
            </a:r>
            <a:r>
              <a:rPr kumimoji="1" lang="zh-CN" altLang="en-US" dirty="0"/>
              <a:t>支持情况：“是否支持</a:t>
            </a:r>
            <a:r>
              <a:rPr kumimoji="1" lang="en-US" altLang="zh-CN" dirty="0"/>
              <a:t>ND</a:t>
            </a:r>
            <a:r>
              <a:rPr kumimoji="1" lang="zh-CN" altLang="en-US" dirty="0"/>
              <a:t> </a:t>
            </a:r>
            <a:r>
              <a:rPr kumimoji="1" lang="en-US" altLang="zh-CN" dirty="0"/>
              <a:t>RDNSS</a:t>
            </a:r>
            <a:r>
              <a:rPr kumimoji="1" lang="zh-CN" altLang="en-US" dirty="0"/>
              <a:t>”</a:t>
            </a:r>
            <a:r>
              <a:rPr kumimoji="1" lang="en-US" altLang="zh-CN" dirty="0"/>
              <a:t>--ND</a:t>
            </a:r>
            <a:r>
              <a:rPr kumimoji="1" lang="zh-CN" altLang="en-US" dirty="0"/>
              <a:t>：</a:t>
            </a:r>
            <a:r>
              <a:rPr kumimoji="1" lang="en-US" altLang="zh-CN" dirty="0"/>
              <a:t>Neighbor</a:t>
            </a:r>
            <a:r>
              <a:rPr kumimoji="1" lang="zh-CN" altLang="en-US" dirty="0"/>
              <a:t> </a:t>
            </a:r>
            <a:r>
              <a:rPr kumimoji="1" lang="en-US" altLang="zh-CN" dirty="0"/>
              <a:t>Discovery</a:t>
            </a:r>
            <a:r>
              <a:rPr kumimoji="1" lang="zh-CN" altLang="en-US" dirty="0"/>
              <a:t> </a:t>
            </a:r>
            <a:r>
              <a:rPr kumimoji="1" lang="en-US" altLang="zh-CN" dirty="0"/>
              <a:t>protocol</a:t>
            </a:r>
            <a:r>
              <a:rPr kumimoji="1" lang="zh-CN" altLang="en-US" dirty="0"/>
              <a:t> 邻居发现协议，</a:t>
            </a:r>
            <a:r>
              <a:rPr kumimoji="1" lang="en-US" altLang="zh-CN" dirty="0"/>
              <a:t>RDNSS</a:t>
            </a:r>
            <a:r>
              <a:rPr kumimoji="1" lang="zh-CN" altLang="en-US" dirty="0"/>
              <a:t>：</a:t>
            </a:r>
            <a:r>
              <a:rPr lang="en" altLang="zh-CN" sz="1200" b="0" i="0" kern="1200" dirty="0">
                <a:solidFill>
                  <a:schemeClr val="tx1"/>
                </a:solidFill>
                <a:effectLst/>
                <a:latin typeface="+mn-lt"/>
                <a:ea typeface="+mn-ea"/>
                <a:cs typeface="+mn-cs"/>
              </a:rPr>
              <a:t>Recursive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Server</a:t>
            </a:r>
            <a:r>
              <a:rPr lang="zh-CN" altLang="en-US" sz="1200" b="0" i="0" kern="1200" dirty="0">
                <a:solidFill>
                  <a:schemeClr val="tx1"/>
                </a:solidFill>
                <a:effectLst/>
                <a:latin typeface="+mn-lt"/>
                <a:ea typeface="+mn-ea"/>
                <a:cs typeface="+mn-cs"/>
              </a:rPr>
              <a:t> 递归</a:t>
            </a:r>
            <a:r>
              <a:rPr lang="en" altLang="zh-CN" sz="1200" b="0" i="0" kern="1200" dirty="0">
                <a:solidFill>
                  <a:schemeClr val="tx1"/>
                </a:solidFill>
                <a:effectLst/>
                <a:latin typeface="+mn-lt"/>
                <a:ea typeface="+mn-ea"/>
                <a:cs typeface="+mn-cs"/>
              </a:rPr>
              <a:t>DNS</a:t>
            </a:r>
            <a:r>
              <a:rPr lang="zh-CN" altLang="en-US" sz="1200" b="0" i="0" kern="1200" dirty="0">
                <a:solidFill>
                  <a:schemeClr val="tx1"/>
                </a:solidFill>
                <a:effectLst/>
                <a:latin typeface="+mn-lt"/>
                <a:ea typeface="+mn-ea"/>
                <a:cs typeface="+mn-cs"/>
              </a:rPr>
              <a:t>服务器。</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若一个操作系统不支持</a:t>
            </a:r>
            <a:r>
              <a:rPr lang="en" altLang="zh-CN" sz="1200" b="1" i="0" kern="1200" dirty="0">
                <a:solidFill>
                  <a:schemeClr val="tx1"/>
                </a:solidFill>
                <a:effectLst/>
                <a:latin typeface="+mn-lt"/>
                <a:ea typeface="+mn-ea"/>
                <a:cs typeface="+mn-cs"/>
              </a:rPr>
              <a:t>DHCPv6</a:t>
            </a:r>
            <a:r>
              <a:rPr lang="zh-CN" altLang="en-US" sz="1200" b="1" i="0" kern="1200" dirty="0">
                <a:solidFill>
                  <a:schemeClr val="tx1"/>
                </a:solidFill>
                <a:effectLst/>
                <a:latin typeface="+mn-lt"/>
                <a:ea typeface="+mn-ea"/>
                <a:cs typeface="+mn-cs"/>
              </a:rPr>
              <a:t>和</a:t>
            </a:r>
            <a:r>
              <a:rPr lang="en" altLang="zh-CN" sz="1200" b="1" i="0" kern="1200" dirty="0">
                <a:solidFill>
                  <a:schemeClr val="tx1"/>
                </a:solidFill>
                <a:effectLst/>
                <a:latin typeface="+mn-lt"/>
                <a:ea typeface="+mn-ea"/>
                <a:cs typeface="+mn-cs"/>
              </a:rPr>
              <a:t>ND RDNSS</a:t>
            </a:r>
            <a:r>
              <a:rPr lang="zh-CN" altLang="en" sz="1200" b="1"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则无法在纯</a:t>
            </a:r>
            <a:r>
              <a:rPr lang="en" altLang="zh-CN" sz="1200" b="1" i="0" kern="1200" dirty="0">
                <a:solidFill>
                  <a:schemeClr val="tx1"/>
                </a:solidFill>
                <a:effectLst/>
                <a:latin typeface="+mn-lt"/>
                <a:ea typeface="+mn-ea"/>
                <a:cs typeface="+mn-cs"/>
              </a:rPr>
              <a:t>IPv6</a:t>
            </a:r>
            <a:r>
              <a:rPr lang="zh-CN" altLang="en-US" sz="1200" b="1" i="0" kern="1200" dirty="0">
                <a:solidFill>
                  <a:schemeClr val="tx1"/>
                </a:solidFill>
                <a:effectLst/>
                <a:latin typeface="+mn-lt"/>
                <a:ea typeface="+mn-ea"/>
                <a:cs typeface="+mn-cs"/>
              </a:rPr>
              <a:t>网络环境中自动配置查询域名服务器。</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目前的操作系统中，</a:t>
            </a:r>
            <a:r>
              <a:rPr lang="en-US" altLang="zh-CN" sz="1200" b="0" i="0" kern="1200" dirty="0">
                <a:solidFill>
                  <a:schemeClr val="tx1"/>
                </a:solidFill>
                <a:effectLst/>
                <a:latin typeface="+mn-lt"/>
                <a:ea typeface="+mn-ea"/>
                <a:cs typeface="+mn-cs"/>
              </a:rPr>
              <a:t>75%</a:t>
            </a:r>
            <a:r>
              <a:rPr lang="zh-CN" altLang="en-US" sz="1200" b="0" i="0" kern="1200" dirty="0">
                <a:solidFill>
                  <a:schemeClr val="tx1"/>
                </a:solidFill>
                <a:effectLst/>
                <a:latin typeface="+mn-lt"/>
                <a:ea typeface="+mn-ea"/>
                <a:cs typeface="+mn-cs"/>
              </a:rPr>
              <a:t>左右默认安装</a:t>
            </a:r>
            <a:r>
              <a:rPr lang="en"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协议栈，</a:t>
            </a:r>
            <a:r>
              <a:rPr lang="en-US" altLang="zh-CN" sz="1200" b="0" i="0" kern="1200" dirty="0">
                <a:solidFill>
                  <a:schemeClr val="tx1"/>
                </a:solidFill>
                <a:effectLst/>
                <a:latin typeface="+mn-lt"/>
                <a:ea typeface="+mn-ea"/>
                <a:cs typeface="+mn-cs"/>
              </a:rPr>
              <a:t>65%</a:t>
            </a:r>
            <a:r>
              <a:rPr lang="zh-CN" altLang="en-US" sz="1200" b="0" i="0" kern="1200" dirty="0">
                <a:solidFill>
                  <a:schemeClr val="tx1"/>
                </a:solidFill>
                <a:effectLst/>
                <a:latin typeface="+mn-lt"/>
                <a:ea typeface="+mn-ea"/>
                <a:cs typeface="+mn-cs"/>
              </a:rPr>
              <a:t>左右支持</a:t>
            </a:r>
            <a:r>
              <a:rPr lang="en" altLang="zh-CN" sz="1200" b="0" i="0" kern="1200" dirty="0">
                <a:solidFill>
                  <a:schemeClr val="tx1"/>
                </a:solidFill>
                <a:effectLst/>
                <a:latin typeface="+mn-lt"/>
                <a:ea typeface="+mn-ea"/>
                <a:cs typeface="+mn-cs"/>
              </a:rPr>
              <a:t>DHCPv6</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左右支持</a:t>
            </a:r>
            <a:r>
              <a:rPr lang="en" altLang="zh-CN" sz="1200" b="0" i="0" kern="1200" dirty="0">
                <a:solidFill>
                  <a:schemeClr val="tx1"/>
                </a:solidFill>
                <a:effectLst/>
                <a:latin typeface="+mn-lt"/>
                <a:ea typeface="+mn-ea"/>
                <a:cs typeface="+mn-cs"/>
              </a:rPr>
              <a:t>ND RNDSS</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其中手机操作系统支持</a:t>
            </a:r>
            <a:r>
              <a:rPr lang="en" altLang="zh-CN" sz="1200" b="0" i="0" kern="1200" dirty="0">
                <a:solidFill>
                  <a:schemeClr val="tx1"/>
                </a:solidFill>
                <a:effectLst/>
                <a:latin typeface="+mn-lt"/>
                <a:ea typeface="+mn-ea"/>
                <a:cs typeface="+mn-cs"/>
              </a:rPr>
              <a:t>IPv6</a:t>
            </a:r>
            <a:r>
              <a:rPr lang="zh-CN" altLang="en-US" sz="1200" b="0" i="0" kern="1200" dirty="0">
                <a:solidFill>
                  <a:schemeClr val="tx1"/>
                </a:solidFill>
                <a:effectLst/>
                <a:latin typeface="+mn-lt"/>
                <a:ea typeface="+mn-ea"/>
                <a:cs typeface="+mn-cs"/>
              </a:rPr>
              <a:t>协议已经从实验室走向了应用阶段，</a:t>
            </a:r>
            <a:r>
              <a:rPr lang="en" altLang="zh-CN" sz="1200" b="0" i="0" kern="1200" dirty="0">
                <a:solidFill>
                  <a:schemeClr val="tx1"/>
                </a:solidFill>
                <a:effectLst/>
                <a:latin typeface="+mn-lt"/>
                <a:ea typeface="+mn-ea"/>
                <a:cs typeface="+mn-cs"/>
              </a:rPr>
              <a:t>Android 4.2</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IOS 4.1</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Windows Phone 6.5</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Symbian 7.0</a:t>
            </a:r>
            <a:r>
              <a:rPr lang="zh-CN" altLang="en-US" sz="1200" b="0" i="0" kern="1200" dirty="0">
                <a:solidFill>
                  <a:schemeClr val="tx1"/>
                </a:solidFill>
                <a:effectLst/>
                <a:latin typeface="+mn-lt"/>
                <a:ea typeface="+mn-ea"/>
                <a:cs typeface="+mn-cs"/>
              </a:rPr>
              <a:t>都已经支持</a:t>
            </a:r>
            <a:r>
              <a:rPr lang="en" altLang="zh-CN" sz="1200" b="0" i="0" kern="1200" dirty="0">
                <a:solidFill>
                  <a:schemeClr val="tx1"/>
                </a:solidFill>
                <a:effectLst/>
                <a:latin typeface="+mn-lt"/>
                <a:ea typeface="+mn-ea"/>
                <a:cs typeface="+mn-cs"/>
              </a:rPr>
              <a:t>IPv6</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并且默认安装</a:t>
            </a:r>
            <a:r>
              <a:rPr lang="en" altLang="zh-CN" sz="1200" b="0" i="0" kern="1200" dirty="0">
                <a:solidFill>
                  <a:schemeClr val="tx1"/>
                </a:solidFill>
                <a:effectLst/>
                <a:latin typeface="+mn-lt"/>
                <a:ea typeface="+mn-ea"/>
                <a:cs typeface="+mn-cs"/>
              </a:rPr>
              <a:t>IPv6</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自以上各手机系统版本后推出的新版本均支持</a:t>
            </a:r>
            <a:r>
              <a:rPr lang="en" altLang="zh-CN" sz="1200" b="0" i="0" kern="1200" dirty="0">
                <a:solidFill>
                  <a:schemeClr val="tx1"/>
                </a:solidFill>
                <a:effectLst/>
                <a:latin typeface="+mn-lt"/>
                <a:ea typeface="+mn-ea"/>
                <a:cs typeface="+mn-cs"/>
              </a:rPr>
              <a:t>IPv6</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在</a:t>
            </a:r>
            <a:r>
              <a:rPr lang="en" altLang="zh-CN" sz="1200" b="0" i="0" kern="1200" dirty="0">
                <a:solidFill>
                  <a:schemeClr val="tx1"/>
                </a:solidFill>
                <a:effectLst/>
                <a:latin typeface="+mn-lt"/>
                <a:ea typeface="+mn-ea"/>
                <a:cs typeface="+mn-cs"/>
              </a:rPr>
              <a:t>DHCPv6</a:t>
            </a:r>
            <a:r>
              <a:rPr lang="zh-CN" altLang="en-US" sz="1200" b="0" i="0" kern="1200" dirty="0">
                <a:solidFill>
                  <a:schemeClr val="tx1"/>
                </a:solidFill>
                <a:effectLst/>
                <a:latin typeface="+mn-lt"/>
                <a:ea typeface="+mn-ea"/>
                <a:cs typeface="+mn-cs"/>
              </a:rPr>
              <a:t>功能上，</a:t>
            </a:r>
            <a:r>
              <a:rPr lang="en" altLang="zh-CN" sz="1200" b="0" i="0" kern="1200" dirty="0">
                <a:solidFill>
                  <a:schemeClr val="tx1"/>
                </a:solidFill>
                <a:effectLst/>
                <a:latin typeface="+mn-lt"/>
                <a:ea typeface="+mn-ea"/>
                <a:cs typeface="+mn-cs"/>
              </a:rPr>
              <a:t>IOS</a:t>
            </a:r>
            <a:r>
              <a:rPr lang="zh-CN" altLang="en-US" sz="1200" b="0" i="0" kern="1200" dirty="0">
                <a:solidFill>
                  <a:schemeClr val="tx1"/>
                </a:solidFill>
                <a:effectLst/>
                <a:latin typeface="+mn-lt"/>
                <a:ea typeface="+mn-ea"/>
                <a:cs typeface="+mn-cs"/>
              </a:rPr>
              <a:t>支持得比较好，从</a:t>
            </a:r>
            <a:r>
              <a:rPr lang="en" altLang="zh-CN" sz="1200" b="0" i="0" kern="1200" dirty="0">
                <a:solidFill>
                  <a:schemeClr val="tx1"/>
                </a:solidFill>
                <a:effectLst/>
                <a:latin typeface="+mn-lt"/>
                <a:ea typeface="+mn-ea"/>
                <a:cs typeface="+mn-cs"/>
              </a:rPr>
              <a:t>V4.0</a:t>
            </a:r>
            <a:r>
              <a:rPr lang="zh-CN" altLang="en-US" sz="1200" b="0" i="0" kern="1200" dirty="0">
                <a:solidFill>
                  <a:schemeClr val="tx1"/>
                </a:solidFill>
                <a:effectLst/>
                <a:latin typeface="+mn-lt"/>
                <a:ea typeface="+mn-ea"/>
                <a:cs typeface="+mn-cs"/>
              </a:rPr>
              <a:t>开始支持</a:t>
            </a:r>
            <a:r>
              <a:rPr lang="en" altLang="zh-CN" sz="1200" b="0" i="0" kern="1200" dirty="0">
                <a:solidFill>
                  <a:schemeClr val="tx1"/>
                </a:solidFill>
                <a:effectLst/>
                <a:latin typeface="+mn-lt"/>
                <a:ea typeface="+mn-ea"/>
                <a:cs typeface="+mn-cs"/>
              </a:rPr>
              <a:t>stateless DHCPv6</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V4.3.1</a:t>
            </a:r>
            <a:r>
              <a:rPr lang="zh-CN" altLang="en-US" sz="1200" b="0" i="0" kern="1200" dirty="0">
                <a:solidFill>
                  <a:schemeClr val="tx1"/>
                </a:solidFill>
                <a:effectLst/>
                <a:latin typeface="+mn-lt"/>
                <a:ea typeface="+mn-ea"/>
                <a:cs typeface="+mn-cs"/>
              </a:rPr>
              <a:t>支持</a:t>
            </a:r>
            <a:r>
              <a:rPr lang="en" altLang="zh-CN" sz="1200" b="0" i="0" kern="1200" dirty="0">
                <a:solidFill>
                  <a:schemeClr val="tx1"/>
                </a:solidFill>
                <a:effectLst/>
                <a:latin typeface="+mn-lt"/>
                <a:ea typeface="+mn-ea"/>
                <a:cs typeface="+mn-cs"/>
              </a:rPr>
              <a:t>Stateful DHCPv6</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Windows Phone</a:t>
            </a:r>
            <a:r>
              <a:rPr lang="zh-CN" altLang="en-US" sz="1200" b="0" i="0" kern="1200" dirty="0">
                <a:solidFill>
                  <a:schemeClr val="tx1"/>
                </a:solidFill>
                <a:effectLst/>
                <a:latin typeface="+mn-lt"/>
                <a:ea typeface="+mn-ea"/>
                <a:cs typeface="+mn-cs"/>
              </a:rPr>
              <a:t>支持</a:t>
            </a:r>
            <a:r>
              <a:rPr lang="en" altLang="zh-CN" sz="1200" b="0" i="0" kern="1200" dirty="0">
                <a:solidFill>
                  <a:schemeClr val="tx1"/>
                </a:solidFill>
                <a:effectLst/>
                <a:latin typeface="+mn-lt"/>
                <a:ea typeface="+mn-ea"/>
                <a:cs typeface="+mn-cs"/>
              </a:rPr>
              <a:t>DHCPv6 Lite</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Android</a:t>
            </a:r>
            <a:r>
              <a:rPr lang="zh-CN" altLang="en-US" sz="1200" b="0" i="0" kern="1200" dirty="0">
                <a:solidFill>
                  <a:schemeClr val="tx1"/>
                </a:solidFill>
                <a:effectLst/>
                <a:latin typeface="+mn-lt"/>
                <a:ea typeface="+mn-ea"/>
                <a:cs typeface="+mn-cs"/>
              </a:rPr>
              <a:t>系统不支持</a:t>
            </a:r>
            <a:r>
              <a:rPr lang="en" altLang="zh-CN" sz="1200" b="0" i="0" kern="1200" dirty="0">
                <a:solidFill>
                  <a:schemeClr val="tx1"/>
                </a:solidFill>
                <a:effectLst/>
                <a:latin typeface="+mn-lt"/>
                <a:ea typeface="+mn-ea"/>
                <a:cs typeface="+mn-cs"/>
              </a:rPr>
              <a:t>DHCPv6</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在</a:t>
            </a:r>
            <a:r>
              <a:rPr lang="zh-CN" altLang="en-US" sz="1200" b="1" i="0" kern="1200" dirty="0">
                <a:solidFill>
                  <a:schemeClr val="tx1"/>
                </a:solidFill>
                <a:effectLst/>
                <a:latin typeface="+mn-lt"/>
                <a:ea typeface="+mn-ea"/>
                <a:cs typeface="+mn-cs"/>
              </a:rPr>
              <a:t>邻居发现</a:t>
            </a:r>
            <a:r>
              <a:rPr lang="en-US" altLang="zh-CN" sz="1200" b="1" i="0" kern="1200" dirty="0">
                <a:solidFill>
                  <a:schemeClr val="tx1"/>
                </a:solidFill>
                <a:effectLst/>
                <a:latin typeface="+mn-lt"/>
                <a:ea typeface="+mn-ea"/>
                <a:cs typeface="+mn-cs"/>
              </a:rPr>
              <a:t>(</a:t>
            </a:r>
            <a:r>
              <a:rPr lang="en" altLang="zh-CN" sz="1200" b="1" i="0" kern="1200" dirty="0">
                <a:solidFill>
                  <a:schemeClr val="tx1"/>
                </a:solidFill>
                <a:effectLst/>
                <a:latin typeface="+mn-lt"/>
                <a:ea typeface="+mn-ea"/>
                <a:cs typeface="+mn-cs"/>
              </a:rPr>
              <a:t>ND)</a:t>
            </a:r>
            <a:r>
              <a:rPr lang="zh-CN" altLang="en-US" sz="1200" b="1" i="0" kern="1200" dirty="0">
                <a:solidFill>
                  <a:schemeClr val="tx1"/>
                </a:solidFill>
                <a:effectLst/>
                <a:latin typeface="+mn-lt"/>
                <a:ea typeface="+mn-ea"/>
                <a:cs typeface="+mn-cs"/>
              </a:rPr>
              <a:t>选项</a:t>
            </a:r>
            <a:r>
              <a:rPr lang="en" altLang="zh-CN" sz="1200" b="1" i="0" kern="1200" dirty="0">
                <a:solidFill>
                  <a:schemeClr val="tx1"/>
                </a:solidFill>
                <a:effectLst/>
                <a:latin typeface="+mn-lt"/>
                <a:ea typeface="+mn-ea"/>
                <a:cs typeface="+mn-cs"/>
              </a:rPr>
              <a:t>RDNSS</a:t>
            </a:r>
            <a:r>
              <a:rPr lang="zh-CN" altLang="en-US" sz="1200" b="1" i="0" kern="1200" dirty="0">
                <a:solidFill>
                  <a:schemeClr val="tx1"/>
                </a:solidFill>
                <a:effectLst/>
                <a:latin typeface="+mn-lt"/>
                <a:ea typeface="+mn-ea"/>
                <a:cs typeface="+mn-cs"/>
              </a:rPr>
              <a:t>功能</a:t>
            </a:r>
            <a:r>
              <a:rPr lang="zh-CN" altLang="en-US" sz="1200" b="0" i="0" kern="1200" dirty="0">
                <a:solidFill>
                  <a:schemeClr val="tx1"/>
                </a:solidFill>
                <a:effectLst/>
                <a:latin typeface="+mn-lt"/>
                <a:ea typeface="+mn-ea"/>
                <a:cs typeface="+mn-cs"/>
              </a:rPr>
              <a:t>上，</a:t>
            </a:r>
            <a:r>
              <a:rPr lang="en" altLang="zh-CN" sz="1200" b="0" i="0" kern="1200" dirty="0">
                <a:solidFill>
                  <a:schemeClr val="tx1"/>
                </a:solidFill>
                <a:effectLst/>
                <a:latin typeface="+mn-lt"/>
                <a:ea typeface="+mn-ea"/>
                <a:cs typeface="+mn-cs"/>
              </a:rPr>
              <a:t>IOS</a:t>
            </a:r>
            <a:r>
              <a:rPr lang="zh-CN" altLang="en-US" sz="1200" b="0" i="0" kern="1200" dirty="0">
                <a:solidFill>
                  <a:schemeClr val="tx1"/>
                </a:solidFill>
                <a:effectLst/>
                <a:latin typeface="+mn-lt"/>
                <a:ea typeface="+mn-ea"/>
                <a:cs typeface="+mn-cs"/>
              </a:rPr>
              <a:t>目前已经支持</a:t>
            </a:r>
            <a:r>
              <a:rPr lang="en" altLang="zh-CN" sz="1200" b="0" i="0" kern="1200" dirty="0">
                <a:solidFill>
                  <a:schemeClr val="tx1"/>
                </a:solidFill>
                <a:effectLst/>
                <a:latin typeface="+mn-lt"/>
                <a:ea typeface="+mn-ea"/>
                <a:cs typeface="+mn-cs"/>
              </a:rPr>
              <a:t>ND RDNSS</a:t>
            </a:r>
            <a:r>
              <a:rPr lang="zh-CN" altLang="en" sz="1200" b="0" i="0" kern="1200" dirty="0">
                <a:solidFill>
                  <a:schemeClr val="tx1"/>
                </a:solidFill>
                <a:effectLst/>
                <a:latin typeface="+mn-lt"/>
                <a:ea typeface="+mn-ea"/>
                <a:cs typeface="+mn-cs"/>
              </a:rPr>
              <a:t>，</a:t>
            </a:r>
            <a:r>
              <a:rPr lang="en" altLang="zh-CN" sz="1200" b="0" i="0" kern="1200" dirty="0">
                <a:solidFill>
                  <a:schemeClr val="tx1"/>
                </a:solidFill>
                <a:effectLst/>
                <a:latin typeface="+mn-lt"/>
                <a:ea typeface="+mn-ea"/>
                <a:cs typeface="+mn-cs"/>
              </a:rPr>
              <a:t>Android 5.0</a:t>
            </a:r>
            <a:r>
              <a:rPr lang="zh-CN" altLang="en-US" sz="1200" b="0" i="0" kern="1200" dirty="0">
                <a:solidFill>
                  <a:schemeClr val="tx1"/>
                </a:solidFill>
                <a:effectLst/>
                <a:latin typeface="+mn-lt"/>
                <a:ea typeface="+mn-ea"/>
                <a:cs typeface="+mn-cs"/>
              </a:rPr>
              <a:t>以上已经支持</a:t>
            </a:r>
            <a:r>
              <a:rPr lang="en" altLang="zh-CN" sz="1200" b="0" i="0" kern="1200" dirty="0">
                <a:solidFill>
                  <a:schemeClr val="tx1"/>
                </a:solidFill>
                <a:effectLst/>
                <a:latin typeface="+mn-lt"/>
                <a:ea typeface="+mn-ea"/>
                <a:cs typeface="+mn-cs"/>
              </a:rPr>
              <a:t>ND RDNSS</a:t>
            </a:r>
            <a:r>
              <a:rPr lang="zh-CN" altLang="en" sz="1200" b="0" i="0" kern="1200" dirty="0">
                <a:solidFill>
                  <a:schemeClr val="tx1"/>
                </a:solidFill>
                <a:effectLst/>
                <a:latin typeface="+mn-lt"/>
                <a:ea typeface="+mn-ea"/>
                <a:cs typeface="+mn-cs"/>
              </a:rPr>
              <a:t>。</a:t>
            </a:r>
            <a:endParaRPr kumimoji="1" lang="zh-CN" altLang="en-US" b="1"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183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4404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71538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64158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4170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0128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8940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158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国际互联网工程任务组（</a:t>
            </a:r>
            <a:r>
              <a:rPr kumimoji="1" lang="en-US" altLang="zh-CN" dirty="0"/>
              <a:t>The Internet Engineering Task Force</a:t>
            </a:r>
            <a:r>
              <a:rPr kumimoji="1" lang="zh-CN" altLang="en-US" dirty="0"/>
              <a:t>，简称 </a:t>
            </a:r>
            <a:r>
              <a:rPr kumimoji="1" lang="en-US" altLang="zh-CN" dirty="0"/>
              <a:t>IETF</a:t>
            </a:r>
            <a:r>
              <a:rPr kumimoji="1" lang="zh-CN" altLang="en-US" dirty="0"/>
              <a:t>）是一个公开性质的大型民间国际团体，汇集了与互联网架构和互联网顺利运作相关的网络设计者、运营者、投资人和研究人员，并欢迎所有对此行业感兴趣的人士参与。</a:t>
            </a:r>
            <a:endParaRPr kumimoji="1" lang="en-US" altLang="zh-CN" dirty="0"/>
          </a:p>
          <a:p>
            <a:r>
              <a:rPr lang="en-US" altLang="zh-CN" sz="1200" b="0" i="0" kern="1200" dirty="0" err="1">
                <a:solidFill>
                  <a:schemeClr val="tx1"/>
                </a:solidFill>
                <a:effectLst/>
                <a:latin typeface="+mn-lt"/>
                <a:ea typeface="+mn-ea"/>
                <a:cs typeface="+mn-cs"/>
              </a:rPr>
              <a:t>IPng</a:t>
            </a:r>
            <a:r>
              <a:rPr lang="zh-CN" altLang="en-US" sz="1200" b="0" i="0" kern="1200" dirty="0">
                <a:solidFill>
                  <a:schemeClr val="tx1"/>
                </a:solidFill>
                <a:effectLst/>
                <a:latin typeface="+mn-lt"/>
                <a:ea typeface="+mn-ea"/>
                <a:cs typeface="+mn-cs"/>
              </a:rPr>
              <a:t>，也称为下一代</a:t>
            </a:r>
            <a:r>
              <a:rPr lang="en-US" altLang="zh-CN" sz="1200" b="0" i="0" kern="1200" dirty="0">
                <a:solidFill>
                  <a:schemeClr val="tx1"/>
                </a:solidFill>
                <a:effectLst/>
                <a:latin typeface="+mn-lt"/>
                <a:ea typeface="+mn-ea"/>
                <a:cs typeface="+mn-cs"/>
              </a:rPr>
              <a:t>IP</a:t>
            </a:r>
            <a:r>
              <a:rPr lang="zh-CN" altLang="en-US" sz="1200" b="0" i="0" kern="1200" dirty="0">
                <a:solidFill>
                  <a:schemeClr val="tx1"/>
                </a:solidFill>
                <a:effectLst/>
                <a:latin typeface="+mn-lt"/>
                <a:ea typeface="+mn-ea"/>
                <a:cs typeface="+mn-cs"/>
              </a:rPr>
              <a:t>，目前并没有完全定型。</a:t>
            </a:r>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6</a:t>
            </a:fld>
            <a:endParaRPr lang="zh-CN" altLang="en-US"/>
          </a:p>
        </p:txBody>
      </p:sp>
    </p:spTree>
    <p:extLst>
      <p:ext uri="{BB962C8B-B14F-4D97-AF65-F5344CB8AC3E}">
        <p14:creationId xmlns:p14="http://schemas.microsoft.com/office/powerpoint/2010/main" val="4227391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02435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76915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9492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10985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数据待更新</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4917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51</a:t>
            </a:fld>
            <a:endParaRPr lang="zh-CN" altLang="en-US"/>
          </a:p>
        </p:txBody>
      </p:sp>
    </p:spTree>
    <p:extLst>
      <p:ext uri="{BB962C8B-B14F-4D97-AF65-F5344CB8AC3E}">
        <p14:creationId xmlns:p14="http://schemas.microsoft.com/office/powerpoint/2010/main" val="1651275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52</a:t>
            </a:fld>
            <a:endParaRPr lang="zh-CN" altLang="en-US"/>
          </a:p>
        </p:txBody>
      </p:sp>
    </p:spTree>
    <p:extLst>
      <p:ext uri="{BB962C8B-B14F-4D97-AF65-F5344CB8AC3E}">
        <p14:creationId xmlns:p14="http://schemas.microsoft.com/office/powerpoint/2010/main" val="1722510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53</a:t>
            </a:fld>
            <a:endParaRPr lang="zh-CN" altLang="en-US"/>
          </a:p>
        </p:txBody>
      </p:sp>
    </p:spTree>
    <p:extLst>
      <p:ext uri="{BB962C8B-B14F-4D97-AF65-F5344CB8AC3E}">
        <p14:creationId xmlns:p14="http://schemas.microsoft.com/office/powerpoint/2010/main" val="2608321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54</a:t>
            </a:fld>
            <a:endParaRPr lang="zh-CN" altLang="en-US"/>
          </a:p>
        </p:txBody>
      </p:sp>
    </p:spTree>
    <p:extLst>
      <p:ext uri="{BB962C8B-B14F-4D97-AF65-F5344CB8AC3E}">
        <p14:creationId xmlns:p14="http://schemas.microsoft.com/office/powerpoint/2010/main" val="2749051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55</a:t>
            </a:fld>
            <a:endParaRPr lang="zh-CN" altLang="en-US"/>
          </a:p>
        </p:txBody>
      </p:sp>
    </p:spTree>
    <p:extLst>
      <p:ext uri="{BB962C8B-B14F-4D97-AF65-F5344CB8AC3E}">
        <p14:creationId xmlns:p14="http://schemas.microsoft.com/office/powerpoint/2010/main" val="3760577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Hans" dirty="0"/>
              <a:t>32b </a:t>
            </a:r>
            <a:r>
              <a:rPr kumimoji="1" lang="zh-CN" altLang="en-US" dirty="0"/>
              <a:t>总数量</a:t>
            </a:r>
            <a:r>
              <a:rPr kumimoji="1" lang="en-US" altLang="zh-CN" dirty="0"/>
              <a:t>2^32 </a:t>
            </a:r>
            <a:r>
              <a:rPr kumimoji="1" lang="zh-CN" altLang="en-US" dirty="0"/>
              <a:t>除去私网地址</a:t>
            </a:r>
            <a:r>
              <a:rPr kumimoji="1" lang="en-US" altLang="zh-CN" dirty="0"/>
              <a:t>43</a:t>
            </a:r>
            <a:r>
              <a:rPr kumimoji="1" lang="zh-CN" altLang="en-US" dirty="0"/>
              <a:t>亿</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9171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56</a:t>
            </a:fld>
            <a:endParaRPr lang="zh-CN" altLang="en-US"/>
          </a:p>
        </p:txBody>
      </p:sp>
    </p:spTree>
    <p:extLst>
      <p:ext uri="{BB962C8B-B14F-4D97-AF65-F5344CB8AC3E}">
        <p14:creationId xmlns:p14="http://schemas.microsoft.com/office/powerpoint/2010/main" val="3889141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61</a:t>
            </a:fld>
            <a:endParaRPr lang="zh-CN" altLang="en-US"/>
          </a:p>
        </p:txBody>
      </p:sp>
    </p:spTree>
    <p:extLst>
      <p:ext uri="{BB962C8B-B14F-4D97-AF65-F5344CB8AC3E}">
        <p14:creationId xmlns:p14="http://schemas.microsoft.com/office/powerpoint/2010/main" val="615158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62</a:t>
            </a:fld>
            <a:endParaRPr lang="zh-CN" altLang="en-US"/>
          </a:p>
        </p:txBody>
      </p:sp>
    </p:spTree>
    <p:extLst>
      <p:ext uri="{BB962C8B-B14F-4D97-AF65-F5344CB8AC3E}">
        <p14:creationId xmlns:p14="http://schemas.microsoft.com/office/powerpoint/2010/main" val="2338183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63</a:t>
            </a:fld>
            <a:endParaRPr lang="zh-CN" altLang="en-US"/>
          </a:p>
        </p:txBody>
      </p:sp>
    </p:spTree>
    <p:extLst>
      <p:ext uri="{BB962C8B-B14F-4D97-AF65-F5344CB8AC3E}">
        <p14:creationId xmlns:p14="http://schemas.microsoft.com/office/powerpoint/2010/main" val="179704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Hans" dirty="0"/>
              <a:t>32b </a:t>
            </a:r>
            <a:r>
              <a:rPr kumimoji="1" lang="zh-CN" altLang="en-US" dirty="0"/>
              <a:t>总数量</a:t>
            </a:r>
            <a:r>
              <a:rPr kumimoji="1" lang="en-US" altLang="zh-CN" dirty="0"/>
              <a:t>2^32 </a:t>
            </a:r>
            <a:r>
              <a:rPr kumimoji="1" lang="zh-CN" altLang="en-US" dirty="0"/>
              <a:t>除去私网地址</a:t>
            </a:r>
            <a:r>
              <a:rPr kumimoji="1" lang="en-US" altLang="zh-CN" dirty="0"/>
              <a:t>43</a:t>
            </a:r>
            <a:r>
              <a:rPr kumimoji="1" lang="zh-CN" altLang="en-US" dirty="0"/>
              <a:t>亿</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2B26D-3392-49BE-AB41-EF897113F9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139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IPV6</a:t>
            </a:r>
            <a:r>
              <a:rPr kumimoji="1" lang="zh-CN" altLang="en-US" dirty="0"/>
              <a:t>的组成</a:t>
            </a:r>
          </a:p>
        </p:txBody>
      </p:sp>
      <p:sp>
        <p:nvSpPr>
          <p:cNvPr id="4" name="灯片编号占位符 3"/>
          <p:cNvSpPr>
            <a:spLocks noGrp="1"/>
          </p:cNvSpPr>
          <p:nvPr>
            <p:ph type="sldNum" sz="quarter" idx="5"/>
          </p:nvPr>
        </p:nvSpPr>
        <p:spPr/>
        <p:txBody>
          <a:bodyPr/>
          <a:lstStyle/>
          <a:p>
            <a:fld id="{65CB3758-0127-4142-A1B1-7EB66A81BE89}" type="slidenum">
              <a:rPr lang="zh-CN" altLang="en-US" smtClean="0"/>
              <a:t>10</a:t>
            </a:fld>
            <a:endParaRPr lang="zh-CN" altLang="en-US"/>
          </a:p>
        </p:txBody>
      </p:sp>
    </p:spTree>
    <p:extLst>
      <p:ext uri="{BB962C8B-B14F-4D97-AF65-F5344CB8AC3E}">
        <p14:creationId xmlns:p14="http://schemas.microsoft.com/office/powerpoint/2010/main" val="388736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11</a:t>
            </a:fld>
            <a:endParaRPr lang="zh-CN" altLang="en-US"/>
          </a:p>
        </p:txBody>
      </p:sp>
    </p:spTree>
    <p:extLst>
      <p:ext uri="{BB962C8B-B14F-4D97-AF65-F5344CB8AC3E}">
        <p14:creationId xmlns:p14="http://schemas.microsoft.com/office/powerpoint/2010/main" val="4213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5CB3758-0127-4142-A1B1-7EB66A81BE89}" type="slidenum">
              <a:rPr lang="zh-CN" altLang="en-US" smtClean="0"/>
              <a:t>12</a:t>
            </a:fld>
            <a:endParaRPr lang="zh-CN" altLang="en-US"/>
          </a:p>
        </p:txBody>
      </p:sp>
    </p:spTree>
    <p:extLst>
      <p:ext uri="{BB962C8B-B14F-4D97-AF65-F5344CB8AC3E}">
        <p14:creationId xmlns:p14="http://schemas.microsoft.com/office/powerpoint/2010/main" val="1060697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空白">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AEA144C-A1C3-49D5-A75B-403561CB8811}"/>
              </a:ext>
            </a:extLst>
          </p:cNvPr>
          <p:cNvGrpSpPr>
            <a:grpSpLocks noChangeAspect="1"/>
          </p:cNvGrpSpPr>
          <p:nvPr userDrawn="1"/>
        </p:nvGrpSpPr>
        <p:grpSpPr bwMode="auto">
          <a:xfrm>
            <a:off x="359595" y="405330"/>
            <a:ext cx="1996801" cy="527120"/>
            <a:chOff x="254" y="2177"/>
            <a:chExt cx="894" cy="236"/>
          </a:xfrm>
        </p:grpSpPr>
        <p:sp>
          <p:nvSpPr>
            <p:cNvPr id="4" name="Freeform 5">
              <a:extLst>
                <a:ext uri="{FF2B5EF4-FFF2-40B4-BE49-F238E27FC236}">
                  <a16:creationId xmlns:a16="http://schemas.microsoft.com/office/drawing/2014/main" id="{B50963CF-FE3B-46F6-8011-E9C73EC14824}"/>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 name="Freeform 6">
              <a:extLst>
                <a:ext uri="{FF2B5EF4-FFF2-40B4-BE49-F238E27FC236}">
                  <a16:creationId xmlns:a16="http://schemas.microsoft.com/office/drawing/2014/main" id="{3ED0FFC6-53CD-4543-BFBE-8F453B3D03C5}"/>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 name="Freeform 7">
              <a:extLst>
                <a:ext uri="{FF2B5EF4-FFF2-40B4-BE49-F238E27FC236}">
                  <a16:creationId xmlns:a16="http://schemas.microsoft.com/office/drawing/2014/main" id="{07F62986-24B3-4E97-B8FD-AF31EF15ADE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8" name="Freeform 8">
              <a:extLst>
                <a:ext uri="{FF2B5EF4-FFF2-40B4-BE49-F238E27FC236}">
                  <a16:creationId xmlns:a16="http://schemas.microsoft.com/office/drawing/2014/main" id="{33728448-2402-4D05-A7E8-929A6A2AA1ED}"/>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9" name="Freeform 9">
              <a:extLst>
                <a:ext uri="{FF2B5EF4-FFF2-40B4-BE49-F238E27FC236}">
                  <a16:creationId xmlns:a16="http://schemas.microsoft.com/office/drawing/2014/main" id="{4EEAB49B-8B73-4196-A809-3167A4DF42D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0" name="Freeform 10">
              <a:extLst>
                <a:ext uri="{FF2B5EF4-FFF2-40B4-BE49-F238E27FC236}">
                  <a16:creationId xmlns:a16="http://schemas.microsoft.com/office/drawing/2014/main" id="{82794895-6E28-4661-AA1B-C167F1631103}"/>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1" name="Freeform 11">
              <a:extLst>
                <a:ext uri="{FF2B5EF4-FFF2-40B4-BE49-F238E27FC236}">
                  <a16:creationId xmlns:a16="http://schemas.microsoft.com/office/drawing/2014/main" id="{BF27035F-68C0-466A-B15D-AE35DFAE7166}"/>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2" name="Freeform 12">
              <a:extLst>
                <a:ext uri="{FF2B5EF4-FFF2-40B4-BE49-F238E27FC236}">
                  <a16:creationId xmlns:a16="http://schemas.microsoft.com/office/drawing/2014/main" id="{9CE72908-DC19-4F8D-A0D5-6DE2E75BA4CB}"/>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3" name="Freeform 13">
              <a:extLst>
                <a:ext uri="{FF2B5EF4-FFF2-40B4-BE49-F238E27FC236}">
                  <a16:creationId xmlns:a16="http://schemas.microsoft.com/office/drawing/2014/main" id="{8B54FE7B-1098-498C-AC55-375895CD5E94}"/>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4" name="Freeform 14">
              <a:extLst>
                <a:ext uri="{FF2B5EF4-FFF2-40B4-BE49-F238E27FC236}">
                  <a16:creationId xmlns:a16="http://schemas.microsoft.com/office/drawing/2014/main" id="{8E2E690C-C7F4-49A7-917D-F8D099689622}"/>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5" name="Freeform 15">
              <a:extLst>
                <a:ext uri="{FF2B5EF4-FFF2-40B4-BE49-F238E27FC236}">
                  <a16:creationId xmlns:a16="http://schemas.microsoft.com/office/drawing/2014/main" id="{D56532A4-4A17-4BE5-8413-135FBA3D0C18}"/>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16">
              <a:extLst>
                <a:ext uri="{FF2B5EF4-FFF2-40B4-BE49-F238E27FC236}">
                  <a16:creationId xmlns:a16="http://schemas.microsoft.com/office/drawing/2014/main" id="{79BEA3E7-D91C-4E44-872A-34FA8BCA0A04}"/>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17">
              <a:extLst>
                <a:ext uri="{FF2B5EF4-FFF2-40B4-BE49-F238E27FC236}">
                  <a16:creationId xmlns:a16="http://schemas.microsoft.com/office/drawing/2014/main" id="{05F06205-4730-4194-B6F0-0D6AE5C43F37}"/>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18">
              <a:extLst>
                <a:ext uri="{FF2B5EF4-FFF2-40B4-BE49-F238E27FC236}">
                  <a16:creationId xmlns:a16="http://schemas.microsoft.com/office/drawing/2014/main" id="{08B564E7-7AA8-48DB-88A5-0702D4DB0B83}"/>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19">
              <a:extLst>
                <a:ext uri="{FF2B5EF4-FFF2-40B4-BE49-F238E27FC236}">
                  <a16:creationId xmlns:a16="http://schemas.microsoft.com/office/drawing/2014/main" id="{CC93209E-77F3-4097-85D4-DB2DDADDAA69}"/>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20">
              <a:extLst>
                <a:ext uri="{FF2B5EF4-FFF2-40B4-BE49-F238E27FC236}">
                  <a16:creationId xmlns:a16="http://schemas.microsoft.com/office/drawing/2014/main" id="{2DB61BB1-BB73-41C1-82FE-2780040177B7}"/>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21">
              <a:extLst>
                <a:ext uri="{FF2B5EF4-FFF2-40B4-BE49-F238E27FC236}">
                  <a16:creationId xmlns:a16="http://schemas.microsoft.com/office/drawing/2014/main" id="{5449A521-C3AB-4665-8C0F-E0CA75FEE469}"/>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22">
              <a:extLst>
                <a:ext uri="{FF2B5EF4-FFF2-40B4-BE49-F238E27FC236}">
                  <a16:creationId xmlns:a16="http://schemas.microsoft.com/office/drawing/2014/main" id="{4896D71A-198E-4FCA-B337-47F77CA4326C}"/>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23">
              <a:extLst>
                <a:ext uri="{FF2B5EF4-FFF2-40B4-BE49-F238E27FC236}">
                  <a16:creationId xmlns:a16="http://schemas.microsoft.com/office/drawing/2014/main" id="{D68CCDC0-B736-4969-9CFA-A689728C095D}"/>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24">
              <a:extLst>
                <a:ext uri="{FF2B5EF4-FFF2-40B4-BE49-F238E27FC236}">
                  <a16:creationId xmlns:a16="http://schemas.microsoft.com/office/drawing/2014/main" id="{AB9F07AF-6C6C-4A37-9C65-AF7683BEE698}"/>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25">
              <a:extLst>
                <a:ext uri="{FF2B5EF4-FFF2-40B4-BE49-F238E27FC236}">
                  <a16:creationId xmlns:a16="http://schemas.microsoft.com/office/drawing/2014/main" id="{1DA2E31B-0B06-4E04-9CD5-C7229EE904E5}"/>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26">
              <a:extLst>
                <a:ext uri="{FF2B5EF4-FFF2-40B4-BE49-F238E27FC236}">
                  <a16:creationId xmlns:a16="http://schemas.microsoft.com/office/drawing/2014/main" id="{9B354A6A-A6F3-4F4C-BB58-9A85439EC7B0}"/>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27">
              <a:extLst>
                <a:ext uri="{FF2B5EF4-FFF2-40B4-BE49-F238E27FC236}">
                  <a16:creationId xmlns:a16="http://schemas.microsoft.com/office/drawing/2014/main" id="{FC5B35BE-4E5B-44A5-89E1-BE3D68879F08}"/>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28">
              <a:extLst>
                <a:ext uri="{FF2B5EF4-FFF2-40B4-BE49-F238E27FC236}">
                  <a16:creationId xmlns:a16="http://schemas.microsoft.com/office/drawing/2014/main" id="{4EDBA0B9-C2EB-4482-B7AC-C1BE6AB2E115}"/>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29">
              <a:extLst>
                <a:ext uri="{FF2B5EF4-FFF2-40B4-BE49-F238E27FC236}">
                  <a16:creationId xmlns:a16="http://schemas.microsoft.com/office/drawing/2014/main" id="{5AFC12FE-762C-4E94-90F1-1FA77F3B0436}"/>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30">
              <a:extLst>
                <a:ext uri="{FF2B5EF4-FFF2-40B4-BE49-F238E27FC236}">
                  <a16:creationId xmlns:a16="http://schemas.microsoft.com/office/drawing/2014/main" id="{926FEA4E-3EEF-4F4F-BCD2-307E0EE5D24C}"/>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31">
              <a:extLst>
                <a:ext uri="{FF2B5EF4-FFF2-40B4-BE49-F238E27FC236}">
                  <a16:creationId xmlns:a16="http://schemas.microsoft.com/office/drawing/2014/main" id="{CE8B2352-E1F9-49B8-8D41-576984329694}"/>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32">
              <a:extLst>
                <a:ext uri="{FF2B5EF4-FFF2-40B4-BE49-F238E27FC236}">
                  <a16:creationId xmlns:a16="http://schemas.microsoft.com/office/drawing/2014/main" id="{56687F6B-8B0D-400C-92A1-68E07502690C}"/>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33">
              <a:extLst>
                <a:ext uri="{FF2B5EF4-FFF2-40B4-BE49-F238E27FC236}">
                  <a16:creationId xmlns:a16="http://schemas.microsoft.com/office/drawing/2014/main" id="{9C7B0EDF-192E-45AE-BBA6-6E82C10CF639}"/>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34">
              <a:extLst>
                <a:ext uri="{FF2B5EF4-FFF2-40B4-BE49-F238E27FC236}">
                  <a16:creationId xmlns:a16="http://schemas.microsoft.com/office/drawing/2014/main" id="{A722BA3E-CBB0-483B-8F9B-EA1C6C21F2A3}"/>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35">
              <a:extLst>
                <a:ext uri="{FF2B5EF4-FFF2-40B4-BE49-F238E27FC236}">
                  <a16:creationId xmlns:a16="http://schemas.microsoft.com/office/drawing/2014/main" id="{99CB35EA-5EC0-47C0-BB3B-5B248DB59B44}"/>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36">
              <a:extLst>
                <a:ext uri="{FF2B5EF4-FFF2-40B4-BE49-F238E27FC236}">
                  <a16:creationId xmlns:a16="http://schemas.microsoft.com/office/drawing/2014/main" id="{EF6E2F07-0E15-408E-9777-3A50174E6B56}"/>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37">
              <a:extLst>
                <a:ext uri="{FF2B5EF4-FFF2-40B4-BE49-F238E27FC236}">
                  <a16:creationId xmlns:a16="http://schemas.microsoft.com/office/drawing/2014/main" id="{B79CF1F7-830A-4A96-B5E3-64179019334F}"/>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38">
              <a:extLst>
                <a:ext uri="{FF2B5EF4-FFF2-40B4-BE49-F238E27FC236}">
                  <a16:creationId xmlns:a16="http://schemas.microsoft.com/office/drawing/2014/main" id="{1E212578-28F7-40D0-8CED-32B9D924051C}"/>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39">
              <a:extLst>
                <a:ext uri="{FF2B5EF4-FFF2-40B4-BE49-F238E27FC236}">
                  <a16:creationId xmlns:a16="http://schemas.microsoft.com/office/drawing/2014/main" id="{E143BDB6-7A6E-4265-84E7-EA5960F16192}"/>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40">
              <a:extLst>
                <a:ext uri="{FF2B5EF4-FFF2-40B4-BE49-F238E27FC236}">
                  <a16:creationId xmlns:a16="http://schemas.microsoft.com/office/drawing/2014/main" id="{3B5CCD8F-352C-46A0-A4EA-325904CF350C}"/>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41">
              <a:extLst>
                <a:ext uri="{FF2B5EF4-FFF2-40B4-BE49-F238E27FC236}">
                  <a16:creationId xmlns:a16="http://schemas.microsoft.com/office/drawing/2014/main" id="{5302AB36-8235-446E-8397-D4BF54E5A685}"/>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42">
              <a:extLst>
                <a:ext uri="{FF2B5EF4-FFF2-40B4-BE49-F238E27FC236}">
                  <a16:creationId xmlns:a16="http://schemas.microsoft.com/office/drawing/2014/main" id="{7721372E-41A6-4AEE-BAFA-379EB7420FC8}"/>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43">
              <a:extLst>
                <a:ext uri="{FF2B5EF4-FFF2-40B4-BE49-F238E27FC236}">
                  <a16:creationId xmlns:a16="http://schemas.microsoft.com/office/drawing/2014/main" id="{C668DBFC-1CD3-4436-8F69-50E0F123C5ED}"/>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44">
              <a:extLst>
                <a:ext uri="{FF2B5EF4-FFF2-40B4-BE49-F238E27FC236}">
                  <a16:creationId xmlns:a16="http://schemas.microsoft.com/office/drawing/2014/main" id="{FEB9EEFE-019A-428D-A64C-6C26A33BF51C}"/>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45">
              <a:extLst>
                <a:ext uri="{FF2B5EF4-FFF2-40B4-BE49-F238E27FC236}">
                  <a16:creationId xmlns:a16="http://schemas.microsoft.com/office/drawing/2014/main" id="{EDF0A037-6FD8-45D4-BA39-C300638A406F}"/>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46">
              <a:extLst>
                <a:ext uri="{FF2B5EF4-FFF2-40B4-BE49-F238E27FC236}">
                  <a16:creationId xmlns:a16="http://schemas.microsoft.com/office/drawing/2014/main" id="{4D3EF4E2-A7A6-42E7-B7F2-6C1680061366}"/>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47">
              <a:extLst>
                <a:ext uri="{FF2B5EF4-FFF2-40B4-BE49-F238E27FC236}">
                  <a16:creationId xmlns:a16="http://schemas.microsoft.com/office/drawing/2014/main" id="{FD774130-5E15-491E-82C7-73851B4864DB}"/>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48">
              <a:extLst>
                <a:ext uri="{FF2B5EF4-FFF2-40B4-BE49-F238E27FC236}">
                  <a16:creationId xmlns:a16="http://schemas.microsoft.com/office/drawing/2014/main" id="{83EBA38D-A5E3-457F-9294-84C153398B55}"/>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49">
              <a:extLst>
                <a:ext uri="{FF2B5EF4-FFF2-40B4-BE49-F238E27FC236}">
                  <a16:creationId xmlns:a16="http://schemas.microsoft.com/office/drawing/2014/main" id="{0E4B4515-6B56-486A-ADC3-C8BAC019E11A}"/>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50">
              <a:extLst>
                <a:ext uri="{FF2B5EF4-FFF2-40B4-BE49-F238E27FC236}">
                  <a16:creationId xmlns:a16="http://schemas.microsoft.com/office/drawing/2014/main" id="{50109B73-4A4D-4FD9-8961-2C14A253825C}"/>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51">
              <a:extLst>
                <a:ext uri="{FF2B5EF4-FFF2-40B4-BE49-F238E27FC236}">
                  <a16:creationId xmlns:a16="http://schemas.microsoft.com/office/drawing/2014/main" id="{AFFC8796-004F-4D15-9C6A-F287989B6D28}"/>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52">
              <a:extLst>
                <a:ext uri="{FF2B5EF4-FFF2-40B4-BE49-F238E27FC236}">
                  <a16:creationId xmlns:a16="http://schemas.microsoft.com/office/drawing/2014/main" id="{D22BD7BA-F367-4919-AC06-A292881D842F}"/>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53">
              <a:extLst>
                <a:ext uri="{FF2B5EF4-FFF2-40B4-BE49-F238E27FC236}">
                  <a16:creationId xmlns:a16="http://schemas.microsoft.com/office/drawing/2014/main" id="{E7960A65-7192-45F3-8CD0-04DBE05A7F8E}"/>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54">
              <a:extLst>
                <a:ext uri="{FF2B5EF4-FFF2-40B4-BE49-F238E27FC236}">
                  <a16:creationId xmlns:a16="http://schemas.microsoft.com/office/drawing/2014/main" id="{94698BE3-84C3-4ED1-B0B7-83F1ED38C21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55">
              <a:extLst>
                <a:ext uri="{FF2B5EF4-FFF2-40B4-BE49-F238E27FC236}">
                  <a16:creationId xmlns:a16="http://schemas.microsoft.com/office/drawing/2014/main" id="{97079DD9-F98C-45D4-9BB7-2EDB34CAF6F2}"/>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56">
              <a:extLst>
                <a:ext uri="{FF2B5EF4-FFF2-40B4-BE49-F238E27FC236}">
                  <a16:creationId xmlns:a16="http://schemas.microsoft.com/office/drawing/2014/main" id="{466FFDB2-B587-44BB-9ABA-F0BF95945F08}"/>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57">
              <a:extLst>
                <a:ext uri="{FF2B5EF4-FFF2-40B4-BE49-F238E27FC236}">
                  <a16:creationId xmlns:a16="http://schemas.microsoft.com/office/drawing/2014/main" id="{98177762-0239-472F-9807-C5A37049B0CE}"/>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58">
              <a:extLst>
                <a:ext uri="{FF2B5EF4-FFF2-40B4-BE49-F238E27FC236}">
                  <a16:creationId xmlns:a16="http://schemas.microsoft.com/office/drawing/2014/main" id="{1A4FF451-9D43-406D-ABB9-7DF4E47CCDDC}"/>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59">
              <a:extLst>
                <a:ext uri="{FF2B5EF4-FFF2-40B4-BE49-F238E27FC236}">
                  <a16:creationId xmlns:a16="http://schemas.microsoft.com/office/drawing/2014/main" id="{D65ED44F-A087-4ECF-BFBA-BE22559C5374}"/>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60">
              <a:extLst>
                <a:ext uri="{FF2B5EF4-FFF2-40B4-BE49-F238E27FC236}">
                  <a16:creationId xmlns:a16="http://schemas.microsoft.com/office/drawing/2014/main" id="{82B65C75-FDD2-491F-B1CB-1400A38939E9}"/>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66" name="标题 65">
            <a:extLst>
              <a:ext uri="{FF2B5EF4-FFF2-40B4-BE49-F238E27FC236}">
                <a16:creationId xmlns:a16="http://schemas.microsoft.com/office/drawing/2014/main" id="{9E99223C-2461-4848-BEDA-28C13064D9D3}"/>
              </a:ext>
            </a:extLst>
          </p:cNvPr>
          <p:cNvSpPr>
            <a:spLocks noGrp="1"/>
          </p:cNvSpPr>
          <p:nvPr>
            <p:ph type="title" hasCustomPrompt="1"/>
          </p:nvPr>
        </p:nvSpPr>
        <p:spPr>
          <a:xfrm>
            <a:off x="990180" y="2127143"/>
            <a:ext cx="5076257" cy="1754326"/>
          </a:xfrm>
          <a:effectLst/>
        </p:spPr>
        <p:txBody>
          <a:bodyPr wrap="square">
            <a:spAutoFit/>
          </a:bodyPr>
          <a:lstStyle>
            <a:lvl1pPr>
              <a:def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cs typeface="+mn-cs"/>
              </a:defRPr>
            </a:lvl1pPr>
          </a:lstStyle>
          <a:p>
            <a:pPr marL="0" lvl="0" defTabSz="1219140"/>
            <a:r>
              <a: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rPr>
              <a:t>赛尔网络</a:t>
            </a:r>
            <a:br>
              <a:rPr lang="en-US" altLang="zh-CN"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rPr>
            </a:br>
            <a:r>
              <a:rPr lang="zh-CN" altLang="en-US" sz="6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rPr>
              <a:t>有限公司介绍</a:t>
            </a:r>
            <a:endParaRPr lang="zh-CN" altLang="en-US" sz="4000" b="1" spc="300" dirty="0">
              <a:gradFill flip="none" rotWithShape="1">
                <a:gsLst>
                  <a:gs pos="100000">
                    <a:schemeClr val="accent2"/>
                  </a:gs>
                  <a:gs pos="0">
                    <a:schemeClr val="accent1"/>
                  </a:gs>
                </a:gsLst>
                <a:lin ang="5400000" scaled="1"/>
                <a:tileRect/>
              </a:gradFill>
              <a:effectLst>
                <a:outerShdw blurRad="127000" dist="127000" dir="2700000" algn="tl" rotWithShape="0">
                  <a:prstClr val="black">
                    <a:alpha val="30000"/>
                  </a:prstClr>
                </a:outerShdw>
              </a:effectLst>
              <a:latin typeface="微软雅黑" panose="020B0503020204020204" pitchFamily="34" charset="-122"/>
              <a:ea typeface="微软雅黑" panose="020B0503020204020204" pitchFamily="34" charset="-122"/>
            </a:endParaRPr>
          </a:p>
        </p:txBody>
      </p:sp>
      <p:pic>
        <p:nvPicPr>
          <p:cNvPr id="72" name="图片占位符 38">
            <a:extLst>
              <a:ext uri="{FF2B5EF4-FFF2-40B4-BE49-F238E27FC236}">
                <a16:creationId xmlns:a16="http://schemas.microsoft.com/office/drawing/2014/main" id="{6CEADA5A-C358-4E2E-B2E1-B027EF2BC6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533" r="28533"/>
          <a:stretch/>
        </p:blipFill>
        <p:spPr>
          <a:xfrm>
            <a:off x="7776997" y="-1"/>
            <a:ext cx="4415002" cy="6858001"/>
          </a:xfrm>
          <a:custGeom>
            <a:avLst/>
            <a:gdLst>
              <a:gd name="connsiteX0" fmla="*/ 2996177 w 4415002"/>
              <a:gd name="connsiteY0" fmla="*/ 0 h 6858001"/>
              <a:gd name="connsiteX1" fmla="*/ 4415002 w 4415002"/>
              <a:gd name="connsiteY1" fmla="*/ 0 h 6858001"/>
              <a:gd name="connsiteX2" fmla="*/ 4415002 w 4415002"/>
              <a:gd name="connsiteY2" fmla="*/ 6858001 h 6858001"/>
              <a:gd name="connsiteX3" fmla="*/ 963292 w 4415002"/>
              <a:gd name="connsiteY3" fmla="*/ 6858001 h 6858001"/>
              <a:gd name="connsiteX4" fmla="*/ 0 w 4415002"/>
              <a:gd name="connsiteY4" fmla="*/ 518953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5002" h="6858001">
                <a:moveTo>
                  <a:pt x="2996177" y="0"/>
                </a:moveTo>
                <a:lnTo>
                  <a:pt x="4415002" y="0"/>
                </a:lnTo>
                <a:lnTo>
                  <a:pt x="4415002" y="6858001"/>
                </a:lnTo>
                <a:lnTo>
                  <a:pt x="963292" y="6858001"/>
                </a:lnTo>
                <a:lnTo>
                  <a:pt x="0" y="5189530"/>
                </a:lnTo>
                <a:close/>
              </a:path>
            </a:pathLst>
          </a:custGeom>
          <a:solidFill>
            <a:schemeClr val="accent2">
              <a:lumMod val="20000"/>
              <a:lumOff val="80000"/>
            </a:schemeClr>
          </a:solidFill>
          <a:effectLst>
            <a:outerShdw blurRad="190500" dist="101600" dir="8100000" algn="tr" rotWithShape="0">
              <a:prstClr val="black">
                <a:alpha val="30000"/>
              </a:prstClr>
            </a:outerShdw>
          </a:effectLst>
        </p:spPr>
      </p:pic>
      <p:sp>
        <p:nvSpPr>
          <p:cNvPr id="78" name="任意多边形: 形状 77">
            <a:extLst>
              <a:ext uri="{FF2B5EF4-FFF2-40B4-BE49-F238E27FC236}">
                <a16:creationId xmlns:a16="http://schemas.microsoft.com/office/drawing/2014/main" id="{18A7EAC3-6869-4BC7-8D18-80E073C7BE94}"/>
              </a:ext>
            </a:extLst>
          </p:cNvPr>
          <p:cNvSpPr/>
          <p:nvPr userDrawn="1"/>
        </p:nvSpPr>
        <p:spPr>
          <a:xfrm>
            <a:off x="7128316" y="-1"/>
            <a:ext cx="3348678" cy="3242234"/>
          </a:xfrm>
          <a:custGeom>
            <a:avLst/>
            <a:gdLst>
              <a:gd name="connsiteX0" fmla="*/ 395132 w 3348678"/>
              <a:gd name="connsiteY0" fmla="*/ 0 h 3242234"/>
              <a:gd name="connsiteX1" fmla="*/ 3348678 w 3348678"/>
              <a:gd name="connsiteY1" fmla="*/ 0 h 3242234"/>
              <a:gd name="connsiteX2" fmla="*/ 1476773 w 3348678"/>
              <a:gd name="connsiteY2" fmla="*/ 3242234 h 3242234"/>
              <a:gd name="connsiteX3" fmla="*/ 0 w 3348678"/>
              <a:gd name="connsiteY3" fmla="*/ 684388 h 3242234"/>
              <a:gd name="connsiteX4" fmla="*/ 395132 w 3348678"/>
              <a:gd name="connsiteY4" fmla="*/ 0 h 324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678" h="3242234">
                <a:moveTo>
                  <a:pt x="395132" y="0"/>
                </a:moveTo>
                <a:lnTo>
                  <a:pt x="3348678" y="0"/>
                </a:lnTo>
                <a:lnTo>
                  <a:pt x="1476773" y="3242234"/>
                </a:lnTo>
                <a:lnTo>
                  <a:pt x="0" y="684388"/>
                </a:lnTo>
                <a:lnTo>
                  <a:pt x="395132" y="0"/>
                </a:lnTo>
                <a:close/>
              </a:path>
            </a:pathLst>
          </a:custGeom>
          <a:gradFill>
            <a:gsLst>
              <a:gs pos="99000">
                <a:schemeClr val="accent1"/>
              </a:gs>
              <a:gs pos="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4185695D-D8C8-4CCD-BE0E-2C19EEF18F93}"/>
              </a:ext>
            </a:extLst>
          </p:cNvPr>
          <p:cNvSpPr/>
          <p:nvPr userDrawn="1"/>
        </p:nvSpPr>
        <p:spPr>
          <a:xfrm>
            <a:off x="6734722" y="666658"/>
            <a:ext cx="3977335" cy="6198110"/>
          </a:xfrm>
          <a:custGeom>
            <a:avLst/>
            <a:gdLst>
              <a:gd name="connsiteX0" fmla="*/ 407658 w 3975902"/>
              <a:gd name="connsiteY0" fmla="*/ 0 h 6180379"/>
              <a:gd name="connsiteX1" fmla="*/ 1884431 w 3975902"/>
              <a:gd name="connsiteY1" fmla="*/ 2557846 h 6180379"/>
              <a:gd name="connsiteX2" fmla="*/ 3975902 w 3975902"/>
              <a:gd name="connsiteY2" fmla="*/ 6180379 h 6180379"/>
              <a:gd name="connsiteX3" fmla="*/ 3160585 w 3975902"/>
              <a:gd name="connsiteY3" fmla="*/ 6180379 h 6180379"/>
              <a:gd name="connsiteX4" fmla="*/ 1476774 w 3975902"/>
              <a:gd name="connsiteY4" fmla="*/ 3263931 h 6180379"/>
              <a:gd name="connsiteX5" fmla="*/ 0 w 3975902"/>
              <a:gd name="connsiteY5" fmla="*/ 706085 h 618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902" h="6180379">
                <a:moveTo>
                  <a:pt x="407658" y="0"/>
                </a:moveTo>
                <a:lnTo>
                  <a:pt x="1884431" y="2557846"/>
                </a:lnTo>
                <a:lnTo>
                  <a:pt x="3975902" y="6180379"/>
                </a:lnTo>
                <a:lnTo>
                  <a:pt x="3160585" y="6180379"/>
                </a:lnTo>
                <a:lnTo>
                  <a:pt x="1476774" y="3263931"/>
                </a:lnTo>
                <a:lnTo>
                  <a:pt x="0" y="706085"/>
                </a:lnTo>
                <a:close/>
              </a:path>
            </a:pathLst>
          </a:custGeom>
          <a:solidFill>
            <a:schemeClr val="accent2"/>
          </a:solidFill>
          <a:ln>
            <a:noFill/>
          </a:ln>
          <a:effectLst>
            <a:outerShdw blurRad="1905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79">
            <a:extLst>
              <a:ext uri="{FF2B5EF4-FFF2-40B4-BE49-F238E27FC236}">
                <a16:creationId xmlns:a16="http://schemas.microsoft.com/office/drawing/2014/main" id="{930B2A4F-EF6E-48FD-9A08-8996D88CDFAB}"/>
              </a:ext>
            </a:extLst>
          </p:cNvPr>
          <p:cNvSpPr/>
          <p:nvPr userDrawn="1"/>
        </p:nvSpPr>
        <p:spPr>
          <a:xfrm flipH="1">
            <a:off x="0" y="4090704"/>
            <a:ext cx="1601606" cy="2774063"/>
          </a:xfrm>
          <a:custGeom>
            <a:avLst/>
            <a:gdLst>
              <a:gd name="connsiteX0" fmla="*/ 1601606 w 1601606"/>
              <a:gd name="connsiteY0" fmla="*/ 0 h 2774063"/>
              <a:gd name="connsiteX1" fmla="*/ 0 w 1601606"/>
              <a:gd name="connsiteY1" fmla="*/ 2774063 h 2774063"/>
              <a:gd name="connsiteX2" fmla="*/ 859003 w 1601606"/>
              <a:gd name="connsiteY2" fmla="*/ 2774063 h 2774063"/>
              <a:gd name="connsiteX3" fmla="*/ 1601606 w 1601606"/>
              <a:gd name="connsiteY3" fmla="*/ 1487838 h 2774063"/>
            </a:gdLst>
            <a:ahLst/>
            <a:cxnLst>
              <a:cxn ang="0">
                <a:pos x="connsiteX0" y="connsiteY0"/>
              </a:cxn>
              <a:cxn ang="0">
                <a:pos x="connsiteX1" y="connsiteY1"/>
              </a:cxn>
              <a:cxn ang="0">
                <a:pos x="connsiteX2" y="connsiteY2"/>
              </a:cxn>
              <a:cxn ang="0">
                <a:pos x="connsiteX3" y="connsiteY3"/>
              </a:cxn>
            </a:cxnLst>
            <a:rect l="l" t="t" r="r" b="b"/>
            <a:pathLst>
              <a:path w="1601606" h="2774063">
                <a:moveTo>
                  <a:pt x="1601606" y="0"/>
                </a:moveTo>
                <a:lnTo>
                  <a:pt x="0" y="2774063"/>
                </a:lnTo>
                <a:lnTo>
                  <a:pt x="859003" y="2774063"/>
                </a:lnTo>
                <a:lnTo>
                  <a:pt x="1601606" y="1487838"/>
                </a:lnTo>
                <a:close/>
              </a:path>
            </a:pathLst>
          </a:custGeom>
          <a:gradFill>
            <a:gsLst>
              <a:gs pos="99000">
                <a:schemeClr val="accent1"/>
              </a:gs>
              <a:gs pos="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80">
            <a:extLst>
              <a:ext uri="{FF2B5EF4-FFF2-40B4-BE49-F238E27FC236}">
                <a16:creationId xmlns:a16="http://schemas.microsoft.com/office/drawing/2014/main" id="{9AB56D03-74EF-4B04-98FD-B2BA2C22434B}"/>
              </a:ext>
            </a:extLst>
          </p:cNvPr>
          <p:cNvSpPr/>
          <p:nvPr userDrawn="1"/>
        </p:nvSpPr>
        <p:spPr>
          <a:xfrm flipH="1">
            <a:off x="0" y="5571336"/>
            <a:ext cx="750190" cy="1293431"/>
          </a:xfrm>
          <a:custGeom>
            <a:avLst/>
            <a:gdLst>
              <a:gd name="connsiteX0" fmla="*/ 750190 w 750190"/>
              <a:gd name="connsiteY0" fmla="*/ 0 h 1293431"/>
              <a:gd name="connsiteX1" fmla="*/ 0 w 750190"/>
              <a:gd name="connsiteY1" fmla="*/ 1293431 h 1293431"/>
              <a:gd name="connsiteX2" fmla="*/ 750190 w 750190"/>
              <a:gd name="connsiteY2" fmla="*/ 1293431 h 1293431"/>
            </a:gdLst>
            <a:ahLst/>
            <a:cxnLst>
              <a:cxn ang="0">
                <a:pos x="connsiteX0" y="connsiteY0"/>
              </a:cxn>
              <a:cxn ang="0">
                <a:pos x="connsiteX1" y="connsiteY1"/>
              </a:cxn>
              <a:cxn ang="0">
                <a:pos x="connsiteX2" y="connsiteY2"/>
              </a:cxn>
            </a:cxnLst>
            <a:rect l="l" t="t" r="r" b="b"/>
            <a:pathLst>
              <a:path w="750190" h="1293431">
                <a:moveTo>
                  <a:pt x="750190" y="0"/>
                </a:moveTo>
                <a:lnTo>
                  <a:pt x="0" y="1293431"/>
                </a:lnTo>
                <a:lnTo>
                  <a:pt x="750190" y="1293431"/>
                </a:lnTo>
                <a:close/>
              </a:path>
            </a:pathLst>
          </a:custGeom>
          <a:gradFill>
            <a:gsLst>
              <a:gs pos="99000">
                <a:schemeClr val="accent1"/>
              </a:gs>
              <a:gs pos="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A677D41B-107F-44D4-83BB-17356E333718}"/>
              </a:ext>
            </a:extLst>
          </p:cNvPr>
          <p:cNvSpPr/>
          <p:nvPr userDrawn="1"/>
        </p:nvSpPr>
        <p:spPr>
          <a:xfrm>
            <a:off x="7383095" y="2402732"/>
            <a:ext cx="2052536" cy="2052536"/>
          </a:xfrm>
          <a:prstGeom prst="ellipse">
            <a:avLst/>
          </a:prstGeom>
          <a:gradFill flip="none" rotWithShape="1">
            <a:gsLst>
              <a:gs pos="100000">
                <a:schemeClr val="bg1">
                  <a:lumMod val="75000"/>
                </a:schemeClr>
              </a:gs>
              <a:gs pos="0">
                <a:schemeClr val="bg1"/>
              </a:gs>
            </a:gsLst>
            <a:path path="shape">
              <a:fillToRect l="50000" t="50000" r="50000" b="50000"/>
            </a:path>
            <a:tileRect/>
          </a:gradFill>
          <a:ln>
            <a:noFill/>
          </a:ln>
          <a:effectLst>
            <a:outerShdw blurRad="1905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空白">
    <p:spTree>
      <p:nvGrpSpPr>
        <p:cNvPr id="1" name=""/>
        <p:cNvGrpSpPr/>
        <p:nvPr/>
      </p:nvGrpSpPr>
      <p:grpSpPr>
        <a:xfrm>
          <a:off x="0" y="0"/>
          <a:ext cx="0" cy="0"/>
          <a:chOff x="0" y="0"/>
          <a:chExt cx="0" cy="0"/>
        </a:xfrm>
      </p:grpSpPr>
      <p:sp>
        <p:nvSpPr>
          <p:cNvPr id="14" name="文本框 13" descr="e7d195523061f1c003d7160bb3852330e69e1b47c664ea0314E9593E18313AD830F940F1AC53C40C0B8B3D93D4DFF44B590F8D4A945ADE53F5D61968231FCAE157B0D7022AA0681C03E9FB4B1E3862D06A310CCDA699CA6E2CFC279D05BEF17B4016B4247A4308127D708FF9DAAE8796B3AFB759151177E2FF1C8D278891178D586C08BCB212A1FC">
            <a:extLst>
              <a:ext uri="{FF2B5EF4-FFF2-40B4-BE49-F238E27FC236}">
                <a16:creationId xmlns:a16="http://schemas.microsoft.com/office/drawing/2014/main" id="{A98B6CCD-BB41-4A74-89E6-804096E8DA3D}"/>
              </a:ext>
            </a:extLst>
          </p:cNvPr>
          <p:cNvSpPr txBox="1"/>
          <p:nvPr userDrawn="1"/>
        </p:nvSpPr>
        <p:spPr>
          <a:xfrm>
            <a:off x="393700" y="4647849"/>
            <a:ext cx="5715026" cy="1169551"/>
          </a:xfrm>
          <a:prstGeom prst="rect">
            <a:avLst/>
          </a:prstGeom>
          <a:noFill/>
        </p:spPr>
        <p:txBody>
          <a:bodyPr wrap="none" rtlCol="0">
            <a:spAutoFit/>
          </a:bodyPr>
          <a:lstStyle/>
          <a:p>
            <a:r>
              <a:rPr lang="en-US" altLang="zh-CN" sz="7000" baseline="0" dirty="0">
                <a:solidFill>
                  <a:schemeClr val="bg1">
                    <a:lumMod val="95000"/>
                    <a:alpha val="80000"/>
                  </a:schemeClr>
                </a:solidFill>
                <a:latin typeface="Arial Black" panose="020B0A04020102020204" pitchFamily="34" charset="0"/>
              </a:rPr>
              <a:t>CONTENTS</a:t>
            </a:r>
            <a:endParaRPr lang="zh-CN" altLang="en-US" sz="7000" baseline="0" dirty="0">
              <a:solidFill>
                <a:schemeClr val="bg1">
                  <a:lumMod val="95000"/>
                  <a:alpha val="80000"/>
                </a:schemeClr>
              </a:solidFill>
              <a:latin typeface="Arial Black" panose="020B0A04020102020204" pitchFamily="34" charset="0"/>
            </a:endParaRPr>
          </a:p>
        </p:txBody>
      </p:sp>
      <p:pic>
        <p:nvPicPr>
          <p:cNvPr id="13" name="图片占位符 14">
            <a:extLst>
              <a:ext uri="{FF2B5EF4-FFF2-40B4-BE49-F238E27FC236}">
                <a16:creationId xmlns:a16="http://schemas.microsoft.com/office/drawing/2014/main" id="{D5B891A0-6F8C-4A2C-8542-E36EE3D578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49" y="0"/>
            <a:ext cx="7013439" cy="5208402"/>
          </a:xfrm>
          <a:custGeom>
            <a:avLst/>
            <a:gdLst>
              <a:gd name="connsiteX0" fmla="*/ 0 w 7013439"/>
              <a:gd name="connsiteY0" fmla="*/ 0 h 5208402"/>
              <a:gd name="connsiteX1" fmla="*/ 7013439 w 7013439"/>
              <a:gd name="connsiteY1" fmla="*/ 0 h 5208402"/>
              <a:gd name="connsiteX2" fmla="*/ 4297893 w 7013439"/>
              <a:gd name="connsiteY2" fmla="*/ 4703464 h 5208402"/>
              <a:gd name="connsiteX3" fmla="*/ 1500123 w 7013439"/>
              <a:gd name="connsiteY3" fmla="*/ 3088170 h 5208402"/>
              <a:gd name="connsiteX4" fmla="*/ 276006 w 7013439"/>
              <a:gd name="connsiteY4" fmla="*/ 5208402 h 5208402"/>
              <a:gd name="connsiteX5" fmla="*/ 0 w 7013439"/>
              <a:gd name="connsiteY5" fmla="*/ 5049050 h 520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3439" h="5208402">
                <a:moveTo>
                  <a:pt x="0" y="0"/>
                </a:moveTo>
                <a:lnTo>
                  <a:pt x="7013439" y="0"/>
                </a:lnTo>
                <a:lnTo>
                  <a:pt x="4297893" y="4703464"/>
                </a:lnTo>
                <a:lnTo>
                  <a:pt x="1500123" y="3088170"/>
                </a:lnTo>
                <a:lnTo>
                  <a:pt x="276006" y="5208402"/>
                </a:lnTo>
                <a:lnTo>
                  <a:pt x="0" y="5049050"/>
                </a:lnTo>
                <a:close/>
              </a:path>
            </a:pathLst>
          </a:custGeom>
          <a:solidFill>
            <a:schemeClr val="accent2">
              <a:lumMod val="20000"/>
              <a:lumOff val="80000"/>
            </a:schemeClr>
          </a:solidFill>
          <a:effectLst>
            <a:outerShdw blurRad="190500" dist="88900" dir="2700000" algn="tl" rotWithShape="0">
              <a:prstClr val="black">
                <a:alpha val="30000"/>
              </a:prstClr>
            </a:outerShdw>
          </a:effectLst>
        </p:spPr>
      </p:pic>
      <p:sp>
        <p:nvSpPr>
          <p:cNvPr id="15" name="任意多边形: 形状 14">
            <a:extLst>
              <a:ext uri="{FF2B5EF4-FFF2-40B4-BE49-F238E27FC236}">
                <a16:creationId xmlns:a16="http://schemas.microsoft.com/office/drawing/2014/main" id="{0EE81FE1-F9A2-4187-9525-C0ACCA52C05E}"/>
              </a:ext>
            </a:extLst>
          </p:cNvPr>
          <p:cNvSpPr/>
          <p:nvPr userDrawn="1"/>
        </p:nvSpPr>
        <p:spPr>
          <a:xfrm rot="1800000">
            <a:off x="2642844" y="-1174748"/>
            <a:ext cx="3243537" cy="5431823"/>
          </a:xfrm>
          <a:custGeom>
            <a:avLst/>
            <a:gdLst>
              <a:gd name="connsiteX0" fmla="*/ 0 w 3243537"/>
              <a:gd name="connsiteY0" fmla="*/ 1872657 h 5431823"/>
              <a:gd name="connsiteX1" fmla="*/ 3243537 w 3243537"/>
              <a:gd name="connsiteY1" fmla="*/ 0 h 5431823"/>
              <a:gd name="connsiteX2" fmla="*/ 3243537 w 3243537"/>
              <a:gd name="connsiteY2" fmla="*/ 5431823 h 5431823"/>
              <a:gd name="connsiteX3" fmla="*/ 0 w 3243537"/>
              <a:gd name="connsiteY3" fmla="*/ 5431823 h 5431823"/>
            </a:gdLst>
            <a:ahLst/>
            <a:cxnLst>
              <a:cxn ang="0">
                <a:pos x="connsiteX0" y="connsiteY0"/>
              </a:cxn>
              <a:cxn ang="0">
                <a:pos x="connsiteX1" y="connsiteY1"/>
              </a:cxn>
              <a:cxn ang="0">
                <a:pos x="connsiteX2" y="connsiteY2"/>
              </a:cxn>
              <a:cxn ang="0">
                <a:pos x="connsiteX3" y="connsiteY3"/>
              </a:cxn>
            </a:cxnLst>
            <a:rect l="l" t="t" r="r" b="b"/>
            <a:pathLst>
              <a:path w="3243537" h="5431823">
                <a:moveTo>
                  <a:pt x="0" y="1872657"/>
                </a:moveTo>
                <a:lnTo>
                  <a:pt x="3243537" y="0"/>
                </a:lnTo>
                <a:lnTo>
                  <a:pt x="3243537" y="5431823"/>
                </a:lnTo>
                <a:lnTo>
                  <a:pt x="0" y="5431823"/>
                </a:lnTo>
                <a:close/>
              </a:path>
            </a:pathLst>
          </a:custGeom>
          <a:gradFill>
            <a:gsLst>
              <a:gs pos="3000">
                <a:schemeClr val="accent1">
                  <a:alpha val="70000"/>
                </a:schemeClr>
              </a:gs>
              <a:gs pos="100000">
                <a:schemeClr val="accent2">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descr="e7d195523061f1c003d7160bb3852330e69e1b47c664ea0314E9593E18313AD830F940F1AC53C40C0B8B3D93D4DFF44B590F8D4A945ADE53F5D61968231FCAE157B0D7022AA0681C03E9FB4B1E3862D06A310CCDA699CA6E2CFC279D05BEF17B4016B4247A4308127D708FF9DAAE8796B3AFB759151177E2FF1C8D278891178D586C08BCB212A1FC">
            <a:extLst>
              <a:ext uri="{FF2B5EF4-FFF2-40B4-BE49-F238E27FC236}">
                <a16:creationId xmlns:a16="http://schemas.microsoft.com/office/drawing/2014/main" id="{39C3EE97-C1EC-446B-84B3-65245655218C}"/>
              </a:ext>
            </a:extLst>
          </p:cNvPr>
          <p:cNvSpPr txBox="1"/>
          <p:nvPr userDrawn="1"/>
        </p:nvSpPr>
        <p:spPr>
          <a:xfrm>
            <a:off x="2860059" y="3307876"/>
            <a:ext cx="1598515" cy="400110"/>
          </a:xfrm>
          <a:prstGeom prst="rect">
            <a:avLst/>
          </a:prstGeom>
          <a:noFill/>
        </p:spPr>
        <p:txBody>
          <a:bodyPr wrap="none" rtlCol="0">
            <a:spAutoFit/>
          </a:bodyPr>
          <a:lstStyle/>
          <a:p>
            <a:r>
              <a:rPr lang="en-US" altLang="zh-CN" sz="2000" dirty="0">
                <a:solidFill>
                  <a:schemeClr val="bg1">
                    <a:lumMod val="95000"/>
                  </a:schemeClr>
                </a:solidFill>
              </a:rPr>
              <a:t>CONTENTS</a:t>
            </a:r>
            <a:endParaRPr lang="zh-CN" altLang="en-US" sz="2000" dirty="0">
              <a:solidFill>
                <a:schemeClr val="bg1">
                  <a:lumMod val="95000"/>
                </a:schemeClr>
              </a:solidFill>
            </a:endParaRPr>
          </a:p>
        </p:txBody>
      </p:sp>
      <p:sp>
        <p:nvSpPr>
          <p:cNvPr id="17" name="文本框 16" descr="e7d195523061f1c003d7160bb3852330e69e1b47c664ea0314E9593E18313AD830F940F1AC53C40C0B8B3D93D4DFF44B590F8D4A945ADE53F5D61968231FCAE157B0D7022AA0681C03E9FB4B1E3862D06A310CCDA699CA6E2CFC279D05BEF17B4016B4247A4308127D708FF9DAAE8796B3AFB759151177E2FF1C8D278891178D586C08BCB212A1FC">
            <a:extLst>
              <a:ext uri="{FF2B5EF4-FFF2-40B4-BE49-F238E27FC236}">
                <a16:creationId xmlns:a16="http://schemas.microsoft.com/office/drawing/2014/main" id="{DC0BC670-1047-4FB0-86DE-09277F7947DF}"/>
              </a:ext>
            </a:extLst>
          </p:cNvPr>
          <p:cNvSpPr txBox="1"/>
          <p:nvPr userDrawn="1"/>
        </p:nvSpPr>
        <p:spPr>
          <a:xfrm>
            <a:off x="2690943" y="2243768"/>
            <a:ext cx="1936749" cy="1015663"/>
          </a:xfrm>
          <a:prstGeom prst="rect">
            <a:avLst/>
          </a:prstGeom>
          <a:noFill/>
        </p:spPr>
        <p:txBody>
          <a:bodyPr wrap="none" rtlCol="0">
            <a:spAutoFit/>
          </a:bodyPr>
          <a:lstStyle/>
          <a:p>
            <a:r>
              <a:rPr lang="zh-CN" altLang="en-US" sz="6000" b="1" dirty="0">
                <a:solidFill>
                  <a:schemeClr val="bg1">
                    <a:lumMod val="95000"/>
                  </a:schemeClr>
                </a:solidFill>
              </a:rPr>
              <a:t>目 录</a:t>
            </a:r>
          </a:p>
        </p:txBody>
      </p:sp>
      <p:sp>
        <p:nvSpPr>
          <p:cNvPr id="18" name="任意多边形: 形状 17">
            <a:extLst>
              <a:ext uri="{FF2B5EF4-FFF2-40B4-BE49-F238E27FC236}">
                <a16:creationId xmlns:a16="http://schemas.microsoft.com/office/drawing/2014/main" id="{3B5FAAD0-76EA-4551-B387-7103F91C0383}"/>
              </a:ext>
            </a:extLst>
          </p:cNvPr>
          <p:cNvSpPr/>
          <p:nvPr userDrawn="1"/>
        </p:nvSpPr>
        <p:spPr>
          <a:xfrm>
            <a:off x="10142336" y="3307876"/>
            <a:ext cx="2049664" cy="3550123"/>
          </a:xfrm>
          <a:custGeom>
            <a:avLst/>
            <a:gdLst>
              <a:gd name="connsiteX0" fmla="*/ 2394725 w 2394725"/>
              <a:gd name="connsiteY0" fmla="*/ 0 h 4147786"/>
              <a:gd name="connsiteX1" fmla="*/ 2394725 w 2394725"/>
              <a:gd name="connsiteY1" fmla="*/ 4147786 h 4147786"/>
              <a:gd name="connsiteX2" fmla="*/ 0 w 2394725"/>
              <a:gd name="connsiteY2" fmla="*/ 4147786 h 4147786"/>
            </a:gdLst>
            <a:ahLst/>
            <a:cxnLst>
              <a:cxn ang="0">
                <a:pos x="connsiteX0" y="connsiteY0"/>
              </a:cxn>
              <a:cxn ang="0">
                <a:pos x="connsiteX1" y="connsiteY1"/>
              </a:cxn>
              <a:cxn ang="0">
                <a:pos x="connsiteX2" y="connsiteY2"/>
              </a:cxn>
            </a:cxnLst>
            <a:rect l="l" t="t" r="r" b="b"/>
            <a:pathLst>
              <a:path w="2394725" h="4147786">
                <a:moveTo>
                  <a:pt x="2394725" y="0"/>
                </a:moveTo>
                <a:lnTo>
                  <a:pt x="2394725" y="4147786"/>
                </a:lnTo>
                <a:lnTo>
                  <a:pt x="0" y="414778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a:extLst>
              <a:ext uri="{FF2B5EF4-FFF2-40B4-BE49-F238E27FC236}">
                <a16:creationId xmlns:a16="http://schemas.microsoft.com/office/drawing/2014/main" id="{E80A024F-5D70-456D-8E4C-07CA12BB62DF}"/>
              </a:ext>
            </a:extLst>
          </p:cNvPr>
          <p:cNvSpPr/>
          <p:nvPr userDrawn="1"/>
        </p:nvSpPr>
        <p:spPr>
          <a:xfrm>
            <a:off x="10670840" y="4223273"/>
            <a:ext cx="1521160" cy="2634727"/>
          </a:xfrm>
          <a:custGeom>
            <a:avLst/>
            <a:gdLst>
              <a:gd name="connsiteX0" fmla="*/ 2394725 w 2394725"/>
              <a:gd name="connsiteY0" fmla="*/ 0 h 4147786"/>
              <a:gd name="connsiteX1" fmla="*/ 2394725 w 2394725"/>
              <a:gd name="connsiteY1" fmla="*/ 4147786 h 4147786"/>
              <a:gd name="connsiteX2" fmla="*/ 0 w 2394725"/>
              <a:gd name="connsiteY2" fmla="*/ 4147786 h 4147786"/>
            </a:gdLst>
            <a:ahLst/>
            <a:cxnLst>
              <a:cxn ang="0">
                <a:pos x="connsiteX0" y="connsiteY0"/>
              </a:cxn>
              <a:cxn ang="0">
                <a:pos x="connsiteX1" y="connsiteY1"/>
              </a:cxn>
              <a:cxn ang="0">
                <a:pos x="connsiteX2" y="connsiteY2"/>
              </a:cxn>
            </a:cxnLst>
            <a:rect l="l" t="t" r="r" b="b"/>
            <a:pathLst>
              <a:path w="2394725" h="4147786">
                <a:moveTo>
                  <a:pt x="2394725" y="0"/>
                </a:moveTo>
                <a:lnTo>
                  <a:pt x="2394725" y="4147786"/>
                </a:lnTo>
                <a:lnTo>
                  <a:pt x="0" y="4147786"/>
                </a:ln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97733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空白">
    <p:bg>
      <p:bgPr>
        <a:solidFill>
          <a:schemeClr val="accent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EA9A395-0B48-4B5E-A250-AF89A4253CD0}"/>
              </a:ext>
            </a:extLst>
          </p:cNvPr>
          <p:cNvSpPr>
            <a:spLocks/>
          </p:cNvSpPr>
          <p:nvPr userDrawn="1"/>
        </p:nvSpPr>
        <p:spPr bwMode="auto">
          <a:xfrm>
            <a:off x="0" y="1263812"/>
            <a:ext cx="12192000" cy="3536950"/>
          </a:xfrm>
          <a:custGeom>
            <a:avLst/>
            <a:gdLst>
              <a:gd name="T0" fmla="*/ 0 w 1503"/>
              <a:gd name="T1" fmla="*/ 48 h 435"/>
              <a:gd name="T2" fmla="*/ 259 w 1503"/>
              <a:gd name="T3" fmla="*/ 111 h 435"/>
              <a:gd name="T4" fmla="*/ 652 w 1503"/>
              <a:gd name="T5" fmla="*/ 79 h 435"/>
              <a:gd name="T6" fmla="*/ 839 w 1503"/>
              <a:gd name="T7" fmla="*/ 137 h 435"/>
              <a:gd name="T8" fmla="*/ 1020 w 1503"/>
              <a:gd name="T9" fmla="*/ 187 h 435"/>
              <a:gd name="T10" fmla="*/ 1255 w 1503"/>
              <a:gd name="T11" fmla="*/ 64 h 435"/>
              <a:gd name="T12" fmla="*/ 1503 w 1503"/>
              <a:gd name="T13" fmla="*/ 15 h 435"/>
              <a:gd name="T14" fmla="*/ 1503 w 1503"/>
              <a:gd name="T15" fmla="*/ 435 h 435"/>
              <a:gd name="T16" fmla="*/ 0 w 1503"/>
              <a:gd name="T17" fmla="*/ 435 h 435"/>
              <a:gd name="T18" fmla="*/ 0 w 1503"/>
              <a:gd name="T19" fmla="*/ 4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3" h="435">
                <a:moveTo>
                  <a:pt x="0" y="48"/>
                </a:moveTo>
                <a:cubicBezTo>
                  <a:pt x="0" y="48"/>
                  <a:pt x="165" y="59"/>
                  <a:pt x="259" y="111"/>
                </a:cubicBezTo>
                <a:cubicBezTo>
                  <a:pt x="352" y="163"/>
                  <a:pt x="569" y="75"/>
                  <a:pt x="652" y="79"/>
                </a:cubicBezTo>
                <a:cubicBezTo>
                  <a:pt x="735" y="84"/>
                  <a:pt x="785" y="108"/>
                  <a:pt x="839" y="137"/>
                </a:cubicBezTo>
                <a:cubicBezTo>
                  <a:pt x="892" y="167"/>
                  <a:pt x="956" y="192"/>
                  <a:pt x="1020" y="187"/>
                </a:cubicBezTo>
                <a:cubicBezTo>
                  <a:pt x="1084" y="181"/>
                  <a:pt x="1180" y="103"/>
                  <a:pt x="1255" y="64"/>
                </a:cubicBezTo>
                <a:cubicBezTo>
                  <a:pt x="1329" y="25"/>
                  <a:pt x="1411" y="0"/>
                  <a:pt x="1503" y="15"/>
                </a:cubicBezTo>
                <a:cubicBezTo>
                  <a:pt x="1503" y="435"/>
                  <a:pt x="1503" y="435"/>
                  <a:pt x="1503" y="435"/>
                </a:cubicBezTo>
                <a:cubicBezTo>
                  <a:pt x="0" y="435"/>
                  <a:pt x="0" y="435"/>
                  <a:pt x="0" y="435"/>
                </a:cubicBezTo>
                <a:lnTo>
                  <a:pt x="0" y="48"/>
                </a:lnTo>
                <a:close/>
              </a:path>
            </a:pathLst>
          </a:custGeom>
          <a:gradFill>
            <a:gsLst>
              <a:gs pos="100000">
                <a:schemeClr val="accent2"/>
              </a:gs>
              <a:gs pos="0">
                <a:srgbClr val="14B8B4"/>
              </a:gs>
            </a:gsLst>
            <a:lin ang="2700000" scaled="1"/>
          </a:gradFill>
          <a:ln w="31750" cap="flat">
            <a:noFill/>
            <a:prstDash val="solid"/>
            <a:miter lim="800000"/>
            <a:headEnd/>
            <a:tailEnd/>
          </a:ln>
          <a:effectLst>
            <a:outerShdw blurRad="190500" dist="127000" dir="16200000"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3" name="Freeform 10">
            <a:extLst>
              <a:ext uri="{FF2B5EF4-FFF2-40B4-BE49-F238E27FC236}">
                <a16:creationId xmlns:a16="http://schemas.microsoft.com/office/drawing/2014/main" id="{03F7CB5E-465E-47F9-A3E5-3E818F36A527}"/>
              </a:ext>
            </a:extLst>
          </p:cNvPr>
          <p:cNvSpPr>
            <a:spLocks/>
          </p:cNvSpPr>
          <p:nvPr userDrawn="1"/>
        </p:nvSpPr>
        <p:spPr bwMode="auto">
          <a:xfrm>
            <a:off x="-46318" y="223525"/>
            <a:ext cx="12313151" cy="1965064"/>
          </a:xfrm>
          <a:custGeom>
            <a:avLst/>
            <a:gdLst>
              <a:gd name="T0" fmla="*/ 0 w 1503"/>
              <a:gd name="T1" fmla="*/ 6 h 177"/>
              <a:gd name="T2" fmla="*/ 356 w 1503"/>
              <a:gd name="T3" fmla="*/ 138 h 177"/>
              <a:gd name="T4" fmla="*/ 745 w 1503"/>
              <a:gd name="T5" fmla="*/ 64 h 177"/>
              <a:gd name="T6" fmla="*/ 1092 w 1503"/>
              <a:gd name="T7" fmla="*/ 138 h 177"/>
              <a:gd name="T8" fmla="*/ 1503 w 1503"/>
              <a:gd name="T9" fmla="*/ 55 h 177"/>
              <a:gd name="connsiteX0" fmla="*/ 0 w 10038"/>
              <a:gd name="connsiteY0" fmla="*/ 0 h 13763"/>
              <a:gd name="connsiteX1" fmla="*/ 2407 w 10038"/>
              <a:gd name="connsiteY1" fmla="*/ 13275 h 13763"/>
              <a:gd name="connsiteX2" fmla="*/ 4995 w 10038"/>
              <a:gd name="connsiteY2" fmla="*/ 9094 h 13763"/>
              <a:gd name="connsiteX3" fmla="*/ 7303 w 10038"/>
              <a:gd name="connsiteY3" fmla="*/ 13275 h 13763"/>
              <a:gd name="connsiteX4" fmla="*/ 10038 w 10038"/>
              <a:gd name="connsiteY4" fmla="*/ 8585 h 13763"/>
              <a:gd name="connsiteX0" fmla="*/ 0 w 10038"/>
              <a:gd name="connsiteY0" fmla="*/ 0 h 13763"/>
              <a:gd name="connsiteX1" fmla="*/ 2407 w 10038"/>
              <a:gd name="connsiteY1" fmla="*/ 13275 h 13763"/>
              <a:gd name="connsiteX2" fmla="*/ 4995 w 10038"/>
              <a:gd name="connsiteY2" fmla="*/ 9094 h 13763"/>
              <a:gd name="connsiteX3" fmla="*/ 7303 w 10038"/>
              <a:gd name="connsiteY3" fmla="*/ 13275 h 13763"/>
              <a:gd name="connsiteX4" fmla="*/ 10038 w 10038"/>
              <a:gd name="connsiteY4" fmla="*/ 8585 h 13763"/>
              <a:gd name="connsiteX0" fmla="*/ 0 w 10038"/>
              <a:gd name="connsiteY0" fmla="*/ 0 h 13673"/>
              <a:gd name="connsiteX1" fmla="*/ 2407 w 10038"/>
              <a:gd name="connsiteY1" fmla="*/ 13275 h 13673"/>
              <a:gd name="connsiteX2" fmla="*/ 4931 w 10038"/>
              <a:gd name="connsiteY2" fmla="*/ 7402 h 13673"/>
              <a:gd name="connsiteX3" fmla="*/ 7303 w 10038"/>
              <a:gd name="connsiteY3" fmla="*/ 13275 h 13673"/>
              <a:gd name="connsiteX4" fmla="*/ 10038 w 10038"/>
              <a:gd name="connsiteY4" fmla="*/ 8585 h 13673"/>
              <a:gd name="connsiteX0" fmla="*/ 0 w 10102"/>
              <a:gd name="connsiteY0" fmla="*/ 0 h 13673"/>
              <a:gd name="connsiteX1" fmla="*/ 2407 w 10102"/>
              <a:gd name="connsiteY1" fmla="*/ 13275 h 13673"/>
              <a:gd name="connsiteX2" fmla="*/ 4931 w 10102"/>
              <a:gd name="connsiteY2" fmla="*/ 7402 h 13673"/>
              <a:gd name="connsiteX3" fmla="*/ 7303 w 10102"/>
              <a:gd name="connsiteY3" fmla="*/ 13275 h 13673"/>
              <a:gd name="connsiteX4" fmla="*/ 10102 w 10102"/>
              <a:gd name="connsiteY4" fmla="*/ 10277 h 13673"/>
              <a:gd name="connsiteX0" fmla="*/ 0 w 10102"/>
              <a:gd name="connsiteY0" fmla="*/ 0 h 13673"/>
              <a:gd name="connsiteX1" fmla="*/ 2407 w 10102"/>
              <a:gd name="connsiteY1" fmla="*/ 13275 h 13673"/>
              <a:gd name="connsiteX2" fmla="*/ 4931 w 10102"/>
              <a:gd name="connsiteY2" fmla="*/ 7402 h 13673"/>
              <a:gd name="connsiteX3" fmla="*/ 7303 w 10102"/>
              <a:gd name="connsiteY3" fmla="*/ 13275 h 13673"/>
              <a:gd name="connsiteX4" fmla="*/ 10102 w 10102"/>
              <a:gd name="connsiteY4" fmla="*/ 10277 h 13673"/>
              <a:gd name="connsiteX0" fmla="*/ 0 w 10102"/>
              <a:gd name="connsiteY0" fmla="*/ 0 h 13673"/>
              <a:gd name="connsiteX1" fmla="*/ 2407 w 10102"/>
              <a:gd name="connsiteY1" fmla="*/ 13275 h 13673"/>
              <a:gd name="connsiteX2" fmla="*/ 4931 w 10102"/>
              <a:gd name="connsiteY2" fmla="*/ 7402 h 13673"/>
              <a:gd name="connsiteX3" fmla="*/ 7303 w 10102"/>
              <a:gd name="connsiteY3" fmla="*/ 13275 h 13673"/>
              <a:gd name="connsiteX4" fmla="*/ 10102 w 10102"/>
              <a:gd name="connsiteY4" fmla="*/ 10277 h 13673"/>
              <a:gd name="connsiteX0" fmla="*/ 0 w 10102"/>
              <a:gd name="connsiteY0" fmla="*/ 0 h 13736"/>
              <a:gd name="connsiteX1" fmla="*/ 2407 w 10102"/>
              <a:gd name="connsiteY1" fmla="*/ 13275 h 13736"/>
              <a:gd name="connsiteX2" fmla="*/ 4931 w 10102"/>
              <a:gd name="connsiteY2" fmla="*/ 7402 h 13736"/>
              <a:gd name="connsiteX3" fmla="*/ 7303 w 10102"/>
              <a:gd name="connsiteY3" fmla="*/ 13275 h 13736"/>
              <a:gd name="connsiteX4" fmla="*/ 10102 w 10102"/>
              <a:gd name="connsiteY4" fmla="*/ 10277 h 13736"/>
              <a:gd name="connsiteX0" fmla="*/ 0 w 10102"/>
              <a:gd name="connsiteY0" fmla="*/ 0 h 13411"/>
              <a:gd name="connsiteX1" fmla="*/ 2407 w 10102"/>
              <a:gd name="connsiteY1" fmla="*/ 13275 h 13411"/>
              <a:gd name="connsiteX2" fmla="*/ 4931 w 10102"/>
              <a:gd name="connsiteY2" fmla="*/ 7402 h 13411"/>
              <a:gd name="connsiteX3" fmla="*/ 7303 w 10102"/>
              <a:gd name="connsiteY3" fmla="*/ 13275 h 13411"/>
              <a:gd name="connsiteX4" fmla="*/ 10102 w 10102"/>
              <a:gd name="connsiteY4" fmla="*/ 10277 h 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2" h="13411">
                <a:moveTo>
                  <a:pt x="0" y="0"/>
                </a:moveTo>
                <a:cubicBezTo>
                  <a:pt x="0" y="0"/>
                  <a:pt x="1585" y="12041"/>
                  <a:pt x="2407" y="13275"/>
                </a:cubicBezTo>
                <a:cubicBezTo>
                  <a:pt x="3229" y="14509"/>
                  <a:pt x="3653" y="6950"/>
                  <a:pt x="4931" y="7402"/>
                </a:cubicBezTo>
                <a:cubicBezTo>
                  <a:pt x="5782" y="7854"/>
                  <a:pt x="6086" y="13999"/>
                  <a:pt x="7303" y="13275"/>
                </a:cubicBezTo>
                <a:cubicBezTo>
                  <a:pt x="8520" y="12551"/>
                  <a:pt x="8811" y="3680"/>
                  <a:pt x="10102" y="10277"/>
                </a:cubicBezTo>
              </a:path>
            </a:pathLst>
          </a:custGeom>
          <a:noFill/>
          <a:ln w="33338" cap="flat">
            <a:solidFill>
              <a:schemeClr val="accent3">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任意多边形: 形状 3">
            <a:extLst>
              <a:ext uri="{FF2B5EF4-FFF2-40B4-BE49-F238E27FC236}">
                <a16:creationId xmlns:a16="http://schemas.microsoft.com/office/drawing/2014/main" id="{6F46380D-5B8E-4F83-B7FE-0118C41855EC}"/>
              </a:ext>
            </a:extLst>
          </p:cNvPr>
          <p:cNvSpPr>
            <a:spLocks/>
          </p:cNvSpPr>
          <p:nvPr userDrawn="1"/>
        </p:nvSpPr>
        <p:spPr bwMode="auto">
          <a:xfrm>
            <a:off x="0" y="1857599"/>
            <a:ext cx="12192000" cy="5000401"/>
          </a:xfrm>
          <a:custGeom>
            <a:avLst/>
            <a:gdLst>
              <a:gd name="connsiteX0" fmla="*/ 3245662 w 12192000"/>
              <a:gd name="connsiteY0" fmla="*/ 41 h 5000401"/>
              <a:gd name="connsiteX1" fmla="*/ 3504288 w 12192000"/>
              <a:gd name="connsiteY1" fmla="*/ 23919 h 5000401"/>
              <a:gd name="connsiteX2" fmla="*/ 4631825 w 12192000"/>
              <a:gd name="connsiteY2" fmla="*/ 764126 h 5000401"/>
              <a:gd name="connsiteX3" fmla="*/ 6456974 w 12192000"/>
              <a:gd name="connsiteY3" fmla="*/ 1154565 h 5000401"/>
              <a:gd name="connsiteX4" fmla="*/ 7868423 w 12192000"/>
              <a:gd name="connsiteY4" fmla="*/ 1658881 h 5000401"/>
              <a:gd name="connsiteX5" fmla="*/ 9620567 w 12192000"/>
              <a:gd name="connsiteY5" fmla="*/ 1040687 h 5000401"/>
              <a:gd name="connsiteX6" fmla="*/ 12192000 w 12192000"/>
              <a:gd name="connsiteY6" fmla="*/ 1113894 h 5000401"/>
              <a:gd name="connsiteX7" fmla="*/ 12192000 w 12192000"/>
              <a:gd name="connsiteY7" fmla="*/ 4283932 h 5000401"/>
              <a:gd name="connsiteX8" fmla="*/ 12192000 w 12192000"/>
              <a:gd name="connsiteY8" fmla="*/ 4295228 h 5000401"/>
              <a:gd name="connsiteX9" fmla="*/ 12192000 w 12192000"/>
              <a:gd name="connsiteY9" fmla="*/ 4417451 h 5000401"/>
              <a:gd name="connsiteX10" fmla="*/ 12192000 w 12192000"/>
              <a:gd name="connsiteY10" fmla="*/ 4647237 h 5000401"/>
              <a:gd name="connsiteX11" fmla="*/ 12192000 w 12192000"/>
              <a:gd name="connsiteY11" fmla="*/ 4736931 h 5000401"/>
              <a:gd name="connsiteX12" fmla="*/ 12192000 w 12192000"/>
              <a:gd name="connsiteY12" fmla="*/ 5000401 h 5000401"/>
              <a:gd name="connsiteX13" fmla="*/ 0 w 12192000"/>
              <a:gd name="connsiteY13" fmla="*/ 5000401 h 5000401"/>
              <a:gd name="connsiteX14" fmla="*/ 0 w 12192000"/>
              <a:gd name="connsiteY14" fmla="*/ 4736931 h 5000401"/>
              <a:gd name="connsiteX15" fmla="*/ 0 w 12192000"/>
              <a:gd name="connsiteY15" fmla="*/ 4295228 h 5000401"/>
              <a:gd name="connsiteX16" fmla="*/ 0 w 12192000"/>
              <a:gd name="connsiteY16" fmla="*/ 23919 h 5000401"/>
              <a:gd name="connsiteX17" fmla="*/ 1062643 w 12192000"/>
              <a:gd name="connsiteY17" fmla="*/ 438761 h 5000401"/>
              <a:gd name="connsiteX18" fmla="*/ 3245662 w 12192000"/>
              <a:gd name="connsiteY18" fmla="*/ 41 h 50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5000401">
                <a:moveTo>
                  <a:pt x="3245662" y="41"/>
                </a:moveTo>
                <a:cubicBezTo>
                  <a:pt x="3339264" y="-610"/>
                  <a:pt x="3426212" y="6634"/>
                  <a:pt x="3504288" y="23919"/>
                </a:cubicBezTo>
                <a:cubicBezTo>
                  <a:pt x="4128895" y="162200"/>
                  <a:pt x="4242459" y="731590"/>
                  <a:pt x="4631825" y="764126"/>
                </a:cubicBezTo>
                <a:cubicBezTo>
                  <a:pt x="5029302" y="796663"/>
                  <a:pt x="5856703" y="731590"/>
                  <a:pt x="6456974" y="1154565"/>
                </a:cubicBezTo>
                <a:cubicBezTo>
                  <a:pt x="7057246" y="1569406"/>
                  <a:pt x="7243817" y="1740223"/>
                  <a:pt x="7868423" y="1658881"/>
                </a:cubicBezTo>
                <a:cubicBezTo>
                  <a:pt x="8493030" y="1577540"/>
                  <a:pt x="9620567" y="1040687"/>
                  <a:pt x="9620567" y="1040687"/>
                </a:cubicBezTo>
                <a:cubicBezTo>
                  <a:pt x="9620567" y="1040687"/>
                  <a:pt x="10748104" y="308614"/>
                  <a:pt x="12192000" y="1113894"/>
                </a:cubicBezTo>
                <a:cubicBezTo>
                  <a:pt x="12192000" y="2696954"/>
                  <a:pt x="12192000" y="3677090"/>
                  <a:pt x="12192000" y="4283932"/>
                </a:cubicBezTo>
                <a:lnTo>
                  <a:pt x="12192000" y="4295228"/>
                </a:lnTo>
                <a:lnTo>
                  <a:pt x="12192000" y="4417451"/>
                </a:lnTo>
                <a:cubicBezTo>
                  <a:pt x="12192000" y="4502185"/>
                  <a:pt x="12192000" y="4578502"/>
                  <a:pt x="12192000" y="4647237"/>
                </a:cubicBezTo>
                <a:lnTo>
                  <a:pt x="12192000" y="4736931"/>
                </a:lnTo>
                <a:lnTo>
                  <a:pt x="12192000" y="5000401"/>
                </a:lnTo>
                <a:lnTo>
                  <a:pt x="0" y="5000401"/>
                </a:lnTo>
                <a:lnTo>
                  <a:pt x="0" y="4736931"/>
                </a:lnTo>
                <a:lnTo>
                  <a:pt x="0" y="4295228"/>
                </a:lnTo>
                <a:lnTo>
                  <a:pt x="0" y="23919"/>
                </a:lnTo>
                <a:cubicBezTo>
                  <a:pt x="0" y="23919"/>
                  <a:pt x="429924" y="479431"/>
                  <a:pt x="1062643" y="438761"/>
                </a:cubicBezTo>
                <a:cubicBezTo>
                  <a:pt x="1609174" y="396056"/>
                  <a:pt x="2590446" y="4601"/>
                  <a:pt x="3245662" y="41"/>
                </a:cubicBezTo>
                <a:close/>
              </a:path>
            </a:pathLst>
          </a:custGeom>
          <a:solidFill>
            <a:schemeClr val="bg1"/>
          </a:solidFill>
          <a:ln w="31750" cap="flat">
            <a:noFill/>
            <a:prstDash val="solid"/>
            <a:miter lim="800000"/>
            <a:headEnd/>
            <a:tailEnd/>
          </a:ln>
          <a:effectLst>
            <a:outerShdw blurRad="190500" dist="127000" dir="16200000" rotWithShape="0">
              <a:prstClr val="black">
                <a:alpha val="30000"/>
              </a:prstClr>
            </a:outerShdw>
          </a:effectLst>
        </p:spPr>
        <p:txBody>
          <a:bodyPr vert="horz" wrap="square" lIns="91440" tIns="45720" rIns="91440" bIns="45720" numCol="1" anchor="t" anchorCtr="0" compatLnSpc="1">
            <a:prstTxWarp prst="textNoShape">
              <a:avLst/>
            </a:prstTxWarp>
            <a:noAutofit/>
          </a:bodyPr>
          <a:lstStyle/>
          <a:p>
            <a:endParaRPr lang="zh-CN" altLang="en-US" dirty="0"/>
          </a:p>
        </p:txBody>
      </p:sp>
      <p:grpSp>
        <p:nvGrpSpPr>
          <p:cNvPr id="8" name="组合 7">
            <a:extLst>
              <a:ext uri="{FF2B5EF4-FFF2-40B4-BE49-F238E27FC236}">
                <a16:creationId xmlns:a16="http://schemas.microsoft.com/office/drawing/2014/main" id="{D0003756-DCCB-4B9B-8739-04452E89D42B}"/>
              </a:ext>
            </a:extLst>
          </p:cNvPr>
          <p:cNvGrpSpPr/>
          <p:nvPr userDrawn="1"/>
        </p:nvGrpSpPr>
        <p:grpSpPr>
          <a:xfrm>
            <a:off x="1115279" y="4678811"/>
            <a:ext cx="933955" cy="166590"/>
            <a:chOff x="1115279" y="4569297"/>
            <a:chExt cx="933955" cy="166590"/>
          </a:xfrm>
        </p:grpSpPr>
        <p:sp>
          <p:nvSpPr>
            <p:cNvPr id="9" name="等腰三角形 8">
              <a:extLst>
                <a:ext uri="{FF2B5EF4-FFF2-40B4-BE49-F238E27FC236}">
                  <a16:creationId xmlns:a16="http://schemas.microsoft.com/office/drawing/2014/main" id="{205B46EB-A24E-45CC-B376-CD844F6794EC}"/>
                </a:ext>
              </a:extLst>
            </p:cNvPr>
            <p:cNvSpPr/>
            <p:nvPr/>
          </p:nvSpPr>
          <p:spPr>
            <a:xfrm rot="5400000">
              <a:off x="1103789"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0" name="等腰三角形 9">
              <a:extLst>
                <a:ext uri="{FF2B5EF4-FFF2-40B4-BE49-F238E27FC236}">
                  <a16:creationId xmlns:a16="http://schemas.microsoft.com/office/drawing/2014/main" id="{44301989-77A0-402B-BC51-C17F1C779C33}"/>
                </a:ext>
              </a:extLst>
            </p:cNvPr>
            <p:cNvSpPr/>
            <p:nvPr/>
          </p:nvSpPr>
          <p:spPr>
            <a:xfrm rot="5400000">
              <a:off x="1261858"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1" name="等腰三角形 10">
              <a:extLst>
                <a:ext uri="{FF2B5EF4-FFF2-40B4-BE49-F238E27FC236}">
                  <a16:creationId xmlns:a16="http://schemas.microsoft.com/office/drawing/2014/main" id="{B61F762C-3071-4058-B002-E72E1997D673}"/>
                </a:ext>
              </a:extLst>
            </p:cNvPr>
            <p:cNvSpPr/>
            <p:nvPr/>
          </p:nvSpPr>
          <p:spPr>
            <a:xfrm rot="5400000">
              <a:off x="1419927"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2" name="等腰三角形 11">
              <a:extLst>
                <a:ext uri="{FF2B5EF4-FFF2-40B4-BE49-F238E27FC236}">
                  <a16:creationId xmlns:a16="http://schemas.microsoft.com/office/drawing/2014/main" id="{02B4919B-3960-4801-9BDE-034504FDF912}"/>
                </a:ext>
              </a:extLst>
            </p:cNvPr>
            <p:cNvSpPr/>
            <p:nvPr/>
          </p:nvSpPr>
          <p:spPr>
            <a:xfrm rot="5400000">
              <a:off x="1577996"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3" name="等腰三角形 12">
              <a:extLst>
                <a:ext uri="{FF2B5EF4-FFF2-40B4-BE49-F238E27FC236}">
                  <a16:creationId xmlns:a16="http://schemas.microsoft.com/office/drawing/2014/main" id="{B265B1B8-20F9-4A0A-B0E9-8B08C0A654F3}"/>
                </a:ext>
              </a:extLst>
            </p:cNvPr>
            <p:cNvSpPr/>
            <p:nvPr/>
          </p:nvSpPr>
          <p:spPr>
            <a:xfrm rot="5400000">
              <a:off x="1736065"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14" name="等腰三角形 13">
              <a:extLst>
                <a:ext uri="{FF2B5EF4-FFF2-40B4-BE49-F238E27FC236}">
                  <a16:creationId xmlns:a16="http://schemas.microsoft.com/office/drawing/2014/main" id="{BA38FF33-70BD-407D-B1E0-95436DF4A617}"/>
                </a:ext>
              </a:extLst>
            </p:cNvPr>
            <p:cNvSpPr/>
            <p:nvPr/>
          </p:nvSpPr>
          <p:spPr>
            <a:xfrm rot="5400000">
              <a:off x="1894134" y="4580787"/>
              <a:ext cx="166590" cy="143610"/>
            </a:xfrm>
            <a:prstGeom prst="triangle">
              <a:avLst/>
            </a:prstGeom>
            <a:gradFill flip="none" rotWithShape="1">
              <a:gsLst>
                <a:gs pos="0">
                  <a:schemeClr val="accent2"/>
                </a:gs>
                <a:gs pos="100000">
                  <a:schemeClr val="accent2">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grpSp>
      <p:sp>
        <p:nvSpPr>
          <p:cNvPr id="17" name="文本占位符 15">
            <a:extLst>
              <a:ext uri="{FF2B5EF4-FFF2-40B4-BE49-F238E27FC236}">
                <a16:creationId xmlns:a16="http://schemas.microsoft.com/office/drawing/2014/main" id="{265F86A4-339E-4441-B5E5-AEB69A914909}"/>
              </a:ext>
            </a:extLst>
          </p:cNvPr>
          <p:cNvSpPr>
            <a:spLocks noGrp="1"/>
          </p:cNvSpPr>
          <p:nvPr>
            <p:ph type="body" sz="quarter" idx="10" hasCustomPrompt="1"/>
          </p:nvPr>
        </p:nvSpPr>
        <p:spPr>
          <a:xfrm>
            <a:off x="1115279" y="3877082"/>
            <a:ext cx="4716861" cy="563172"/>
          </a:xfrm>
        </p:spPr>
        <p:txBody>
          <a:bodyPr>
            <a:noAutofit/>
          </a:bodyPr>
          <a:lstStyle>
            <a:lvl1pPr marL="0" indent="0">
              <a:buNone/>
              <a:defRPr sz="3600" b="1">
                <a:gradFill flip="none" rotWithShape="1">
                  <a:gsLst>
                    <a:gs pos="0">
                      <a:schemeClr val="accent1"/>
                    </a:gs>
                    <a:gs pos="100000">
                      <a:schemeClr val="accent2"/>
                    </a:gs>
                  </a:gsLst>
                  <a:lin ang="5400000" scaled="1"/>
                  <a:tileRect/>
                </a:gradFill>
              </a:defRPr>
            </a:lvl1pPr>
          </a:lstStyle>
          <a:p>
            <a:pPr lvl="0"/>
            <a:r>
              <a:rPr lang="zh-CN" altLang="en-US" dirty="0"/>
              <a:t>点击此处添加文本</a:t>
            </a:r>
          </a:p>
        </p:txBody>
      </p:sp>
    </p:spTree>
    <p:extLst>
      <p:ext uri="{BB962C8B-B14F-4D97-AF65-F5344CB8AC3E}">
        <p14:creationId xmlns:p14="http://schemas.microsoft.com/office/powerpoint/2010/main" val="398436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A1ABDC77-40F7-4A84-A99C-4239DC3F7771}"/>
              </a:ext>
            </a:extLst>
          </p:cNvPr>
          <p:cNvGrpSpPr>
            <a:grpSpLocks noChangeAspect="1"/>
          </p:cNvGrpSpPr>
          <p:nvPr userDrawn="1"/>
        </p:nvGrpSpPr>
        <p:grpSpPr bwMode="auto">
          <a:xfrm>
            <a:off x="10175779" y="393036"/>
            <a:ext cx="1429032" cy="377239"/>
            <a:chOff x="254" y="2177"/>
            <a:chExt cx="894" cy="236"/>
          </a:xfrm>
        </p:grpSpPr>
        <p:sp>
          <p:nvSpPr>
            <p:cNvPr id="15" name="Freeform 5">
              <a:extLst>
                <a:ext uri="{FF2B5EF4-FFF2-40B4-BE49-F238E27FC236}">
                  <a16:creationId xmlns:a16="http://schemas.microsoft.com/office/drawing/2014/main" id="{0F74D149-062F-4C18-9F9D-5806D2E54F47}"/>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6">
              <a:extLst>
                <a:ext uri="{FF2B5EF4-FFF2-40B4-BE49-F238E27FC236}">
                  <a16:creationId xmlns:a16="http://schemas.microsoft.com/office/drawing/2014/main" id="{D21C87F5-2121-4AEA-8645-1F2DFDF5C5D3}"/>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7">
              <a:extLst>
                <a:ext uri="{FF2B5EF4-FFF2-40B4-BE49-F238E27FC236}">
                  <a16:creationId xmlns:a16="http://schemas.microsoft.com/office/drawing/2014/main" id="{A271F003-BB9D-431D-BF9A-A50E50F266B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8">
              <a:extLst>
                <a:ext uri="{FF2B5EF4-FFF2-40B4-BE49-F238E27FC236}">
                  <a16:creationId xmlns:a16="http://schemas.microsoft.com/office/drawing/2014/main" id="{6AFE47E2-E767-4152-82BC-5458F5309407}"/>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9">
              <a:extLst>
                <a:ext uri="{FF2B5EF4-FFF2-40B4-BE49-F238E27FC236}">
                  <a16:creationId xmlns:a16="http://schemas.microsoft.com/office/drawing/2014/main" id="{B633CCB9-E8B6-4A27-BBFC-5F74A39FEB3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0">
              <a:extLst>
                <a:ext uri="{FF2B5EF4-FFF2-40B4-BE49-F238E27FC236}">
                  <a16:creationId xmlns:a16="http://schemas.microsoft.com/office/drawing/2014/main" id="{07783BAB-CED1-4087-BA4F-C37258CE2405}"/>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1">
              <a:extLst>
                <a:ext uri="{FF2B5EF4-FFF2-40B4-BE49-F238E27FC236}">
                  <a16:creationId xmlns:a16="http://schemas.microsoft.com/office/drawing/2014/main" id="{192F4229-9AA5-4446-AC3D-C0770659791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2">
              <a:extLst>
                <a:ext uri="{FF2B5EF4-FFF2-40B4-BE49-F238E27FC236}">
                  <a16:creationId xmlns:a16="http://schemas.microsoft.com/office/drawing/2014/main" id="{DD3BB7B1-2AB8-466C-9977-4FB18587292A}"/>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13">
              <a:extLst>
                <a:ext uri="{FF2B5EF4-FFF2-40B4-BE49-F238E27FC236}">
                  <a16:creationId xmlns:a16="http://schemas.microsoft.com/office/drawing/2014/main" id="{A1A751E7-4A55-48CF-9C7A-496D77BB4DC3}"/>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14">
              <a:extLst>
                <a:ext uri="{FF2B5EF4-FFF2-40B4-BE49-F238E27FC236}">
                  <a16:creationId xmlns:a16="http://schemas.microsoft.com/office/drawing/2014/main" id="{9C12FBE2-9608-40E0-B88A-EF6F21646D60}"/>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15">
              <a:extLst>
                <a:ext uri="{FF2B5EF4-FFF2-40B4-BE49-F238E27FC236}">
                  <a16:creationId xmlns:a16="http://schemas.microsoft.com/office/drawing/2014/main" id="{F5C90890-C22B-4704-A0B2-32466E4F824B}"/>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16">
              <a:extLst>
                <a:ext uri="{FF2B5EF4-FFF2-40B4-BE49-F238E27FC236}">
                  <a16:creationId xmlns:a16="http://schemas.microsoft.com/office/drawing/2014/main" id="{8F05C89D-C1D0-4373-9F95-2E9C52C6FE72}"/>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17">
              <a:extLst>
                <a:ext uri="{FF2B5EF4-FFF2-40B4-BE49-F238E27FC236}">
                  <a16:creationId xmlns:a16="http://schemas.microsoft.com/office/drawing/2014/main" id="{D4CFD8D6-7B99-4752-90B4-78920C73B256}"/>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18">
              <a:extLst>
                <a:ext uri="{FF2B5EF4-FFF2-40B4-BE49-F238E27FC236}">
                  <a16:creationId xmlns:a16="http://schemas.microsoft.com/office/drawing/2014/main" id="{BCEB80A4-BC1D-4BD0-B36F-5051A1457357}"/>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19">
              <a:extLst>
                <a:ext uri="{FF2B5EF4-FFF2-40B4-BE49-F238E27FC236}">
                  <a16:creationId xmlns:a16="http://schemas.microsoft.com/office/drawing/2014/main" id="{E51E57C9-71ED-47F5-9C8F-E48B3D58FA61}"/>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0">
              <a:extLst>
                <a:ext uri="{FF2B5EF4-FFF2-40B4-BE49-F238E27FC236}">
                  <a16:creationId xmlns:a16="http://schemas.microsoft.com/office/drawing/2014/main" id="{5938D295-F9FC-4AB4-BA2E-AAEC37B01CF8}"/>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1">
              <a:extLst>
                <a:ext uri="{FF2B5EF4-FFF2-40B4-BE49-F238E27FC236}">
                  <a16:creationId xmlns:a16="http://schemas.microsoft.com/office/drawing/2014/main" id="{37C12228-FDF1-488E-BAC7-95EAA82AC186}"/>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2">
              <a:extLst>
                <a:ext uri="{FF2B5EF4-FFF2-40B4-BE49-F238E27FC236}">
                  <a16:creationId xmlns:a16="http://schemas.microsoft.com/office/drawing/2014/main" id="{DE164396-E2CD-4545-A643-E9909B540256}"/>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23">
              <a:extLst>
                <a:ext uri="{FF2B5EF4-FFF2-40B4-BE49-F238E27FC236}">
                  <a16:creationId xmlns:a16="http://schemas.microsoft.com/office/drawing/2014/main" id="{5130D6EC-FE36-47A2-8A25-F945D00CF951}"/>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24">
              <a:extLst>
                <a:ext uri="{FF2B5EF4-FFF2-40B4-BE49-F238E27FC236}">
                  <a16:creationId xmlns:a16="http://schemas.microsoft.com/office/drawing/2014/main" id="{45DF8F28-E728-492B-BD0E-796F3155BDF2}"/>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25">
              <a:extLst>
                <a:ext uri="{FF2B5EF4-FFF2-40B4-BE49-F238E27FC236}">
                  <a16:creationId xmlns:a16="http://schemas.microsoft.com/office/drawing/2014/main" id="{510810EF-60D8-43F8-B72F-B8DF24FA573A}"/>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26">
              <a:extLst>
                <a:ext uri="{FF2B5EF4-FFF2-40B4-BE49-F238E27FC236}">
                  <a16:creationId xmlns:a16="http://schemas.microsoft.com/office/drawing/2014/main" id="{99DAE27F-91A7-4228-89B9-579C17DD203B}"/>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27">
              <a:extLst>
                <a:ext uri="{FF2B5EF4-FFF2-40B4-BE49-F238E27FC236}">
                  <a16:creationId xmlns:a16="http://schemas.microsoft.com/office/drawing/2014/main" id="{E2FDFC8D-EC03-4ACA-A0E2-75249433AD67}"/>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28">
              <a:extLst>
                <a:ext uri="{FF2B5EF4-FFF2-40B4-BE49-F238E27FC236}">
                  <a16:creationId xmlns:a16="http://schemas.microsoft.com/office/drawing/2014/main" id="{1F6A0BE9-2FE8-424F-81F4-F312EED051DB}"/>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29">
              <a:extLst>
                <a:ext uri="{FF2B5EF4-FFF2-40B4-BE49-F238E27FC236}">
                  <a16:creationId xmlns:a16="http://schemas.microsoft.com/office/drawing/2014/main" id="{989C2F0F-26A8-43B1-8744-4D141ECC29B9}"/>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0">
              <a:extLst>
                <a:ext uri="{FF2B5EF4-FFF2-40B4-BE49-F238E27FC236}">
                  <a16:creationId xmlns:a16="http://schemas.microsoft.com/office/drawing/2014/main" id="{8CC96257-10E0-497E-9F68-F362B0A2EA43}"/>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1">
              <a:extLst>
                <a:ext uri="{FF2B5EF4-FFF2-40B4-BE49-F238E27FC236}">
                  <a16:creationId xmlns:a16="http://schemas.microsoft.com/office/drawing/2014/main" id="{DC023516-CD42-486E-AFD5-A57E77AB8E1E}"/>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2">
              <a:extLst>
                <a:ext uri="{FF2B5EF4-FFF2-40B4-BE49-F238E27FC236}">
                  <a16:creationId xmlns:a16="http://schemas.microsoft.com/office/drawing/2014/main" id="{C95AA38C-E11A-48A8-8ED7-4916B0FF8C8A}"/>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33">
              <a:extLst>
                <a:ext uri="{FF2B5EF4-FFF2-40B4-BE49-F238E27FC236}">
                  <a16:creationId xmlns:a16="http://schemas.microsoft.com/office/drawing/2014/main" id="{2956E1EB-062A-4634-AE6E-E6D915E88DAC}"/>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34">
              <a:extLst>
                <a:ext uri="{FF2B5EF4-FFF2-40B4-BE49-F238E27FC236}">
                  <a16:creationId xmlns:a16="http://schemas.microsoft.com/office/drawing/2014/main" id="{D96F424B-38F2-41BC-8B1D-A9295FC728A4}"/>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35">
              <a:extLst>
                <a:ext uri="{FF2B5EF4-FFF2-40B4-BE49-F238E27FC236}">
                  <a16:creationId xmlns:a16="http://schemas.microsoft.com/office/drawing/2014/main" id="{603DC0E6-3C8D-4A65-B2FD-90CB73404F0A}"/>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36">
              <a:extLst>
                <a:ext uri="{FF2B5EF4-FFF2-40B4-BE49-F238E27FC236}">
                  <a16:creationId xmlns:a16="http://schemas.microsoft.com/office/drawing/2014/main" id="{7689F629-2D4D-4D86-A748-DF1FC3786F4E}"/>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37">
              <a:extLst>
                <a:ext uri="{FF2B5EF4-FFF2-40B4-BE49-F238E27FC236}">
                  <a16:creationId xmlns:a16="http://schemas.microsoft.com/office/drawing/2014/main" id="{2E30B189-B7C5-4DBD-AA03-EBAF2783DBDB}"/>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38">
              <a:extLst>
                <a:ext uri="{FF2B5EF4-FFF2-40B4-BE49-F238E27FC236}">
                  <a16:creationId xmlns:a16="http://schemas.microsoft.com/office/drawing/2014/main" id="{B2F4BD7D-0DCF-4254-841D-838284F32AC4}"/>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39">
              <a:extLst>
                <a:ext uri="{FF2B5EF4-FFF2-40B4-BE49-F238E27FC236}">
                  <a16:creationId xmlns:a16="http://schemas.microsoft.com/office/drawing/2014/main" id="{A4638157-81B8-48B6-914A-4FC63E9F30A3}"/>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0">
              <a:extLst>
                <a:ext uri="{FF2B5EF4-FFF2-40B4-BE49-F238E27FC236}">
                  <a16:creationId xmlns:a16="http://schemas.microsoft.com/office/drawing/2014/main" id="{7AF33D4C-F05E-4956-8121-486521EB6F23}"/>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1">
              <a:extLst>
                <a:ext uri="{FF2B5EF4-FFF2-40B4-BE49-F238E27FC236}">
                  <a16:creationId xmlns:a16="http://schemas.microsoft.com/office/drawing/2014/main" id="{7FAB4083-BBB8-4F95-9510-A964F0933C00}"/>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2">
              <a:extLst>
                <a:ext uri="{FF2B5EF4-FFF2-40B4-BE49-F238E27FC236}">
                  <a16:creationId xmlns:a16="http://schemas.microsoft.com/office/drawing/2014/main" id="{C2E79A88-66D7-43CB-AF6A-BF10C5E22EDA}"/>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43">
              <a:extLst>
                <a:ext uri="{FF2B5EF4-FFF2-40B4-BE49-F238E27FC236}">
                  <a16:creationId xmlns:a16="http://schemas.microsoft.com/office/drawing/2014/main" id="{6A54C3AF-07F8-4DCB-B732-B71959B40893}"/>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44">
              <a:extLst>
                <a:ext uri="{FF2B5EF4-FFF2-40B4-BE49-F238E27FC236}">
                  <a16:creationId xmlns:a16="http://schemas.microsoft.com/office/drawing/2014/main" id="{BD536372-74B3-4B86-99F9-62386720E6C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45">
              <a:extLst>
                <a:ext uri="{FF2B5EF4-FFF2-40B4-BE49-F238E27FC236}">
                  <a16:creationId xmlns:a16="http://schemas.microsoft.com/office/drawing/2014/main" id="{FF223878-9F0A-481D-859D-3CE4CC17A260}"/>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46">
              <a:extLst>
                <a:ext uri="{FF2B5EF4-FFF2-40B4-BE49-F238E27FC236}">
                  <a16:creationId xmlns:a16="http://schemas.microsoft.com/office/drawing/2014/main" id="{363C7447-0DD6-48F4-9241-9A0B76FF02DF}"/>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47">
              <a:extLst>
                <a:ext uri="{FF2B5EF4-FFF2-40B4-BE49-F238E27FC236}">
                  <a16:creationId xmlns:a16="http://schemas.microsoft.com/office/drawing/2014/main" id="{2868A4CA-12CC-4099-8677-DB3808395605}"/>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48">
              <a:extLst>
                <a:ext uri="{FF2B5EF4-FFF2-40B4-BE49-F238E27FC236}">
                  <a16:creationId xmlns:a16="http://schemas.microsoft.com/office/drawing/2014/main" id="{0C7EDDE3-3D2E-4535-802F-CDDAEAC84A46}"/>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49">
              <a:extLst>
                <a:ext uri="{FF2B5EF4-FFF2-40B4-BE49-F238E27FC236}">
                  <a16:creationId xmlns:a16="http://schemas.microsoft.com/office/drawing/2014/main" id="{AC640E87-D668-46B9-92F5-064CE41EBAAD}"/>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0">
              <a:extLst>
                <a:ext uri="{FF2B5EF4-FFF2-40B4-BE49-F238E27FC236}">
                  <a16:creationId xmlns:a16="http://schemas.microsoft.com/office/drawing/2014/main" id="{33E76A6E-0D96-4151-8D9D-B68AD6C5F25D}"/>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1">
              <a:extLst>
                <a:ext uri="{FF2B5EF4-FFF2-40B4-BE49-F238E27FC236}">
                  <a16:creationId xmlns:a16="http://schemas.microsoft.com/office/drawing/2014/main" id="{861B59AE-54AE-40F7-9030-C0DD09F83755}"/>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2">
              <a:extLst>
                <a:ext uri="{FF2B5EF4-FFF2-40B4-BE49-F238E27FC236}">
                  <a16:creationId xmlns:a16="http://schemas.microsoft.com/office/drawing/2014/main" id="{C0C220D7-4CB7-4E26-A574-27ADC961EBE3}"/>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53">
              <a:extLst>
                <a:ext uri="{FF2B5EF4-FFF2-40B4-BE49-F238E27FC236}">
                  <a16:creationId xmlns:a16="http://schemas.microsoft.com/office/drawing/2014/main" id="{4533B8A5-1E63-4FB7-91C7-C7EE9E8DC4D0}"/>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4" name="Freeform 54">
              <a:extLst>
                <a:ext uri="{FF2B5EF4-FFF2-40B4-BE49-F238E27FC236}">
                  <a16:creationId xmlns:a16="http://schemas.microsoft.com/office/drawing/2014/main" id="{D8EB8C2F-7C6F-4DC0-977F-276FC8302DA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5" name="Freeform 55">
              <a:extLst>
                <a:ext uri="{FF2B5EF4-FFF2-40B4-BE49-F238E27FC236}">
                  <a16:creationId xmlns:a16="http://schemas.microsoft.com/office/drawing/2014/main" id="{294D0320-FBD4-4355-80F2-57B7B8925D2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6" name="Freeform 56">
              <a:extLst>
                <a:ext uri="{FF2B5EF4-FFF2-40B4-BE49-F238E27FC236}">
                  <a16:creationId xmlns:a16="http://schemas.microsoft.com/office/drawing/2014/main" id="{C9C81744-E068-4407-BC88-51CAC76A4E8A}"/>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7" name="Freeform 57">
              <a:extLst>
                <a:ext uri="{FF2B5EF4-FFF2-40B4-BE49-F238E27FC236}">
                  <a16:creationId xmlns:a16="http://schemas.microsoft.com/office/drawing/2014/main" id="{43444BDD-8C14-4EA1-BC0F-B2D84959E04B}"/>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8" name="Freeform 58">
              <a:extLst>
                <a:ext uri="{FF2B5EF4-FFF2-40B4-BE49-F238E27FC236}">
                  <a16:creationId xmlns:a16="http://schemas.microsoft.com/office/drawing/2014/main" id="{FDFA62F9-8778-497B-9F0E-8E047B2C6798}"/>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9" name="Freeform 59">
              <a:extLst>
                <a:ext uri="{FF2B5EF4-FFF2-40B4-BE49-F238E27FC236}">
                  <a16:creationId xmlns:a16="http://schemas.microsoft.com/office/drawing/2014/main" id="{CAA4EC9C-ED1B-437B-A711-11AAEBB6B90C}"/>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0" name="Freeform 60">
              <a:extLst>
                <a:ext uri="{FF2B5EF4-FFF2-40B4-BE49-F238E27FC236}">
                  <a16:creationId xmlns:a16="http://schemas.microsoft.com/office/drawing/2014/main" id="{D0ADAD4E-6C89-4B46-A9E5-9E45ECBE252C}"/>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73" name="标题 71">
            <a:extLst>
              <a:ext uri="{FF2B5EF4-FFF2-40B4-BE49-F238E27FC236}">
                <a16:creationId xmlns:a16="http://schemas.microsoft.com/office/drawing/2014/main" id="{8C91076E-D2A6-4D6E-8806-A0974E18D6D1}"/>
              </a:ext>
            </a:extLst>
          </p:cNvPr>
          <p:cNvSpPr>
            <a:spLocks noGrp="1"/>
          </p:cNvSpPr>
          <p:nvPr>
            <p:ph type="title" hasCustomPrompt="1"/>
          </p:nvPr>
        </p:nvSpPr>
        <p:spPr>
          <a:xfrm>
            <a:off x="982029" y="310629"/>
            <a:ext cx="3365024" cy="480131"/>
          </a:xfrm>
        </p:spPr>
        <p:txBody>
          <a:bodyPr wrap="none">
            <a:spAutoFit/>
          </a:bodyPr>
          <a:lstStyle>
            <a:lvl1pPr>
              <a:defRPr lang="zh-CN" altLang="en-US" sz="2800" b="1" spc="300">
                <a:gradFill>
                  <a:gsLst>
                    <a:gs pos="0">
                      <a:schemeClr val="accent1"/>
                    </a:gs>
                    <a:gs pos="100000">
                      <a:schemeClr val="accent2"/>
                    </a:gs>
                  </a:gsLst>
                  <a:lin ang="5400000" scaled="1"/>
                </a:gradFill>
                <a:latin typeface="微软雅黑"/>
                <a:ea typeface="+mn-ea"/>
                <a:cs typeface="+mn-cs"/>
              </a:defRPr>
            </a:lvl1pPr>
          </a:lstStyle>
          <a:p>
            <a:pPr marL="0" lvl="0"/>
            <a:r>
              <a:rPr lang="zh-CN" altLang="en-US" dirty="0"/>
              <a:t>单击此处修改标题</a:t>
            </a:r>
          </a:p>
        </p:txBody>
      </p:sp>
      <p:grpSp>
        <p:nvGrpSpPr>
          <p:cNvPr id="74" name="组合 73">
            <a:extLst>
              <a:ext uri="{FF2B5EF4-FFF2-40B4-BE49-F238E27FC236}">
                <a16:creationId xmlns:a16="http://schemas.microsoft.com/office/drawing/2014/main" id="{6C88898A-2D54-443D-8937-F07DC1C8C4AF}"/>
              </a:ext>
            </a:extLst>
          </p:cNvPr>
          <p:cNvGrpSpPr/>
          <p:nvPr userDrawn="1"/>
        </p:nvGrpSpPr>
        <p:grpSpPr>
          <a:xfrm>
            <a:off x="538787" y="6356268"/>
            <a:ext cx="11232453" cy="298670"/>
            <a:chOff x="518245" y="6359633"/>
            <a:chExt cx="11232453" cy="298670"/>
          </a:xfrm>
        </p:grpSpPr>
        <p:grpSp>
          <p:nvGrpSpPr>
            <p:cNvPr id="75" name="组合 74">
              <a:extLst>
                <a:ext uri="{FF2B5EF4-FFF2-40B4-BE49-F238E27FC236}">
                  <a16:creationId xmlns:a16="http://schemas.microsoft.com/office/drawing/2014/main" id="{115F1E5F-27DE-4BC3-AB20-086905AC859B}"/>
                </a:ext>
              </a:extLst>
            </p:cNvPr>
            <p:cNvGrpSpPr/>
            <p:nvPr/>
          </p:nvGrpSpPr>
          <p:grpSpPr>
            <a:xfrm>
              <a:off x="2712258" y="6461388"/>
              <a:ext cx="6767484" cy="116829"/>
              <a:chOff x="2602885" y="6447691"/>
              <a:chExt cx="6986230" cy="144226"/>
            </a:xfrm>
          </p:grpSpPr>
          <p:sp>
            <p:nvSpPr>
              <p:cNvPr id="78" name="任意多边形: 形状 77">
                <a:extLst>
                  <a:ext uri="{FF2B5EF4-FFF2-40B4-BE49-F238E27FC236}">
                    <a16:creationId xmlns:a16="http://schemas.microsoft.com/office/drawing/2014/main" id="{0F48E7C1-60A4-4AE8-B6A2-7749F950A803}"/>
                  </a:ext>
                </a:extLst>
              </p:cNvPr>
              <p:cNvSpPr/>
              <p:nvPr/>
            </p:nvSpPr>
            <p:spPr>
              <a:xfrm>
                <a:off x="2602885" y="6447691"/>
                <a:ext cx="3482371" cy="144226"/>
              </a:xfrm>
              <a:custGeom>
                <a:avLst/>
                <a:gdLst>
                  <a:gd name="connsiteX0" fmla="*/ 72113 w 3482371"/>
                  <a:gd name="connsiteY0" fmla="*/ 0 h 144226"/>
                  <a:gd name="connsiteX1" fmla="*/ 3482371 w 3482371"/>
                  <a:gd name="connsiteY1" fmla="*/ 0 h 144226"/>
                  <a:gd name="connsiteX2" fmla="*/ 3482371 w 3482371"/>
                  <a:gd name="connsiteY2" fmla="*/ 144226 h 144226"/>
                  <a:gd name="connsiteX3" fmla="*/ 72113 w 3482371"/>
                  <a:gd name="connsiteY3" fmla="*/ 144225 h 144226"/>
                  <a:gd name="connsiteX4" fmla="*/ 5667 w 3482371"/>
                  <a:gd name="connsiteY4" fmla="*/ 100182 h 144226"/>
                  <a:gd name="connsiteX5" fmla="*/ 0 w 3482371"/>
                  <a:gd name="connsiteY5" fmla="*/ 72113 h 144226"/>
                  <a:gd name="connsiteX6" fmla="*/ 5667 w 3482371"/>
                  <a:gd name="connsiteY6" fmla="*/ 44043 h 144226"/>
                  <a:gd name="connsiteX7" fmla="*/ 72113 w 3482371"/>
                  <a:gd name="connsiteY7"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371" h="144226">
                    <a:moveTo>
                      <a:pt x="72113" y="0"/>
                    </a:moveTo>
                    <a:lnTo>
                      <a:pt x="3482371" y="0"/>
                    </a:lnTo>
                    <a:lnTo>
                      <a:pt x="3482371" y="144226"/>
                    </a:lnTo>
                    <a:lnTo>
                      <a:pt x="72113" y="144225"/>
                    </a:lnTo>
                    <a:cubicBezTo>
                      <a:pt x="42243" y="144225"/>
                      <a:pt x="16614" y="126064"/>
                      <a:pt x="5667" y="100182"/>
                    </a:cubicBezTo>
                    <a:lnTo>
                      <a:pt x="0" y="72113"/>
                    </a:lnTo>
                    <a:lnTo>
                      <a:pt x="5667" y="44043"/>
                    </a:lnTo>
                    <a:cubicBezTo>
                      <a:pt x="16614" y="18161"/>
                      <a:pt x="42243" y="0"/>
                      <a:pt x="721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8308337A-3960-471E-8E66-7DB1C0F01BFA}"/>
                  </a:ext>
                </a:extLst>
              </p:cNvPr>
              <p:cNvSpPr/>
              <p:nvPr/>
            </p:nvSpPr>
            <p:spPr>
              <a:xfrm>
                <a:off x="6085256" y="6447691"/>
                <a:ext cx="3503859" cy="144226"/>
              </a:xfrm>
              <a:custGeom>
                <a:avLst/>
                <a:gdLst>
                  <a:gd name="connsiteX0" fmla="*/ 0 w 3503859"/>
                  <a:gd name="connsiteY0" fmla="*/ 0 h 144226"/>
                  <a:gd name="connsiteX1" fmla="*/ 3431746 w 3503859"/>
                  <a:gd name="connsiteY1" fmla="*/ 0 h 144226"/>
                  <a:gd name="connsiteX2" fmla="*/ 3503859 w 3503859"/>
                  <a:gd name="connsiteY2" fmla="*/ 72113 h 144226"/>
                  <a:gd name="connsiteX3" fmla="*/ 3503858 w 3503859"/>
                  <a:gd name="connsiteY3" fmla="*/ 72113 h 144226"/>
                  <a:gd name="connsiteX4" fmla="*/ 3431745 w 3503859"/>
                  <a:gd name="connsiteY4" fmla="*/ 144226 h 144226"/>
                  <a:gd name="connsiteX5" fmla="*/ 0 w 3503859"/>
                  <a:gd name="connsiteY5" fmla="*/ 144226 h 144226"/>
                  <a:gd name="connsiteX6" fmla="*/ 0 w 3503859"/>
                  <a:gd name="connsiteY6"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859" h="144226">
                    <a:moveTo>
                      <a:pt x="0" y="0"/>
                    </a:moveTo>
                    <a:lnTo>
                      <a:pt x="3431746" y="0"/>
                    </a:lnTo>
                    <a:cubicBezTo>
                      <a:pt x="3471573" y="0"/>
                      <a:pt x="3503859" y="32286"/>
                      <a:pt x="3503859" y="72113"/>
                    </a:cubicBezTo>
                    <a:lnTo>
                      <a:pt x="3503858" y="72113"/>
                    </a:lnTo>
                    <a:cubicBezTo>
                      <a:pt x="3503858" y="111940"/>
                      <a:pt x="3471572" y="144226"/>
                      <a:pt x="3431745" y="144226"/>
                    </a:cubicBezTo>
                    <a:lnTo>
                      <a:pt x="0" y="14422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矩形 75">
              <a:extLst>
                <a:ext uri="{FF2B5EF4-FFF2-40B4-BE49-F238E27FC236}">
                  <a16:creationId xmlns:a16="http://schemas.microsoft.com/office/drawing/2014/main" id="{3753CEA1-A283-4780-A254-75CF6F99D8CE}"/>
                </a:ext>
              </a:extLst>
            </p:cNvPr>
            <p:cNvSpPr/>
            <p:nvPr/>
          </p:nvSpPr>
          <p:spPr>
            <a:xfrm>
              <a:off x="518245" y="6359633"/>
              <a:ext cx="1877437" cy="276999"/>
            </a:xfrm>
            <a:prstGeom prst="rect">
              <a:avLst/>
            </a:prstGeom>
          </p:spPr>
          <p:txBody>
            <a:bodyPr wrap="none">
              <a:spAutoFit/>
            </a:bodyPr>
            <a:lstStyle/>
            <a:p>
              <a:r>
                <a:rPr lang="zh-CN" altLang="en-US" sz="1200" spc="1000" dirty="0">
                  <a:solidFill>
                    <a:schemeClr val="tx1">
                      <a:lumMod val="75000"/>
                      <a:lumOff val="25000"/>
                    </a:schemeClr>
                  </a:solidFill>
                  <a:latin typeface="Microsoft YaHei" panose="020B0503020204020204" pitchFamily="34" charset="-122"/>
                  <a:ea typeface="Microsoft YaHei" panose="020B0503020204020204" pitchFamily="34" charset="-122"/>
                </a:rPr>
                <a:t>网络服务教育</a:t>
              </a:r>
              <a:endParaRPr lang="zh-CN" altLang="en-US" sz="1200" spc="1000" dirty="0">
                <a:solidFill>
                  <a:schemeClr val="tx1">
                    <a:lumMod val="75000"/>
                    <a:lumOff val="25000"/>
                  </a:schemeClr>
                </a:solidFill>
              </a:endParaRPr>
            </a:p>
          </p:txBody>
        </p:sp>
        <p:sp>
          <p:nvSpPr>
            <p:cNvPr id="77" name="矩形 76">
              <a:extLst>
                <a:ext uri="{FF2B5EF4-FFF2-40B4-BE49-F238E27FC236}">
                  <a16:creationId xmlns:a16="http://schemas.microsoft.com/office/drawing/2014/main" id="{B9347482-6CD2-4C71-B45A-9A34765FCDA8}"/>
                </a:ext>
              </a:extLst>
            </p:cNvPr>
            <p:cNvSpPr/>
            <p:nvPr/>
          </p:nvSpPr>
          <p:spPr>
            <a:xfrm>
              <a:off x="9873261" y="6381304"/>
              <a:ext cx="1877437" cy="276999"/>
            </a:xfrm>
            <a:prstGeom prst="rect">
              <a:avLst/>
            </a:prstGeom>
          </p:spPr>
          <p:txBody>
            <a:bodyPr wrap="none">
              <a:spAutoFit/>
            </a:bodyPr>
            <a:lstStyle/>
            <a:p>
              <a:r>
                <a:rPr lang="zh-CN" altLang="en-US" sz="1200" spc="1000" dirty="0">
                  <a:solidFill>
                    <a:schemeClr val="tx1">
                      <a:lumMod val="75000"/>
                      <a:lumOff val="25000"/>
                    </a:schemeClr>
                  </a:solidFill>
                  <a:latin typeface="Microsoft YaHei" panose="020B0503020204020204" pitchFamily="34" charset="-122"/>
                  <a:ea typeface="Microsoft YaHei" panose="020B0503020204020204" pitchFamily="34" charset="-122"/>
                </a:rPr>
                <a:t>创新开拓未来</a:t>
              </a:r>
              <a:endParaRPr lang="zh-CN" altLang="en-US" sz="1200" spc="1000" dirty="0">
                <a:solidFill>
                  <a:schemeClr val="tx1">
                    <a:lumMod val="75000"/>
                    <a:lumOff val="25000"/>
                  </a:schemeClr>
                </a:solidFill>
              </a:endParaRPr>
            </a:p>
          </p:txBody>
        </p:sp>
      </p:grpSp>
      <p:grpSp>
        <p:nvGrpSpPr>
          <p:cNvPr id="80" name="组合 79">
            <a:extLst>
              <a:ext uri="{FF2B5EF4-FFF2-40B4-BE49-F238E27FC236}">
                <a16:creationId xmlns:a16="http://schemas.microsoft.com/office/drawing/2014/main" id="{02DE66A2-F0B8-48EE-8CB7-D79975FEDC9F}"/>
              </a:ext>
            </a:extLst>
          </p:cNvPr>
          <p:cNvGrpSpPr/>
          <p:nvPr userDrawn="1"/>
        </p:nvGrpSpPr>
        <p:grpSpPr>
          <a:xfrm>
            <a:off x="340623" y="397396"/>
            <a:ext cx="400694" cy="266321"/>
            <a:chOff x="6688475" y="261634"/>
            <a:chExt cx="400694" cy="266321"/>
          </a:xfrm>
        </p:grpSpPr>
        <p:sp>
          <p:nvSpPr>
            <p:cNvPr id="81" name="矩形 80">
              <a:extLst>
                <a:ext uri="{FF2B5EF4-FFF2-40B4-BE49-F238E27FC236}">
                  <a16:creationId xmlns:a16="http://schemas.microsoft.com/office/drawing/2014/main" id="{581155E4-B4E0-4261-9490-08213AD501A6}"/>
                </a:ext>
              </a:extLst>
            </p:cNvPr>
            <p:cNvSpPr/>
            <p:nvPr/>
          </p:nvSpPr>
          <p:spPr>
            <a:xfrm>
              <a:off x="6688476" y="261634"/>
              <a:ext cx="40069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C07AA53D-1605-46E1-AE21-B19A95B9B2A9}"/>
                </a:ext>
              </a:extLst>
            </p:cNvPr>
            <p:cNvSpPr/>
            <p:nvPr/>
          </p:nvSpPr>
          <p:spPr>
            <a:xfrm>
              <a:off x="6688475" y="371935"/>
              <a:ext cx="40069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F1ED92A6-4B38-4BC5-AF83-A87F20BB288E}"/>
                </a:ext>
              </a:extLst>
            </p:cNvPr>
            <p:cNvSpPr/>
            <p:nvPr/>
          </p:nvSpPr>
          <p:spPr>
            <a:xfrm>
              <a:off x="6688475" y="482236"/>
              <a:ext cx="40069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13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4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A1ABDC77-40F7-4A84-A99C-4239DC3F7771}"/>
              </a:ext>
            </a:extLst>
          </p:cNvPr>
          <p:cNvGrpSpPr>
            <a:grpSpLocks noChangeAspect="1"/>
          </p:cNvGrpSpPr>
          <p:nvPr userDrawn="1"/>
        </p:nvGrpSpPr>
        <p:grpSpPr bwMode="auto">
          <a:xfrm>
            <a:off x="10175779" y="393036"/>
            <a:ext cx="1429032" cy="377239"/>
            <a:chOff x="254" y="2177"/>
            <a:chExt cx="894" cy="236"/>
          </a:xfrm>
        </p:grpSpPr>
        <p:sp>
          <p:nvSpPr>
            <p:cNvPr id="15" name="Freeform 5">
              <a:extLst>
                <a:ext uri="{FF2B5EF4-FFF2-40B4-BE49-F238E27FC236}">
                  <a16:creationId xmlns:a16="http://schemas.microsoft.com/office/drawing/2014/main" id="{0F74D149-062F-4C18-9F9D-5806D2E54F47}"/>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6">
              <a:extLst>
                <a:ext uri="{FF2B5EF4-FFF2-40B4-BE49-F238E27FC236}">
                  <a16:creationId xmlns:a16="http://schemas.microsoft.com/office/drawing/2014/main" id="{D21C87F5-2121-4AEA-8645-1F2DFDF5C5D3}"/>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7">
              <a:extLst>
                <a:ext uri="{FF2B5EF4-FFF2-40B4-BE49-F238E27FC236}">
                  <a16:creationId xmlns:a16="http://schemas.microsoft.com/office/drawing/2014/main" id="{A271F003-BB9D-431D-BF9A-A50E50F266B2}"/>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8">
              <a:extLst>
                <a:ext uri="{FF2B5EF4-FFF2-40B4-BE49-F238E27FC236}">
                  <a16:creationId xmlns:a16="http://schemas.microsoft.com/office/drawing/2014/main" id="{6AFE47E2-E767-4152-82BC-5458F5309407}"/>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9">
              <a:extLst>
                <a:ext uri="{FF2B5EF4-FFF2-40B4-BE49-F238E27FC236}">
                  <a16:creationId xmlns:a16="http://schemas.microsoft.com/office/drawing/2014/main" id="{B633CCB9-E8B6-4A27-BBFC-5F74A39FEB3D}"/>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0">
              <a:extLst>
                <a:ext uri="{FF2B5EF4-FFF2-40B4-BE49-F238E27FC236}">
                  <a16:creationId xmlns:a16="http://schemas.microsoft.com/office/drawing/2014/main" id="{07783BAB-CED1-4087-BA4F-C37258CE2405}"/>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1">
              <a:extLst>
                <a:ext uri="{FF2B5EF4-FFF2-40B4-BE49-F238E27FC236}">
                  <a16:creationId xmlns:a16="http://schemas.microsoft.com/office/drawing/2014/main" id="{192F4229-9AA5-4446-AC3D-C0770659791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2">
              <a:extLst>
                <a:ext uri="{FF2B5EF4-FFF2-40B4-BE49-F238E27FC236}">
                  <a16:creationId xmlns:a16="http://schemas.microsoft.com/office/drawing/2014/main" id="{DD3BB7B1-2AB8-466C-9977-4FB18587292A}"/>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13">
              <a:extLst>
                <a:ext uri="{FF2B5EF4-FFF2-40B4-BE49-F238E27FC236}">
                  <a16:creationId xmlns:a16="http://schemas.microsoft.com/office/drawing/2014/main" id="{A1A751E7-4A55-48CF-9C7A-496D77BB4DC3}"/>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14">
              <a:extLst>
                <a:ext uri="{FF2B5EF4-FFF2-40B4-BE49-F238E27FC236}">
                  <a16:creationId xmlns:a16="http://schemas.microsoft.com/office/drawing/2014/main" id="{9C12FBE2-9608-40E0-B88A-EF6F21646D60}"/>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15">
              <a:extLst>
                <a:ext uri="{FF2B5EF4-FFF2-40B4-BE49-F238E27FC236}">
                  <a16:creationId xmlns:a16="http://schemas.microsoft.com/office/drawing/2014/main" id="{F5C90890-C22B-4704-A0B2-32466E4F824B}"/>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16">
              <a:extLst>
                <a:ext uri="{FF2B5EF4-FFF2-40B4-BE49-F238E27FC236}">
                  <a16:creationId xmlns:a16="http://schemas.microsoft.com/office/drawing/2014/main" id="{8F05C89D-C1D0-4373-9F95-2E9C52C6FE72}"/>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17">
              <a:extLst>
                <a:ext uri="{FF2B5EF4-FFF2-40B4-BE49-F238E27FC236}">
                  <a16:creationId xmlns:a16="http://schemas.microsoft.com/office/drawing/2014/main" id="{D4CFD8D6-7B99-4752-90B4-78920C73B256}"/>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18">
              <a:extLst>
                <a:ext uri="{FF2B5EF4-FFF2-40B4-BE49-F238E27FC236}">
                  <a16:creationId xmlns:a16="http://schemas.microsoft.com/office/drawing/2014/main" id="{BCEB80A4-BC1D-4BD0-B36F-5051A1457357}"/>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19">
              <a:extLst>
                <a:ext uri="{FF2B5EF4-FFF2-40B4-BE49-F238E27FC236}">
                  <a16:creationId xmlns:a16="http://schemas.microsoft.com/office/drawing/2014/main" id="{E51E57C9-71ED-47F5-9C8F-E48B3D58FA61}"/>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0">
              <a:extLst>
                <a:ext uri="{FF2B5EF4-FFF2-40B4-BE49-F238E27FC236}">
                  <a16:creationId xmlns:a16="http://schemas.microsoft.com/office/drawing/2014/main" id="{5938D295-F9FC-4AB4-BA2E-AAEC37B01CF8}"/>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1">
              <a:extLst>
                <a:ext uri="{FF2B5EF4-FFF2-40B4-BE49-F238E27FC236}">
                  <a16:creationId xmlns:a16="http://schemas.microsoft.com/office/drawing/2014/main" id="{37C12228-FDF1-488E-BAC7-95EAA82AC186}"/>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2">
              <a:extLst>
                <a:ext uri="{FF2B5EF4-FFF2-40B4-BE49-F238E27FC236}">
                  <a16:creationId xmlns:a16="http://schemas.microsoft.com/office/drawing/2014/main" id="{DE164396-E2CD-4545-A643-E9909B540256}"/>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23">
              <a:extLst>
                <a:ext uri="{FF2B5EF4-FFF2-40B4-BE49-F238E27FC236}">
                  <a16:creationId xmlns:a16="http://schemas.microsoft.com/office/drawing/2014/main" id="{5130D6EC-FE36-47A2-8A25-F945D00CF951}"/>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24">
              <a:extLst>
                <a:ext uri="{FF2B5EF4-FFF2-40B4-BE49-F238E27FC236}">
                  <a16:creationId xmlns:a16="http://schemas.microsoft.com/office/drawing/2014/main" id="{45DF8F28-E728-492B-BD0E-796F3155BDF2}"/>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25">
              <a:extLst>
                <a:ext uri="{FF2B5EF4-FFF2-40B4-BE49-F238E27FC236}">
                  <a16:creationId xmlns:a16="http://schemas.microsoft.com/office/drawing/2014/main" id="{510810EF-60D8-43F8-B72F-B8DF24FA573A}"/>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26">
              <a:extLst>
                <a:ext uri="{FF2B5EF4-FFF2-40B4-BE49-F238E27FC236}">
                  <a16:creationId xmlns:a16="http://schemas.microsoft.com/office/drawing/2014/main" id="{99DAE27F-91A7-4228-89B9-579C17DD203B}"/>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27">
              <a:extLst>
                <a:ext uri="{FF2B5EF4-FFF2-40B4-BE49-F238E27FC236}">
                  <a16:creationId xmlns:a16="http://schemas.microsoft.com/office/drawing/2014/main" id="{E2FDFC8D-EC03-4ACA-A0E2-75249433AD67}"/>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28">
              <a:extLst>
                <a:ext uri="{FF2B5EF4-FFF2-40B4-BE49-F238E27FC236}">
                  <a16:creationId xmlns:a16="http://schemas.microsoft.com/office/drawing/2014/main" id="{1F6A0BE9-2FE8-424F-81F4-F312EED051DB}"/>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29">
              <a:extLst>
                <a:ext uri="{FF2B5EF4-FFF2-40B4-BE49-F238E27FC236}">
                  <a16:creationId xmlns:a16="http://schemas.microsoft.com/office/drawing/2014/main" id="{989C2F0F-26A8-43B1-8744-4D141ECC29B9}"/>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0">
              <a:extLst>
                <a:ext uri="{FF2B5EF4-FFF2-40B4-BE49-F238E27FC236}">
                  <a16:creationId xmlns:a16="http://schemas.microsoft.com/office/drawing/2014/main" id="{8CC96257-10E0-497E-9F68-F362B0A2EA43}"/>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1">
              <a:extLst>
                <a:ext uri="{FF2B5EF4-FFF2-40B4-BE49-F238E27FC236}">
                  <a16:creationId xmlns:a16="http://schemas.microsoft.com/office/drawing/2014/main" id="{DC023516-CD42-486E-AFD5-A57E77AB8E1E}"/>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2">
              <a:extLst>
                <a:ext uri="{FF2B5EF4-FFF2-40B4-BE49-F238E27FC236}">
                  <a16:creationId xmlns:a16="http://schemas.microsoft.com/office/drawing/2014/main" id="{C95AA38C-E11A-48A8-8ED7-4916B0FF8C8A}"/>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33">
              <a:extLst>
                <a:ext uri="{FF2B5EF4-FFF2-40B4-BE49-F238E27FC236}">
                  <a16:creationId xmlns:a16="http://schemas.microsoft.com/office/drawing/2014/main" id="{2956E1EB-062A-4634-AE6E-E6D915E88DAC}"/>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34">
              <a:extLst>
                <a:ext uri="{FF2B5EF4-FFF2-40B4-BE49-F238E27FC236}">
                  <a16:creationId xmlns:a16="http://schemas.microsoft.com/office/drawing/2014/main" id="{D96F424B-38F2-41BC-8B1D-A9295FC728A4}"/>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35">
              <a:extLst>
                <a:ext uri="{FF2B5EF4-FFF2-40B4-BE49-F238E27FC236}">
                  <a16:creationId xmlns:a16="http://schemas.microsoft.com/office/drawing/2014/main" id="{603DC0E6-3C8D-4A65-B2FD-90CB73404F0A}"/>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36">
              <a:extLst>
                <a:ext uri="{FF2B5EF4-FFF2-40B4-BE49-F238E27FC236}">
                  <a16:creationId xmlns:a16="http://schemas.microsoft.com/office/drawing/2014/main" id="{7689F629-2D4D-4D86-A748-DF1FC3786F4E}"/>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37">
              <a:extLst>
                <a:ext uri="{FF2B5EF4-FFF2-40B4-BE49-F238E27FC236}">
                  <a16:creationId xmlns:a16="http://schemas.microsoft.com/office/drawing/2014/main" id="{2E30B189-B7C5-4DBD-AA03-EBAF2783DBDB}"/>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38">
              <a:extLst>
                <a:ext uri="{FF2B5EF4-FFF2-40B4-BE49-F238E27FC236}">
                  <a16:creationId xmlns:a16="http://schemas.microsoft.com/office/drawing/2014/main" id="{B2F4BD7D-0DCF-4254-841D-838284F32AC4}"/>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39">
              <a:extLst>
                <a:ext uri="{FF2B5EF4-FFF2-40B4-BE49-F238E27FC236}">
                  <a16:creationId xmlns:a16="http://schemas.microsoft.com/office/drawing/2014/main" id="{A4638157-81B8-48B6-914A-4FC63E9F30A3}"/>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0">
              <a:extLst>
                <a:ext uri="{FF2B5EF4-FFF2-40B4-BE49-F238E27FC236}">
                  <a16:creationId xmlns:a16="http://schemas.microsoft.com/office/drawing/2014/main" id="{7AF33D4C-F05E-4956-8121-486521EB6F23}"/>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1">
              <a:extLst>
                <a:ext uri="{FF2B5EF4-FFF2-40B4-BE49-F238E27FC236}">
                  <a16:creationId xmlns:a16="http://schemas.microsoft.com/office/drawing/2014/main" id="{7FAB4083-BBB8-4F95-9510-A964F0933C00}"/>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2">
              <a:extLst>
                <a:ext uri="{FF2B5EF4-FFF2-40B4-BE49-F238E27FC236}">
                  <a16:creationId xmlns:a16="http://schemas.microsoft.com/office/drawing/2014/main" id="{C2E79A88-66D7-43CB-AF6A-BF10C5E22EDA}"/>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43">
              <a:extLst>
                <a:ext uri="{FF2B5EF4-FFF2-40B4-BE49-F238E27FC236}">
                  <a16:creationId xmlns:a16="http://schemas.microsoft.com/office/drawing/2014/main" id="{6A54C3AF-07F8-4DCB-B732-B71959B40893}"/>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44">
              <a:extLst>
                <a:ext uri="{FF2B5EF4-FFF2-40B4-BE49-F238E27FC236}">
                  <a16:creationId xmlns:a16="http://schemas.microsoft.com/office/drawing/2014/main" id="{BD536372-74B3-4B86-99F9-62386720E6C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45">
              <a:extLst>
                <a:ext uri="{FF2B5EF4-FFF2-40B4-BE49-F238E27FC236}">
                  <a16:creationId xmlns:a16="http://schemas.microsoft.com/office/drawing/2014/main" id="{FF223878-9F0A-481D-859D-3CE4CC17A260}"/>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46">
              <a:extLst>
                <a:ext uri="{FF2B5EF4-FFF2-40B4-BE49-F238E27FC236}">
                  <a16:creationId xmlns:a16="http://schemas.microsoft.com/office/drawing/2014/main" id="{363C7447-0DD6-48F4-9241-9A0B76FF02DF}"/>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47">
              <a:extLst>
                <a:ext uri="{FF2B5EF4-FFF2-40B4-BE49-F238E27FC236}">
                  <a16:creationId xmlns:a16="http://schemas.microsoft.com/office/drawing/2014/main" id="{2868A4CA-12CC-4099-8677-DB3808395605}"/>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48">
              <a:extLst>
                <a:ext uri="{FF2B5EF4-FFF2-40B4-BE49-F238E27FC236}">
                  <a16:creationId xmlns:a16="http://schemas.microsoft.com/office/drawing/2014/main" id="{0C7EDDE3-3D2E-4535-802F-CDDAEAC84A46}"/>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49">
              <a:extLst>
                <a:ext uri="{FF2B5EF4-FFF2-40B4-BE49-F238E27FC236}">
                  <a16:creationId xmlns:a16="http://schemas.microsoft.com/office/drawing/2014/main" id="{AC640E87-D668-46B9-92F5-064CE41EBAAD}"/>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0">
              <a:extLst>
                <a:ext uri="{FF2B5EF4-FFF2-40B4-BE49-F238E27FC236}">
                  <a16:creationId xmlns:a16="http://schemas.microsoft.com/office/drawing/2014/main" id="{33E76A6E-0D96-4151-8D9D-B68AD6C5F25D}"/>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1">
              <a:extLst>
                <a:ext uri="{FF2B5EF4-FFF2-40B4-BE49-F238E27FC236}">
                  <a16:creationId xmlns:a16="http://schemas.microsoft.com/office/drawing/2014/main" id="{861B59AE-54AE-40F7-9030-C0DD09F83755}"/>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2">
              <a:extLst>
                <a:ext uri="{FF2B5EF4-FFF2-40B4-BE49-F238E27FC236}">
                  <a16:creationId xmlns:a16="http://schemas.microsoft.com/office/drawing/2014/main" id="{C0C220D7-4CB7-4E26-A574-27ADC961EBE3}"/>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53">
              <a:extLst>
                <a:ext uri="{FF2B5EF4-FFF2-40B4-BE49-F238E27FC236}">
                  <a16:creationId xmlns:a16="http://schemas.microsoft.com/office/drawing/2014/main" id="{4533B8A5-1E63-4FB7-91C7-C7EE9E8DC4D0}"/>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4" name="Freeform 54">
              <a:extLst>
                <a:ext uri="{FF2B5EF4-FFF2-40B4-BE49-F238E27FC236}">
                  <a16:creationId xmlns:a16="http://schemas.microsoft.com/office/drawing/2014/main" id="{D8EB8C2F-7C6F-4DC0-977F-276FC8302DAF}"/>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5" name="Freeform 55">
              <a:extLst>
                <a:ext uri="{FF2B5EF4-FFF2-40B4-BE49-F238E27FC236}">
                  <a16:creationId xmlns:a16="http://schemas.microsoft.com/office/drawing/2014/main" id="{294D0320-FBD4-4355-80F2-57B7B8925D2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6" name="Freeform 56">
              <a:extLst>
                <a:ext uri="{FF2B5EF4-FFF2-40B4-BE49-F238E27FC236}">
                  <a16:creationId xmlns:a16="http://schemas.microsoft.com/office/drawing/2014/main" id="{C9C81744-E068-4407-BC88-51CAC76A4E8A}"/>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7" name="Freeform 57">
              <a:extLst>
                <a:ext uri="{FF2B5EF4-FFF2-40B4-BE49-F238E27FC236}">
                  <a16:creationId xmlns:a16="http://schemas.microsoft.com/office/drawing/2014/main" id="{43444BDD-8C14-4EA1-BC0F-B2D84959E04B}"/>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8" name="Freeform 58">
              <a:extLst>
                <a:ext uri="{FF2B5EF4-FFF2-40B4-BE49-F238E27FC236}">
                  <a16:creationId xmlns:a16="http://schemas.microsoft.com/office/drawing/2014/main" id="{FDFA62F9-8778-497B-9F0E-8E047B2C6798}"/>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9" name="Freeform 59">
              <a:extLst>
                <a:ext uri="{FF2B5EF4-FFF2-40B4-BE49-F238E27FC236}">
                  <a16:creationId xmlns:a16="http://schemas.microsoft.com/office/drawing/2014/main" id="{CAA4EC9C-ED1B-437B-A711-11AAEBB6B90C}"/>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70" name="Freeform 60">
              <a:extLst>
                <a:ext uri="{FF2B5EF4-FFF2-40B4-BE49-F238E27FC236}">
                  <a16:creationId xmlns:a16="http://schemas.microsoft.com/office/drawing/2014/main" id="{D0ADAD4E-6C89-4B46-A9E5-9E45ECBE252C}"/>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73" name="标题 71">
            <a:extLst>
              <a:ext uri="{FF2B5EF4-FFF2-40B4-BE49-F238E27FC236}">
                <a16:creationId xmlns:a16="http://schemas.microsoft.com/office/drawing/2014/main" id="{8C91076E-D2A6-4D6E-8806-A0974E18D6D1}"/>
              </a:ext>
            </a:extLst>
          </p:cNvPr>
          <p:cNvSpPr>
            <a:spLocks noGrp="1"/>
          </p:cNvSpPr>
          <p:nvPr>
            <p:ph type="title" hasCustomPrompt="1"/>
          </p:nvPr>
        </p:nvSpPr>
        <p:spPr>
          <a:xfrm>
            <a:off x="982029" y="310629"/>
            <a:ext cx="3365024" cy="480131"/>
          </a:xfrm>
        </p:spPr>
        <p:txBody>
          <a:bodyPr wrap="none">
            <a:spAutoFit/>
          </a:bodyPr>
          <a:lstStyle>
            <a:lvl1pPr>
              <a:defRPr lang="zh-CN" altLang="en-US" sz="2800" b="1" spc="300">
                <a:gradFill>
                  <a:gsLst>
                    <a:gs pos="0">
                      <a:schemeClr val="accent1"/>
                    </a:gs>
                    <a:gs pos="100000">
                      <a:schemeClr val="accent2"/>
                    </a:gs>
                  </a:gsLst>
                  <a:lin ang="5400000" scaled="1"/>
                </a:gradFill>
                <a:latin typeface="微软雅黑"/>
                <a:ea typeface="+mn-ea"/>
                <a:cs typeface="+mn-cs"/>
              </a:defRPr>
            </a:lvl1pPr>
          </a:lstStyle>
          <a:p>
            <a:pPr marL="0" lvl="0"/>
            <a:r>
              <a:rPr lang="zh-CN" altLang="en-US" dirty="0"/>
              <a:t>单击此处修改标题</a:t>
            </a:r>
          </a:p>
        </p:txBody>
      </p:sp>
      <p:grpSp>
        <p:nvGrpSpPr>
          <p:cNvPr id="75" name="组合 74">
            <a:extLst>
              <a:ext uri="{FF2B5EF4-FFF2-40B4-BE49-F238E27FC236}">
                <a16:creationId xmlns:a16="http://schemas.microsoft.com/office/drawing/2014/main" id="{115F1E5F-27DE-4BC3-AB20-086905AC859B}"/>
              </a:ext>
            </a:extLst>
          </p:cNvPr>
          <p:cNvGrpSpPr/>
          <p:nvPr/>
        </p:nvGrpSpPr>
        <p:grpSpPr>
          <a:xfrm>
            <a:off x="2732800" y="6458023"/>
            <a:ext cx="6767484" cy="116829"/>
            <a:chOff x="2602885" y="6447691"/>
            <a:chExt cx="6986230" cy="144226"/>
          </a:xfrm>
        </p:grpSpPr>
        <p:sp>
          <p:nvSpPr>
            <p:cNvPr id="78" name="任意多边形: 形状 77">
              <a:extLst>
                <a:ext uri="{FF2B5EF4-FFF2-40B4-BE49-F238E27FC236}">
                  <a16:creationId xmlns:a16="http://schemas.microsoft.com/office/drawing/2014/main" id="{0F48E7C1-60A4-4AE8-B6A2-7749F950A803}"/>
                </a:ext>
              </a:extLst>
            </p:cNvPr>
            <p:cNvSpPr/>
            <p:nvPr/>
          </p:nvSpPr>
          <p:spPr>
            <a:xfrm>
              <a:off x="2602885" y="6447691"/>
              <a:ext cx="3482371" cy="144226"/>
            </a:xfrm>
            <a:custGeom>
              <a:avLst/>
              <a:gdLst>
                <a:gd name="connsiteX0" fmla="*/ 72113 w 3482371"/>
                <a:gd name="connsiteY0" fmla="*/ 0 h 144226"/>
                <a:gd name="connsiteX1" fmla="*/ 3482371 w 3482371"/>
                <a:gd name="connsiteY1" fmla="*/ 0 h 144226"/>
                <a:gd name="connsiteX2" fmla="*/ 3482371 w 3482371"/>
                <a:gd name="connsiteY2" fmla="*/ 144226 h 144226"/>
                <a:gd name="connsiteX3" fmla="*/ 72113 w 3482371"/>
                <a:gd name="connsiteY3" fmla="*/ 144225 h 144226"/>
                <a:gd name="connsiteX4" fmla="*/ 5667 w 3482371"/>
                <a:gd name="connsiteY4" fmla="*/ 100182 h 144226"/>
                <a:gd name="connsiteX5" fmla="*/ 0 w 3482371"/>
                <a:gd name="connsiteY5" fmla="*/ 72113 h 144226"/>
                <a:gd name="connsiteX6" fmla="*/ 5667 w 3482371"/>
                <a:gd name="connsiteY6" fmla="*/ 44043 h 144226"/>
                <a:gd name="connsiteX7" fmla="*/ 72113 w 3482371"/>
                <a:gd name="connsiteY7"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371" h="144226">
                  <a:moveTo>
                    <a:pt x="72113" y="0"/>
                  </a:moveTo>
                  <a:lnTo>
                    <a:pt x="3482371" y="0"/>
                  </a:lnTo>
                  <a:lnTo>
                    <a:pt x="3482371" y="144226"/>
                  </a:lnTo>
                  <a:lnTo>
                    <a:pt x="72113" y="144225"/>
                  </a:lnTo>
                  <a:cubicBezTo>
                    <a:pt x="42243" y="144225"/>
                    <a:pt x="16614" y="126064"/>
                    <a:pt x="5667" y="100182"/>
                  </a:cubicBezTo>
                  <a:lnTo>
                    <a:pt x="0" y="72113"/>
                  </a:lnTo>
                  <a:lnTo>
                    <a:pt x="5667" y="44043"/>
                  </a:lnTo>
                  <a:cubicBezTo>
                    <a:pt x="16614" y="18161"/>
                    <a:pt x="42243" y="0"/>
                    <a:pt x="721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78">
              <a:extLst>
                <a:ext uri="{FF2B5EF4-FFF2-40B4-BE49-F238E27FC236}">
                  <a16:creationId xmlns:a16="http://schemas.microsoft.com/office/drawing/2014/main" id="{8308337A-3960-471E-8E66-7DB1C0F01BFA}"/>
                </a:ext>
              </a:extLst>
            </p:cNvPr>
            <p:cNvSpPr/>
            <p:nvPr/>
          </p:nvSpPr>
          <p:spPr>
            <a:xfrm>
              <a:off x="6085256" y="6447691"/>
              <a:ext cx="3503859" cy="144226"/>
            </a:xfrm>
            <a:custGeom>
              <a:avLst/>
              <a:gdLst>
                <a:gd name="connsiteX0" fmla="*/ 0 w 3503859"/>
                <a:gd name="connsiteY0" fmla="*/ 0 h 144226"/>
                <a:gd name="connsiteX1" fmla="*/ 3431746 w 3503859"/>
                <a:gd name="connsiteY1" fmla="*/ 0 h 144226"/>
                <a:gd name="connsiteX2" fmla="*/ 3503859 w 3503859"/>
                <a:gd name="connsiteY2" fmla="*/ 72113 h 144226"/>
                <a:gd name="connsiteX3" fmla="*/ 3503858 w 3503859"/>
                <a:gd name="connsiteY3" fmla="*/ 72113 h 144226"/>
                <a:gd name="connsiteX4" fmla="*/ 3431745 w 3503859"/>
                <a:gd name="connsiteY4" fmla="*/ 144226 h 144226"/>
                <a:gd name="connsiteX5" fmla="*/ 0 w 3503859"/>
                <a:gd name="connsiteY5" fmla="*/ 144226 h 144226"/>
                <a:gd name="connsiteX6" fmla="*/ 0 w 3503859"/>
                <a:gd name="connsiteY6" fmla="*/ 0 h 14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859" h="144226">
                  <a:moveTo>
                    <a:pt x="0" y="0"/>
                  </a:moveTo>
                  <a:lnTo>
                    <a:pt x="3431746" y="0"/>
                  </a:lnTo>
                  <a:cubicBezTo>
                    <a:pt x="3471573" y="0"/>
                    <a:pt x="3503859" y="32286"/>
                    <a:pt x="3503859" y="72113"/>
                  </a:cubicBezTo>
                  <a:lnTo>
                    <a:pt x="3503858" y="72113"/>
                  </a:lnTo>
                  <a:cubicBezTo>
                    <a:pt x="3503858" y="111940"/>
                    <a:pt x="3471572" y="144226"/>
                    <a:pt x="3431745" y="144226"/>
                  </a:cubicBezTo>
                  <a:lnTo>
                    <a:pt x="0" y="14422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a:extLst>
              <a:ext uri="{FF2B5EF4-FFF2-40B4-BE49-F238E27FC236}">
                <a16:creationId xmlns:a16="http://schemas.microsoft.com/office/drawing/2014/main" id="{02DE66A2-F0B8-48EE-8CB7-D79975FEDC9F}"/>
              </a:ext>
            </a:extLst>
          </p:cNvPr>
          <p:cNvGrpSpPr/>
          <p:nvPr userDrawn="1"/>
        </p:nvGrpSpPr>
        <p:grpSpPr>
          <a:xfrm>
            <a:off x="340623" y="397396"/>
            <a:ext cx="400694" cy="266321"/>
            <a:chOff x="6688475" y="261634"/>
            <a:chExt cx="400694" cy="266321"/>
          </a:xfrm>
        </p:grpSpPr>
        <p:sp>
          <p:nvSpPr>
            <p:cNvPr id="81" name="矩形 80">
              <a:extLst>
                <a:ext uri="{FF2B5EF4-FFF2-40B4-BE49-F238E27FC236}">
                  <a16:creationId xmlns:a16="http://schemas.microsoft.com/office/drawing/2014/main" id="{581155E4-B4E0-4261-9490-08213AD501A6}"/>
                </a:ext>
              </a:extLst>
            </p:cNvPr>
            <p:cNvSpPr/>
            <p:nvPr/>
          </p:nvSpPr>
          <p:spPr>
            <a:xfrm>
              <a:off x="6688476" y="261634"/>
              <a:ext cx="40069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C07AA53D-1605-46E1-AE21-B19A95B9B2A9}"/>
                </a:ext>
              </a:extLst>
            </p:cNvPr>
            <p:cNvSpPr/>
            <p:nvPr/>
          </p:nvSpPr>
          <p:spPr>
            <a:xfrm>
              <a:off x="6688475" y="371935"/>
              <a:ext cx="40069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F1ED92A6-4B38-4BC5-AF83-A87F20BB288E}"/>
                </a:ext>
              </a:extLst>
            </p:cNvPr>
            <p:cNvSpPr/>
            <p:nvPr/>
          </p:nvSpPr>
          <p:spPr>
            <a:xfrm>
              <a:off x="6688475" y="482236"/>
              <a:ext cx="400693"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486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C4CA20-C5EB-4CC9-A0F2-93ADDD6AA1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1" y="0"/>
            <a:ext cx="12196761" cy="6843711"/>
          </a:xfrm>
          <a:prstGeom prst="rect">
            <a:avLst/>
          </a:prstGeom>
        </p:spPr>
      </p:pic>
      <p:sp>
        <p:nvSpPr>
          <p:cNvPr id="3" name="矩形 2">
            <a:extLst>
              <a:ext uri="{FF2B5EF4-FFF2-40B4-BE49-F238E27FC236}">
                <a16:creationId xmlns:a16="http://schemas.microsoft.com/office/drawing/2014/main" id="{381E1339-7834-4964-82B2-83BFF356B9C6}"/>
              </a:ext>
            </a:extLst>
          </p:cNvPr>
          <p:cNvSpPr/>
          <p:nvPr userDrawn="1"/>
        </p:nvSpPr>
        <p:spPr>
          <a:xfrm>
            <a:off x="-9523" y="0"/>
            <a:ext cx="12219164" cy="5838092"/>
          </a:xfrm>
          <a:prstGeom prst="rect">
            <a:avLst/>
          </a:prstGeom>
          <a:gradFill flip="none" rotWithShape="1">
            <a:gsLst>
              <a:gs pos="100000">
                <a:schemeClr val="bg1">
                  <a:alpha val="0"/>
                </a:schemeClr>
              </a:gs>
              <a:gs pos="50366">
                <a:srgbClr val="FFFFFF">
                  <a:alpha val="90000"/>
                </a:srgbClr>
              </a:gs>
              <a:gs pos="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F371783-DFC2-4E9C-AD3E-288AC6F733C9}"/>
              </a:ext>
            </a:extLst>
          </p:cNvPr>
          <p:cNvSpPr txBox="1"/>
          <p:nvPr userDrawn="1"/>
        </p:nvSpPr>
        <p:spPr>
          <a:xfrm>
            <a:off x="330730" y="423199"/>
            <a:ext cx="3414197" cy="338554"/>
          </a:xfrm>
          <a:prstGeom prst="rect">
            <a:avLst/>
          </a:prstGeom>
          <a:noFill/>
          <a:effectLst/>
        </p:spPr>
        <p:txBody>
          <a:bodyPr wrap="square" rtlCol="0">
            <a:spAutoFit/>
          </a:bodyPr>
          <a:lstStyle/>
          <a:p>
            <a:pPr defTabSz="1219140"/>
            <a:r>
              <a:rPr lang="zh-CN" altLang="en-US" sz="1600" b="1" spc="400" dirty="0">
                <a:solidFill>
                  <a:schemeClr val="accent2"/>
                </a:solidFill>
                <a:latin typeface="+mn-ea"/>
              </a:rPr>
              <a:t>网络服务教育 创新开拓未来</a:t>
            </a:r>
          </a:p>
        </p:txBody>
      </p:sp>
      <p:sp>
        <p:nvSpPr>
          <p:cNvPr id="6" name="文本框 5">
            <a:extLst>
              <a:ext uri="{FF2B5EF4-FFF2-40B4-BE49-F238E27FC236}">
                <a16:creationId xmlns:a16="http://schemas.microsoft.com/office/drawing/2014/main" id="{1A0D4AB3-51B3-4F05-BB33-963C87C3E47E}"/>
              </a:ext>
            </a:extLst>
          </p:cNvPr>
          <p:cNvSpPr txBox="1"/>
          <p:nvPr userDrawn="1"/>
        </p:nvSpPr>
        <p:spPr>
          <a:xfrm>
            <a:off x="4260130" y="3253056"/>
            <a:ext cx="3763753" cy="400110"/>
          </a:xfrm>
          <a:prstGeom prst="rect">
            <a:avLst/>
          </a:prstGeom>
          <a:noFill/>
        </p:spPr>
        <p:txBody>
          <a:bodyPr wrap="square" rtlCol="0">
            <a:spAutoFit/>
          </a:bodyPr>
          <a:lstStyle>
            <a:defPPr>
              <a:defRPr lang="zh-CN"/>
            </a:defPPr>
            <a:lvl1pPr>
              <a:defRPr sz="2400">
                <a:solidFill>
                  <a:prstClr val="white"/>
                </a:solidFill>
                <a:latin typeface="方正综艺简体" panose="03000509000000000000" pitchFamily="65" charset="-122"/>
                <a:ea typeface="方正综艺简体" panose="03000509000000000000" pitchFamily="65" charset="-122"/>
              </a:defRPr>
            </a:lvl1pPr>
          </a:lstStyle>
          <a:p>
            <a:pPr algn="ctr" defTabSz="1219170">
              <a:buClr>
                <a:srgbClr val="37AAED"/>
              </a:buClr>
            </a:pPr>
            <a:r>
              <a:rPr lang="zh-CN" altLang="en-US" sz="2000" b="1" spc="300" dirty="0">
                <a:solidFill>
                  <a:schemeClr val="tx1">
                    <a:lumMod val="85000"/>
                    <a:lumOff val="15000"/>
                  </a:schemeClr>
                </a:solidFill>
                <a:latin typeface="+mn-ea"/>
                <a:ea typeface="+mn-ea"/>
              </a:rPr>
              <a:t>感谢各位领导和嘉宾的支持！</a:t>
            </a:r>
          </a:p>
        </p:txBody>
      </p:sp>
      <p:grpSp>
        <p:nvGrpSpPr>
          <p:cNvPr id="7" name="Group 4">
            <a:extLst>
              <a:ext uri="{FF2B5EF4-FFF2-40B4-BE49-F238E27FC236}">
                <a16:creationId xmlns:a16="http://schemas.microsoft.com/office/drawing/2014/main" id="{EE295CEE-F46F-4D60-BD3F-1D8D0150798D}"/>
              </a:ext>
            </a:extLst>
          </p:cNvPr>
          <p:cNvGrpSpPr>
            <a:grpSpLocks noChangeAspect="1"/>
          </p:cNvGrpSpPr>
          <p:nvPr userDrawn="1"/>
        </p:nvGrpSpPr>
        <p:grpSpPr bwMode="auto">
          <a:xfrm>
            <a:off x="10175779" y="393036"/>
            <a:ext cx="1429032" cy="377239"/>
            <a:chOff x="254" y="2177"/>
            <a:chExt cx="894" cy="236"/>
          </a:xfrm>
        </p:grpSpPr>
        <p:sp>
          <p:nvSpPr>
            <p:cNvPr id="8" name="Freeform 5">
              <a:extLst>
                <a:ext uri="{FF2B5EF4-FFF2-40B4-BE49-F238E27FC236}">
                  <a16:creationId xmlns:a16="http://schemas.microsoft.com/office/drawing/2014/main" id="{AD418C2F-7D41-4E09-8D2F-C4BDBA7BED00}"/>
                </a:ext>
              </a:extLst>
            </p:cNvPr>
            <p:cNvSpPr>
              <a:spLocks/>
            </p:cNvSpPr>
            <p:nvPr/>
          </p:nvSpPr>
          <p:spPr bwMode="auto">
            <a:xfrm>
              <a:off x="344" y="2189"/>
              <a:ext cx="27" cy="15"/>
            </a:xfrm>
            <a:custGeom>
              <a:avLst/>
              <a:gdLst>
                <a:gd name="T0" fmla="*/ 5 w 43"/>
                <a:gd name="T1" fmla="*/ 17 h 23"/>
                <a:gd name="T2" fmla="*/ 27 w 43"/>
                <a:gd name="T3" fmla="*/ 4 h 23"/>
                <a:gd name="T4" fmla="*/ 40 w 43"/>
                <a:gd name="T5" fmla="*/ 5 h 23"/>
                <a:gd name="T6" fmla="*/ 16 w 43"/>
                <a:gd name="T7" fmla="*/ 19 h 23"/>
                <a:gd name="T8" fmla="*/ 5 w 43"/>
                <a:gd name="T9" fmla="*/ 17 h 23"/>
              </a:gdLst>
              <a:ahLst/>
              <a:cxnLst>
                <a:cxn ang="0">
                  <a:pos x="T0" y="T1"/>
                </a:cxn>
                <a:cxn ang="0">
                  <a:pos x="T2" y="T3"/>
                </a:cxn>
                <a:cxn ang="0">
                  <a:pos x="T4" y="T5"/>
                </a:cxn>
                <a:cxn ang="0">
                  <a:pos x="T6" y="T7"/>
                </a:cxn>
                <a:cxn ang="0">
                  <a:pos x="T8" y="T9"/>
                </a:cxn>
              </a:cxnLst>
              <a:rect l="0" t="0" r="r" b="b"/>
              <a:pathLst>
                <a:path w="43" h="23">
                  <a:moveTo>
                    <a:pt x="5" y="17"/>
                  </a:moveTo>
                  <a:cubicBezTo>
                    <a:pt x="11" y="11"/>
                    <a:pt x="19" y="7"/>
                    <a:pt x="27" y="4"/>
                  </a:cubicBezTo>
                  <a:cubicBezTo>
                    <a:pt x="29" y="4"/>
                    <a:pt x="43" y="0"/>
                    <a:pt x="40" y="5"/>
                  </a:cubicBezTo>
                  <a:cubicBezTo>
                    <a:pt x="34" y="13"/>
                    <a:pt x="24" y="16"/>
                    <a:pt x="16" y="19"/>
                  </a:cubicBezTo>
                  <a:cubicBezTo>
                    <a:pt x="14" y="20"/>
                    <a:pt x="0" y="23"/>
                    <a:pt x="5" y="17"/>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9" name="Freeform 6">
              <a:extLst>
                <a:ext uri="{FF2B5EF4-FFF2-40B4-BE49-F238E27FC236}">
                  <a16:creationId xmlns:a16="http://schemas.microsoft.com/office/drawing/2014/main" id="{C5072C18-523C-4A8C-AE22-17AF721504BB}"/>
                </a:ext>
              </a:extLst>
            </p:cNvPr>
            <p:cNvSpPr>
              <a:spLocks/>
            </p:cNvSpPr>
            <p:nvPr/>
          </p:nvSpPr>
          <p:spPr bwMode="auto">
            <a:xfrm>
              <a:off x="372" y="2182"/>
              <a:ext cx="27" cy="14"/>
            </a:xfrm>
            <a:custGeom>
              <a:avLst/>
              <a:gdLst>
                <a:gd name="T0" fmla="*/ 3 w 43"/>
                <a:gd name="T1" fmla="*/ 14 h 21"/>
                <a:gd name="T2" fmla="*/ 25 w 43"/>
                <a:gd name="T3" fmla="*/ 4 h 21"/>
                <a:gd name="T4" fmla="*/ 43 w 43"/>
                <a:gd name="T5" fmla="*/ 6 h 21"/>
                <a:gd name="T6" fmla="*/ 19 w 43"/>
                <a:gd name="T7" fmla="*/ 17 h 21"/>
                <a:gd name="T8" fmla="*/ 3 w 43"/>
                <a:gd name="T9" fmla="*/ 14 h 21"/>
              </a:gdLst>
              <a:ahLst/>
              <a:cxnLst>
                <a:cxn ang="0">
                  <a:pos x="T0" y="T1"/>
                </a:cxn>
                <a:cxn ang="0">
                  <a:pos x="T2" y="T3"/>
                </a:cxn>
                <a:cxn ang="0">
                  <a:pos x="T4" y="T5"/>
                </a:cxn>
                <a:cxn ang="0">
                  <a:pos x="T6" y="T7"/>
                </a:cxn>
                <a:cxn ang="0">
                  <a:pos x="T8" y="T9"/>
                </a:cxn>
              </a:cxnLst>
              <a:rect l="0" t="0" r="r" b="b"/>
              <a:pathLst>
                <a:path w="43" h="21">
                  <a:moveTo>
                    <a:pt x="3" y="14"/>
                  </a:moveTo>
                  <a:cubicBezTo>
                    <a:pt x="8" y="8"/>
                    <a:pt x="17" y="6"/>
                    <a:pt x="25" y="4"/>
                  </a:cubicBezTo>
                  <a:cubicBezTo>
                    <a:pt x="29" y="3"/>
                    <a:pt x="43" y="0"/>
                    <a:pt x="43" y="6"/>
                  </a:cubicBezTo>
                  <a:cubicBezTo>
                    <a:pt x="39" y="14"/>
                    <a:pt x="26" y="16"/>
                    <a:pt x="19" y="17"/>
                  </a:cubicBezTo>
                  <a:cubicBezTo>
                    <a:pt x="16" y="18"/>
                    <a:pt x="0" y="21"/>
                    <a:pt x="3" y="1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0" name="Freeform 7">
              <a:extLst>
                <a:ext uri="{FF2B5EF4-FFF2-40B4-BE49-F238E27FC236}">
                  <a16:creationId xmlns:a16="http://schemas.microsoft.com/office/drawing/2014/main" id="{9D8F34F3-AE52-45EE-A0A8-18F92E79CB88}"/>
                </a:ext>
              </a:extLst>
            </p:cNvPr>
            <p:cNvSpPr>
              <a:spLocks/>
            </p:cNvSpPr>
            <p:nvPr/>
          </p:nvSpPr>
          <p:spPr bwMode="auto">
            <a:xfrm>
              <a:off x="404" y="2180"/>
              <a:ext cx="26" cy="10"/>
            </a:xfrm>
            <a:custGeom>
              <a:avLst/>
              <a:gdLst>
                <a:gd name="T0" fmla="*/ 0 w 42"/>
                <a:gd name="T1" fmla="*/ 9 h 16"/>
                <a:gd name="T2" fmla="*/ 21 w 42"/>
                <a:gd name="T3" fmla="*/ 2 h 16"/>
                <a:gd name="T4" fmla="*/ 42 w 42"/>
                <a:gd name="T5" fmla="*/ 6 h 16"/>
                <a:gd name="T6" fmla="*/ 21 w 42"/>
                <a:gd name="T7" fmla="*/ 14 h 16"/>
                <a:gd name="T8" fmla="*/ 0 w 42"/>
                <a:gd name="T9" fmla="*/ 9 h 16"/>
              </a:gdLst>
              <a:ahLst/>
              <a:cxnLst>
                <a:cxn ang="0">
                  <a:pos x="T0" y="T1"/>
                </a:cxn>
                <a:cxn ang="0">
                  <a:pos x="T2" y="T3"/>
                </a:cxn>
                <a:cxn ang="0">
                  <a:pos x="T4" y="T5"/>
                </a:cxn>
                <a:cxn ang="0">
                  <a:pos x="T6" y="T7"/>
                </a:cxn>
                <a:cxn ang="0">
                  <a:pos x="T8" y="T9"/>
                </a:cxn>
              </a:cxnLst>
              <a:rect l="0" t="0" r="r" b="b"/>
              <a:pathLst>
                <a:path w="42" h="16">
                  <a:moveTo>
                    <a:pt x="0" y="9"/>
                  </a:moveTo>
                  <a:cubicBezTo>
                    <a:pt x="3" y="2"/>
                    <a:pt x="15" y="2"/>
                    <a:pt x="21" y="2"/>
                  </a:cubicBezTo>
                  <a:cubicBezTo>
                    <a:pt x="27" y="1"/>
                    <a:pt x="39" y="0"/>
                    <a:pt x="42" y="6"/>
                  </a:cubicBezTo>
                  <a:cubicBezTo>
                    <a:pt x="42" y="13"/>
                    <a:pt x="26" y="14"/>
                    <a:pt x="21" y="14"/>
                  </a:cubicBezTo>
                  <a:cubicBezTo>
                    <a:pt x="17" y="14"/>
                    <a:pt x="0" y="16"/>
                    <a:pt x="0" y="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1" name="Freeform 8">
              <a:extLst>
                <a:ext uri="{FF2B5EF4-FFF2-40B4-BE49-F238E27FC236}">
                  <a16:creationId xmlns:a16="http://schemas.microsoft.com/office/drawing/2014/main" id="{4906548D-EDA1-4D55-9007-62ED5C1EBA66}"/>
                </a:ext>
              </a:extLst>
            </p:cNvPr>
            <p:cNvSpPr>
              <a:spLocks/>
            </p:cNvSpPr>
            <p:nvPr/>
          </p:nvSpPr>
          <p:spPr bwMode="auto">
            <a:xfrm>
              <a:off x="311" y="2211"/>
              <a:ext cx="24" cy="19"/>
            </a:xfrm>
            <a:custGeom>
              <a:avLst/>
              <a:gdLst>
                <a:gd name="T0" fmla="*/ 4 w 39"/>
                <a:gd name="T1" fmla="*/ 22 h 30"/>
                <a:gd name="T2" fmla="*/ 26 w 39"/>
                <a:gd name="T3" fmla="*/ 4 h 30"/>
                <a:gd name="T4" fmla="*/ 35 w 39"/>
                <a:gd name="T5" fmla="*/ 7 h 30"/>
                <a:gd name="T6" fmla="*/ 10 w 39"/>
                <a:gd name="T7" fmla="*/ 27 h 30"/>
                <a:gd name="T8" fmla="*/ 4 w 39"/>
                <a:gd name="T9" fmla="*/ 22 h 30"/>
              </a:gdLst>
              <a:ahLst/>
              <a:cxnLst>
                <a:cxn ang="0">
                  <a:pos x="T0" y="T1"/>
                </a:cxn>
                <a:cxn ang="0">
                  <a:pos x="T2" y="T3"/>
                </a:cxn>
                <a:cxn ang="0">
                  <a:pos x="T4" y="T5"/>
                </a:cxn>
                <a:cxn ang="0">
                  <a:pos x="T6" y="T7"/>
                </a:cxn>
                <a:cxn ang="0">
                  <a:pos x="T8" y="T9"/>
                </a:cxn>
              </a:cxnLst>
              <a:rect l="0" t="0" r="r" b="b"/>
              <a:pathLst>
                <a:path w="39" h="30">
                  <a:moveTo>
                    <a:pt x="4" y="22"/>
                  </a:moveTo>
                  <a:cubicBezTo>
                    <a:pt x="10" y="14"/>
                    <a:pt x="18" y="8"/>
                    <a:pt x="26" y="4"/>
                  </a:cubicBezTo>
                  <a:cubicBezTo>
                    <a:pt x="31" y="2"/>
                    <a:pt x="39" y="0"/>
                    <a:pt x="35" y="7"/>
                  </a:cubicBezTo>
                  <a:cubicBezTo>
                    <a:pt x="29" y="16"/>
                    <a:pt x="20" y="22"/>
                    <a:pt x="10" y="27"/>
                  </a:cubicBezTo>
                  <a:cubicBezTo>
                    <a:pt x="5" y="30"/>
                    <a:pt x="0" y="28"/>
                    <a:pt x="4" y="2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2" name="Freeform 9">
              <a:extLst>
                <a:ext uri="{FF2B5EF4-FFF2-40B4-BE49-F238E27FC236}">
                  <a16:creationId xmlns:a16="http://schemas.microsoft.com/office/drawing/2014/main" id="{BC924EAD-C0F4-48B4-84AE-685B7026FB7C}"/>
                </a:ext>
              </a:extLst>
            </p:cNvPr>
            <p:cNvSpPr>
              <a:spLocks/>
            </p:cNvSpPr>
            <p:nvPr/>
          </p:nvSpPr>
          <p:spPr bwMode="auto">
            <a:xfrm>
              <a:off x="334" y="2201"/>
              <a:ext cx="29" cy="19"/>
            </a:xfrm>
            <a:custGeom>
              <a:avLst/>
              <a:gdLst>
                <a:gd name="T0" fmla="*/ 5 w 47"/>
                <a:gd name="T1" fmla="*/ 21 h 30"/>
                <a:gd name="T2" fmla="*/ 30 w 47"/>
                <a:gd name="T3" fmla="*/ 4 h 30"/>
                <a:gd name="T4" fmla="*/ 44 w 47"/>
                <a:gd name="T5" fmla="*/ 8 h 30"/>
                <a:gd name="T6" fmla="*/ 17 w 47"/>
                <a:gd name="T7" fmla="*/ 27 h 30"/>
                <a:gd name="T8" fmla="*/ 5 w 47"/>
                <a:gd name="T9" fmla="*/ 21 h 30"/>
              </a:gdLst>
              <a:ahLst/>
              <a:cxnLst>
                <a:cxn ang="0">
                  <a:pos x="T0" y="T1"/>
                </a:cxn>
                <a:cxn ang="0">
                  <a:pos x="T2" y="T3"/>
                </a:cxn>
                <a:cxn ang="0">
                  <a:pos x="T4" y="T5"/>
                </a:cxn>
                <a:cxn ang="0">
                  <a:pos x="T6" y="T7"/>
                </a:cxn>
                <a:cxn ang="0">
                  <a:pos x="T8" y="T9"/>
                </a:cxn>
              </a:cxnLst>
              <a:rect l="0" t="0" r="r" b="b"/>
              <a:pathLst>
                <a:path w="47" h="30">
                  <a:moveTo>
                    <a:pt x="5" y="21"/>
                  </a:moveTo>
                  <a:cubicBezTo>
                    <a:pt x="11" y="13"/>
                    <a:pt x="20" y="8"/>
                    <a:pt x="30" y="4"/>
                  </a:cubicBezTo>
                  <a:cubicBezTo>
                    <a:pt x="34" y="3"/>
                    <a:pt x="47" y="0"/>
                    <a:pt x="44" y="8"/>
                  </a:cubicBezTo>
                  <a:cubicBezTo>
                    <a:pt x="38" y="17"/>
                    <a:pt x="27" y="23"/>
                    <a:pt x="17" y="27"/>
                  </a:cubicBezTo>
                  <a:cubicBezTo>
                    <a:pt x="12" y="28"/>
                    <a:pt x="0" y="30"/>
                    <a:pt x="5" y="2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3" name="Freeform 10">
              <a:extLst>
                <a:ext uri="{FF2B5EF4-FFF2-40B4-BE49-F238E27FC236}">
                  <a16:creationId xmlns:a16="http://schemas.microsoft.com/office/drawing/2014/main" id="{6893ACA5-393F-4751-9220-F73447736E20}"/>
                </a:ext>
              </a:extLst>
            </p:cNvPr>
            <p:cNvSpPr>
              <a:spLocks/>
            </p:cNvSpPr>
            <p:nvPr/>
          </p:nvSpPr>
          <p:spPr bwMode="auto">
            <a:xfrm>
              <a:off x="365" y="2193"/>
              <a:ext cx="31" cy="17"/>
            </a:xfrm>
            <a:custGeom>
              <a:avLst/>
              <a:gdLst>
                <a:gd name="T0" fmla="*/ 3 w 50"/>
                <a:gd name="T1" fmla="*/ 18 h 27"/>
                <a:gd name="T2" fmla="*/ 30 w 50"/>
                <a:gd name="T3" fmla="*/ 3 h 27"/>
                <a:gd name="T4" fmla="*/ 50 w 50"/>
                <a:gd name="T5" fmla="*/ 8 h 27"/>
                <a:gd name="T6" fmla="*/ 22 w 50"/>
                <a:gd name="T7" fmla="*/ 24 h 27"/>
                <a:gd name="T8" fmla="*/ 3 w 50"/>
                <a:gd name="T9" fmla="*/ 18 h 27"/>
              </a:gdLst>
              <a:ahLst/>
              <a:cxnLst>
                <a:cxn ang="0">
                  <a:pos x="T0" y="T1"/>
                </a:cxn>
                <a:cxn ang="0">
                  <a:pos x="T2" y="T3"/>
                </a:cxn>
                <a:cxn ang="0">
                  <a:pos x="T4" y="T5"/>
                </a:cxn>
                <a:cxn ang="0">
                  <a:pos x="T6" y="T7"/>
                </a:cxn>
                <a:cxn ang="0">
                  <a:pos x="T8" y="T9"/>
                </a:cxn>
              </a:cxnLst>
              <a:rect l="0" t="0" r="r" b="b"/>
              <a:pathLst>
                <a:path w="50" h="27">
                  <a:moveTo>
                    <a:pt x="3" y="18"/>
                  </a:moveTo>
                  <a:cubicBezTo>
                    <a:pt x="9" y="9"/>
                    <a:pt x="20" y="5"/>
                    <a:pt x="30" y="3"/>
                  </a:cubicBezTo>
                  <a:cubicBezTo>
                    <a:pt x="35" y="2"/>
                    <a:pt x="50" y="0"/>
                    <a:pt x="50" y="8"/>
                  </a:cubicBezTo>
                  <a:cubicBezTo>
                    <a:pt x="46" y="19"/>
                    <a:pt x="31" y="22"/>
                    <a:pt x="22" y="24"/>
                  </a:cubicBezTo>
                  <a:cubicBezTo>
                    <a:pt x="17" y="25"/>
                    <a:pt x="0" y="27"/>
                    <a:pt x="3" y="18"/>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4" name="Freeform 11">
              <a:extLst>
                <a:ext uri="{FF2B5EF4-FFF2-40B4-BE49-F238E27FC236}">
                  <a16:creationId xmlns:a16="http://schemas.microsoft.com/office/drawing/2014/main" id="{FB314708-129B-45F1-91FB-030F1E689489}"/>
                </a:ext>
              </a:extLst>
            </p:cNvPr>
            <p:cNvSpPr>
              <a:spLocks/>
            </p:cNvSpPr>
            <p:nvPr/>
          </p:nvSpPr>
          <p:spPr bwMode="auto">
            <a:xfrm>
              <a:off x="402" y="2190"/>
              <a:ext cx="31" cy="14"/>
            </a:xfrm>
            <a:custGeom>
              <a:avLst/>
              <a:gdLst>
                <a:gd name="T0" fmla="*/ 0 w 50"/>
                <a:gd name="T1" fmla="*/ 12 h 22"/>
                <a:gd name="T2" fmla="*/ 25 w 50"/>
                <a:gd name="T3" fmla="*/ 1 h 22"/>
                <a:gd name="T4" fmla="*/ 50 w 50"/>
                <a:gd name="T5" fmla="*/ 9 h 22"/>
                <a:gd name="T6" fmla="*/ 25 w 50"/>
                <a:gd name="T7" fmla="*/ 22 h 22"/>
                <a:gd name="T8" fmla="*/ 0 w 50"/>
                <a:gd name="T9" fmla="*/ 12 h 22"/>
              </a:gdLst>
              <a:ahLst/>
              <a:cxnLst>
                <a:cxn ang="0">
                  <a:pos x="T0" y="T1"/>
                </a:cxn>
                <a:cxn ang="0">
                  <a:pos x="T2" y="T3"/>
                </a:cxn>
                <a:cxn ang="0">
                  <a:pos x="T4" y="T5"/>
                </a:cxn>
                <a:cxn ang="0">
                  <a:pos x="T6" y="T7"/>
                </a:cxn>
                <a:cxn ang="0">
                  <a:pos x="T8" y="T9"/>
                </a:cxn>
              </a:cxnLst>
              <a:rect l="0" t="0" r="r" b="b"/>
              <a:pathLst>
                <a:path w="50" h="22">
                  <a:moveTo>
                    <a:pt x="0" y="12"/>
                  </a:moveTo>
                  <a:cubicBezTo>
                    <a:pt x="3" y="3"/>
                    <a:pt x="17" y="1"/>
                    <a:pt x="25" y="1"/>
                  </a:cubicBezTo>
                  <a:cubicBezTo>
                    <a:pt x="33" y="0"/>
                    <a:pt x="47" y="0"/>
                    <a:pt x="50" y="9"/>
                  </a:cubicBezTo>
                  <a:cubicBezTo>
                    <a:pt x="50" y="19"/>
                    <a:pt x="32" y="21"/>
                    <a:pt x="25" y="22"/>
                  </a:cubicBezTo>
                  <a:cubicBezTo>
                    <a:pt x="18" y="22"/>
                    <a:pt x="0" y="22"/>
                    <a:pt x="0" y="1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5" name="Freeform 12">
              <a:extLst>
                <a:ext uri="{FF2B5EF4-FFF2-40B4-BE49-F238E27FC236}">
                  <a16:creationId xmlns:a16="http://schemas.microsoft.com/office/drawing/2014/main" id="{3A23394A-8ED8-4389-BF4E-247722DF6C92}"/>
                </a:ext>
              </a:extLst>
            </p:cNvPr>
            <p:cNvSpPr>
              <a:spLocks/>
            </p:cNvSpPr>
            <p:nvPr/>
          </p:nvSpPr>
          <p:spPr bwMode="auto">
            <a:xfrm>
              <a:off x="299" y="2230"/>
              <a:ext cx="24" cy="25"/>
            </a:xfrm>
            <a:custGeom>
              <a:avLst/>
              <a:gdLst>
                <a:gd name="T0" fmla="*/ 3 w 37"/>
                <a:gd name="T1" fmla="*/ 26 h 40"/>
                <a:gd name="T2" fmla="*/ 26 w 37"/>
                <a:gd name="T3" fmla="*/ 3 h 40"/>
                <a:gd name="T4" fmla="*/ 34 w 37"/>
                <a:gd name="T5" fmla="*/ 11 h 40"/>
                <a:gd name="T6" fmla="*/ 9 w 37"/>
                <a:gd name="T7" fmla="*/ 37 h 40"/>
                <a:gd name="T8" fmla="*/ 3 w 37"/>
                <a:gd name="T9" fmla="*/ 26 h 40"/>
              </a:gdLst>
              <a:ahLst/>
              <a:cxnLst>
                <a:cxn ang="0">
                  <a:pos x="T0" y="T1"/>
                </a:cxn>
                <a:cxn ang="0">
                  <a:pos x="T2" y="T3"/>
                </a:cxn>
                <a:cxn ang="0">
                  <a:pos x="T4" y="T5"/>
                </a:cxn>
                <a:cxn ang="0">
                  <a:pos x="T6" y="T7"/>
                </a:cxn>
                <a:cxn ang="0">
                  <a:pos x="T8" y="T9"/>
                </a:cxn>
              </a:cxnLst>
              <a:rect l="0" t="0" r="r" b="b"/>
              <a:pathLst>
                <a:path w="37" h="40">
                  <a:moveTo>
                    <a:pt x="3" y="26"/>
                  </a:moveTo>
                  <a:cubicBezTo>
                    <a:pt x="8" y="16"/>
                    <a:pt x="16" y="8"/>
                    <a:pt x="26" y="3"/>
                  </a:cubicBezTo>
                  <a:cubicBezTo>
                    <a:pt x="33" y="0"/>
                    <a:pt x="37" y="4"/>
                    <a:pt x="34" y="11"/>
                  </a:cubicBezTo>
                  <a:cubicBezTo>
                    <a:pt x="29" y="22"/>
                    <a:pt x="20" y="31"/>
                    <a:pt x="9" y="37"/>
                  </a:cubicBezTo>
                  <a:cubicBezTo>
                    <a:pt x="1" y="40"/>
                    <a:pt x="0" y="32"/>
                    <a:pt x="3" y="2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6" name="Freeform 13">
              <a:extLst>
                <a:ext uri="{FF2B5EF4-FFF2-40B4-BE49-F238E27FC236}">
                  <a16:creationId xmlns:a16="http://schemas.microsoft.com/office/drawing/2014/main" id="{325EFCAF-4460-458F-809C-68C4356644BB}"/>
                </a:ext>
              </a:extLst>
            </p:cNvPr>
            <p:cNvSpPr>
              <a:spLocks/>
            </p:cNvSpPr>
            <p:nvPr/>
          </p:nvSpPr>
          <p:spPr bwMode="auto">
            <a:xfrm>
              <a:off x="323" y="2219"/>
              <a:ext cx="32" cy="25"/>
            </a:xfrm>
            <a:custGeom>
              <a:avLst/>
              <a:gdLst>
                <a:gd name="T0" fmla="*/ 4 w 50"/>
                <a:gd name="T1" fmla="*/ 25 h 39"/>
                <a:gd name="T2" fmla="*/ 31 w 50"/>
                <a:gd name="T3" fmla="*/ 2 h 39"/>
                <a:gd name="T4" fmla="*/ 47 w 50"/>
                <a:gd name="T5" fmla="*/ 11 h 39"/>
                <a:gd name="T6" fmla="*/ 17 w 50"/>
                <a:gd name="T7" fmla="*/ 37 h 39"/>
                <a:gd name="T8" fmla="*/ 4 w 50"/>
                <a:gd name="T9" fmla="*/ 25 h 39"/>
              </a:gdLst>
              <a:ahLst/>
              <a:cxnLst>
                <a:cxn ang="0">
                  <a:pos x="T0" y="T1"/>
                </a:cxn>
                <a:cxn ang="0">
                  <a:pos x="T2" y="T3"/>
                </a:cxn>
                <a:cxn ang="0">
                  <a:pos x="T4" y="T5"/>
                </a:cxn>
                <a:cxn ang="0">
                  <a:pos x="T6" y="T7"/>
                </a:cxn>
                <a:cxn ang="0">
                  <a:pos x="T8" y="T9"/>
                </a:cxn>
              </a:cxnLst>
              <a:rect l="0" t="0" r="r" b="b"/>
              <a:pathLst>
                <a:path w="50" h="39">
                  <a:moveTo>
                    <a:pt x="4" y="25"/>
                  </a:moveTo>
                  <a:cubicBezTo>
                    <a:pt x="9" y="14"/>
                    <a:pt x="20" y="7"/>
                    <a:pt x="31" y="2"/>
                  </a:cubicBezTo>
                  <a:cubicBezTo>
                    <a:pt x="39" y="0"/>
                    <a:pt x="50" y="1"/>
                    <a:pt x="47" y="11"/>
                  </a:cubicBezTo>
                  <a:cubicBezTo>
                    <a:pt x="41" y="24"/>
                    <a:pt x="29" y="32"/>
                    <a:pt x="17" y="37"/>
                  </a:cubicBezTo>
                  <a:cubicBezTo>
                    <a:pt x="8" y="39"/>
                    <a:pt x="0" y="35"/>
                    <a:pt x="4" y="2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7" name="Freeform 14">
              <a:extLst>
                <a:ext uri="{FF2B5EF4-FFF2-40B4-BE49-F238E27FC236}">
                  <a16:creationId xmlns:a16="http://schemas.microsoft.com/office/drawing/2014/main" id="{859ABCED-7A77-4A37-BF52-57A8ABE11AA6}"/>
                </a:ext>
              </a:extLst>
            </p:cNvPr>
            <p:cNvSpPr>
              <a:spLocks/>
            </p:cNvSpPr>
            <p:nvPr/>
          </p:nvSpPr>
          <p:spPr bwMode="auto">
            <a:xfrm>
              <a:off x="288" y="2254"/>
              <a:ext cx="23" cy="32"/>
            </a:xfrm>
            <a:custGeom>
              <a:avLst/>
              <a:gdLst>
                <a:gd name="T0" fmla="*/ 2 w 36"/>
                <a:gd name="T1" fmla="*/ 31 h 51"/>
                <a:gd name="T2" fmla="*/ 25 w 36"/>
                <a:gd name="T3" fmla="*/ 4 h 51"/>
                <a:gd name="T4" fmla="*/ 34 w 36"/>
                <a:gd name="T5" fmla="*/ 19 h 51"/>
                <a:gd name="T6" fmla="*/ 10 w 36"/>
                <a:gd name="T7" fmla="*/ 49 h 51"/>
                <a:gd name="T8" fmla="*/ 2 w 36"/>
                <a:gd name="T9" fmla="*/ 31 h 51"/>
              </a:gdLst>
              <a:ahLst/>
              <a:cxnLst>
                <a:cxn ang="0">
                  <a:pos x="T0" y="T1"/>
                </a:cxn>
                <a:cxn ang="0">
                  <a:pos x="T2" y="T3"/>
                </a:cxn>
                <a:cxn ang="0">
                  <a:pos x="T4" y="T5"/>
                </a:cxn>
                <a:cxn ang="0">
                  <a:pos x="T6" y="T7"/>
                </a:cxn>
                <a:cxn ang="0">
                  <a:pos x="T8" y="T9"/>
                </a:cxn>
              </a:cxnLst>
              <a:rect l="0" t="0" r="r" b="b"/>
              <a:pathLst>
                <a:path w="36" h="51">
                  <a:moveTo>
                    <a:pt x="2" y="31"/>
                  </a:moveTo>
                  <a:cubicBezTo>
                    <a:pt x="6" y="20"/>
                    <a:pt x="14" y="10"/>
                    <a:pt x="25" y="4"/>
                  </a:cubicBezTo>
                  <a:cubicBezTo>
                    <a:pt x="35" y="0"/>
                    <a:pt x="36" y="11"/>
                    <a:pt x="34" y="19"/>
                  </a:cubicBezTo>
                  <a:cubicBezTo>
                    <a:pt x="30" y="31"/>
                    <a:pt x="22" y="44"/>
                    <a:pt x="10" y="49"/>
                  </a:cubicBezTo>
                  <a:cubicBezTo>
                    <a:pt x="0" y="51"/>
                    <a:pt x="0" y="38"/>
                    <a:pt x="2"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8" name="Freeform 15">
              <a:extLst>
                <a:ext uri="{FF2B5EF4-FFF2-40B4-BE49-F238E27FC236}">
                  <a16:creationId xmlns:a16="http://schemas.microsoft.com/office/drawing/2014/main" id="{772CA184-0276-4B51-8FB4-FD082E4EC201}"/>
                </a:ext>
              </a:extLst>
            </p:cNvPr>
            <p:cNvSpPr>
              <a:spLocks/>
            </p:cNvSpPr>
            <p:nvPr/>
          </p:nvSpPr>
          <p:spPr bwMode="auto">
            <a:xfrm>
              <a:off x="313" y="2245"/>
              <a:ext cx="32" cy="33"/>
            </a:xfrm>
            <a:custGeom>
              <a:avLst/>
              <a:gdLst>
                <a:gd name="T0" fmla="*/ 3 w 51"/>
                <a:gd name="T1" fmla="*/ 31 h 53"/>
                <a:gd name="T2" fmla="*/ 31 w 51"/>
                <a:gd name="T3" fmla="*/ 3 h 53"/>
                <a:gd name="T4" fmla="*/ 49 w 51"/>
                <a:gd name="T5" fmla="*/ 19 h 53"/>
                <a:gd name="T6" fmla="*/ 18 w 51"/>
                <a:gd name="T7" fmla="*/ 51 h 53"/>
                <a:gd name="T8" fmla="*/ 3 w 51"/>
                <a:gd name="T9" fmla="*/ 31 h 53"/>
              </a:gdLst>
              <a:ahLst/>
              <a:cxnLst>
                <a:cxn ang="0">
                  <a:pos x="T0" y="T1"/>
                </a:cxn>
                <a:cxn ang="0">
                  <a:pos x="T2" y="T3"/>
                </a:cxn>
                <a:cxn ang="0">
                  <a:pos x="T4" y="T5"/>
                </a:cxn>
                <a:cxn ang="0">
                  <a:pos x="T6" y="T7"/>
                </a:cxn>
                <a:cxn ang="0">
                  <a:pos x="T8" y="T9"/>
                </a:cxn>
              </a:cxnLst>
              <a:rect l="0" t="0" r="r" b="b"/>
              <a:pathLst>
                <a:path w="51" h="53">
                  <a:moveTo>
                    <a:pt x="3" y="31"/>
                  </a:moveTo>
                  <a:cubicBezTo>
                    <a:pt x="8" y="18"/>
                    <a:pt x="18" y="7"/>
                    <a:pt x="31" y="3"/>
                  </a:cubicBezTo>
                  <a:cubicBezTo>
                    <a:pt x="43" y="0"/>
                    <a:pt x="51" y="7"/>
                    <a:pt x="49" y="19"/>
                  </a:cubicBezTo>
                  <a:cubicBezTo>
                    <a:pt x="44" y="34"/>
                    <a:pt x="33" y="46"/>
                    <a:pt x="18" y="51"/>
                  </a:cubicBezTo>
                  <a:cubicBezTo>
                    <a:pt x="6" y="53"/>
                    <a:pt x="0" y="42"/>
                    <a:pt x="3" y="31"/>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19" name="Freeform 16">
              <a:extLst>
                <a:ext uri="{FF2B5EF4-FFF2-40B4-BE49-F238E27FC236}">
                  <a16:creationId xmlns:a16="http://schemas.microsoft.com/office/drawing/2014/main" id="{F601604A-4D16-4818-94B5-F894852BCB06}"/>
                </a:ext>
              </a:extLst>
            </p:cNvPr>
            <p:cNvSpPr>
              <a:spLocks/>
            </p:cNvSpPr>
            <p:nvPr/>
          </p:nvSpPr>
          <p:spPr bwMode="auto">
            <a:xfrm>
              <a:off x="280" y="2288"/>
              <a:ext cx="21" cy="35"/>
            </a:xfrm>
            <a:custGeom>
              <a:avLst/>
              <a:gdLst>
                <a:gd name="T0" fmla="*/ 2 w 34"/>
                <a:gd name="T1" fmla="*/ 32 h 56"/>
                <a:gd name="T2" fmla="*/ 21 w 34"/>
                <a:gd name="T3" fmla="*/ 3 h 56"/>
                <a:gd name="T4" fmla="*/ 33 w 34"/>
                <a:gd name="T5" fmla="*/ 25 h 56"/>
                <a:gd name="T6" fmla="*/ 12 w 34"/>
                <a:gd name="T7" fmla="*/ 56 h 56"/>
                <a:gd name="T8" fmla="*/ 2 w 34"/>
                <a:gd name="T9" fmla="*/ 32 h 56"/>
              </a:gdLst>
              <a:ahLst/>
              <a:cxnLst>
                <a:cxn ang="0">
                  <a:pos x="T0" y="T1"/>
                </a:cxn>
                <a:cxn ang="0">
                  <a:pos x="T2" y="T3"/>
                </a:cxn>
                <a:cxn ang="0">
                  <a:pos x="T4" y="T5"/>
                </a:cxn>
                <a:cxn ang="0">
                  <a:pos x="T6" y="T7"/>
                </a:cxn>
                <a:cxn ang="0">
                  <a:pos x="T8" y="T9"/>
                </a:cxn>
              </a:cxnLst>
              <a:rect l="0" t="0" r="r" b="b"/>
              <a:pathLst>
                <a:path w="34" h="56">
                  <a:moveTo>
                    <a:pt x="2" y="32"/>
                  </a:moveTo>
                  <a:cubicBezTo>
                    <a:pt x="4" y="21"/>
                    <a:pt x="10" y="7"/>
                    <a:pt x="21" y="3"/>
                  </a:cubicBezTo>
                  <a:cubicBezTo>
                    <a:pt x="33" y="0"/>
                    <a:pt x="34" y="17"/>
                    <a:pt x="33" y="25"/>
                  </a:cubicBezTo>
                  <a:cubicBezTo>
                    <a:pt x="31" y="37"/>
                    <a:pt x="25" y="53"/>
                    <a:pt x="12" y="56"/>
                  </a:cubicBezTo>
                  <a:cubicBezTo>
                    <a:pt x="1" y="56"/>
                    <a:pt x="0" y="40"/>
                    <a:pt x="2"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0" name="Freeform 17">
              <a:extLst>
                <a:ext uri="{FF2B5EF4-FFF2-40B4-BE49-F238E27FC236}">
                  <a16:creationId xmlns:a16="http://schemas.microsoft.com/office/drawing/2014/main" id="{97D0E33B-73B0-42C4-8B84-7E835A2EEB9E}"/>
                </a:ext>
              </a:extLst>
            </p:cNvPr>
            <p:cNvSpPr>
              <a:spLocks/>
            </p:cNvSpPr>
            <p:nvPr/>
          </p:nvSpPr>
          <p:spPr bwMode="auto">
            <a:xfrm>
              <a:off x="305" y="2281"/>
              <a:ext cx="31" cy="39"/>
            </a:xfrm>
            <a:custGeom>
              <a:avLst/>
              <a:gdLst>
                <a:gd name="T0" fmla="*/ 1 w 50"/>
                <a:gd name="T1" fmla="*/ 35 h 62"/>
                <a:gd name="T2" fmla="*/ 28 w 50"/>
                <a:gd name="T3" fmla="*/ 2 h 62"/>
                <a:gd name="T4" fmla="*/ 49 w 50"/>
                <a:gd name="T5" fmla="*/ 27 h 62"/>
                <a:gd name="T6" fmla="*/ 20 w 50"/>
                <a:gd name="T7" fmla="*/ 62 h 62"/>
                <a:gd name="T8" fmla="*/ 1 w 50"/>
                <a:gd name="T9" fmla="*/ 35 h 62"/>
              </a:gdLst>
              <a:ahLst/>
              <a:cxnLst>
                <a:cxn ang="0">
                  <a:pos x="T0" y="T1"/>
                </a:cxn>
                <a:cxn ang="0">
                  <a:pos x="T2" y="T3"/>
                </a:cxn>
                <a:cxn ang="0">
                  <a:pos x="T4" y="T5"/>
                </a:cxn>
                <a:cxn ang="0">
                  <a:pos x="T6" y="T7"/>
                </a:cxn>
                <a:cxn ang="0">
                  <a:pos x="T8" y="T9"/>
                </a:cxn>
              </a:cxnLst>
              <a:rect l="0" t="0" r="r" b="b"/>
              <a:pathLst>
                <a:path w="50" h="62">
                  <a:moveTo>
                    <a:pt x="1" y="35"/>
                  </a:moveTo>
                  <a:cubicBezTo>
                    <a:pt x="4" y="20"/>
                    <a:pt x="14" y="6"/>
                    <a:pt x="28" y="2"/>
                  </a:cubicBezTo>
                  <a:cubicBezTo>
                    <a:pt x="43" y="0"/>
                    <a:pt x="50" y="14"/>
                    <a:pt x="49" y="27"/>
                  </a:cubicBezTo>
                  <a:cubicBezTo>
                    <a:pt x="47" y="43"/>
                    <a:pt x="36" y="59"/>
                    <a:pt x="20" y="62"/>
                  </a:cubicBezTo>
                  <a:cubicBezTo>
                    <a:pt x="5" y="62"/>
                    <a:pt x="0" y="47"/>
                    <a:pt x="1"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1" name="Freeform 18">
              <a:extLst>
                <a:ext uri="{FF2B5EF4-FFF2-40B4-BE49-F238E27FC236}">
                  <a16:creationId xmlns:a16="http://schemas.microsoft.com/office/drawing/2014/main" id="{E812DB05-B07F-4DC6-A34F-65181A116564}"/>
                </a:ext>
              </a:extLst>
            </p:cNvPr>
            <p:cNvSpPr>
              <a:spLocks/>
            </p:cNvSpPr>
            <p:nvPr/>
          </p:nvSpPr>
          <p:spPr bwMode="auto">
            <a:xfrm>
              <a:off x="342" y="2275"/>
              <a:ext cx="41" cy="43"/>
            </a:xfrm>
            <a:custGeom>
              <a:avLst/>
              <a:gdLst>
                <a:gd name="T0" fmla="*/ 1 w 65"/>
                <a:gd name="T1" fmla="*/ 36 h 68"/>
                <a:gd name="T2" fmla="*/ 35 w 65"/>
                <a:gd name="T3" fmla="*/ 1 h 68"/>
                <a:gd name="T4" fmla="*/ 65 w 65"/>
                <a:gd name="T5" fmla="*/ 30 h 68"/>
                <a:gd name="T6" fmla="*/ 29 w 65"/>
                <a:gd name="T7" fmla="*/ 66 h 68"/>
                <a:gd name="T8" fmla="*/ 1 w 65"/>
                <a:gd name="T9" fmla="*/ 36 h 68"/>
              </a:gdLst>
              <a:ahLst/>
              <a:cxnLst>
                <a:cxn ang="0">
                  <a:pos x="T0" y="T1"/>
                </a:cxn>
                <a:cxn ang="0">
                  <a:pos x="T2" y="T3"/>
                </a:cxn>
                <a:cxn ang="0">
                  <a:pos x="T4" y="T5"/>
                </a:cxn>
                <a:cxn ang="0">
                  <a:pos x="T6" y="T7"/>
                </a:cxn>
                <a:cxn ang="0">
                  <a:pos x="T8" y="T9"/>
                </a:cxn>
              </a:cxnLst>
              <a:rect l="0" t="0" r="r" b="b"/>
              <a:pathLst>
                <a:path w="65" h="68">
                  <a:moveTo>
                    <a:pt x="1" y="36"/>
                  </a:moveTo>
                  <a:cubicBezTo>
                    <a:pt x="4" y="18"/>
                    <a:pt x="18" y="4"/>
                    <a:pt x="35" y="1"/>
                  </a:cubicBezTo>
                  <a:cubicBezTo>
                    <a:pt x="52" y="0"/>
                    <a:pt x="65" y="13"/>
                    <a:pt x="65" y="30"/>
                  </a:cubicBezTo>
                  <a:cubicBezTo>
                    <a:pt x="63" y="48"/>
                    <a:pt x="48" y="65"/>
                    <a:pt x="29" y="66"/>
                  </a:cubicBezTo>
                  <a:cubicBezTo>
                    <a:pt x="12" y="68"/>
                    <a:pt x="0" y="52"/>
                    <a:pt x="1" y="36"/>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2" name="Freeform 19">
              <a:extLst>
                <a:ext uri="{FF2B5EF4-FFF2-40B4-BE49-F238E27FC236}">
                  <a16:creationId xmlns:a16="http://schemas.microsoft.com/office/drawing/2014/main" id="{B9633324-30AE-434D-8C1E-C5258A59C8A7}"/>
                </a:ext>
              </a:extLst>
            </p:cNvPr>
            <p:cNvSpPr>
              <a:spLocks/>
            </p:cNvSpPr>
            <p:nvPr/>
          </p:nvSpPr>
          <p:spPr bwMode="auto">
            <a:xfrm>
              <a:off x="389" y="2272"/>
              <a:ext cx="45" cy="43"/>
            </a:xfrm>
            <a:custGeom>
              <a:avLst/>
              <a:gdLst>
                <a:gd name="T0" fmla="*/ 1 w 72"/>
                <a:gd name="T1" fmla="*/ 34 h 68"/>
                <a:gd name="T2" fmla="*/ 37 w 72"/>
                <a:gd name="T3" fmla="*/ 0 h 68"/>
                <a:gd name="T4" fmla="*/ 72 w 72"/>
                <a:gd name="T5" fmla="*/ 32 h 68"/>
                <a:gd name="T6" fmla="*/ 35 w 72"/>
                <a:gd name="T7" fmla="*/ 68 h 68"/>
                <a:gd name="T8" fmla="*/ 1 w 72"/>
                <a:gd name="T9" fmla="*/ 34 h 68"/>
              </a:gdLst>
              <a:ahLst/>
              <a:cxnLst>
                <a:cxn ang="0">
                  <a:pos x="T0" y="T1"/>
                </a:cxn>
                <a:cxn ang="0">
                  <a:pos x="T2" y="T3"/>
                </a:cxn>
                <a:cxn ang="0">
                  <a:pos x="T4" y="T5"/>
                </a:cxn>
                <a:cxn ang="0">
                  <a:pos x="T6" y="T7"/>
                </a:cxn>
                <a:cxn ang="0">
                  <a:pos x="T8" y="T9"/>
                </a:cxn>
              </a:cxnLst>
              <a:rect l="0" t="0" r="r" b="b"/>
              <a:pathLst>
                <a:path w="72" h="68">
                  <a:moveTo>
                    <a:pt x="1" y="34"/>
                  </a:moveTo>
                  <a:cubicBezTo>
                    <a:pt x="2" y="15"/>
                    <a:pt x="20" y="2"/>
                    <a:pt x="37" y="0"/>
                  </a:cubicBezTo>
                  <a:cubicBezTo>
                    <a:pt x="56" y="0"/>
                    <a:pt x="72" y="13"/>
                    <a:pt x="72" y="32"/>
                  </a:cubicBezTo>
                  <a:cubicBezTo>
                    <a:pt x="71" y="51"/>
                    <a:pt x="54" y="67"/>
                    <a:pt x="35" y="68"/>
                  </a:cubicBezTo>
                  <a:cubicBezTo>
                    <a:pt x="17" y="68"/>
                    <a:pt x="0" y="53"/>
                    <a:pt x="1" y="34"/>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3" name="Freeform 20">
              <a:extLst>
                <a:ext uri="{FF2B5EF4-FFF2-40B4-BE49-F238E27FC236}">
                  <a16:creationId xmlns:a16="http://schemas.microsoft.com/office/drawing/2014/main" id="{42FFEAEE-6915-4262-8896-E50F044FCF9C}"/>
                </a:ext>
              </a:extLst>
            </p:cNvPr>
            <p:cNvSpPr>
              <a:spLocks/>
            </p:cNvSpPr>
            <p:nvPr/>
          </p:nvSpPr>
          <p:spPr bwMode="auto">
            <a:xfrm>
              <a:off x="302" y="2327"/>
              <a:ext cx="31" cy="40"/>
            </a:xfrm>
            <a:custGeom>
              <a:avLst/>
              <a:gdLst>
                <a:gd name="T0" fmla="*/ 0 w 49"/>
                <a:gd name="T1" fmla="*/ 32 h 64"/>
                <a:gd name="T2" fmla="*/ 24 w 49"/>
                <a:gd name="T3" fmla="*/ 0 h 64"/>
                <a:gd name="T4" fmla="*/ 49 w 49"/>
                <a:gd name="T5" fmla="*/ 32 h 64"/>
                <a:gd name="T6" fmla="*/ 23 w 49"/>
                <a:gd name="T7" fmla="*/ 64 h 64"/>
                <a:gd name="T8" fmla="*/ 0 w 49"/>
                <a:gd name="T9" fmla="*/ 32 h 64"/>
              </a:gdLst>
              <a:ahLst/>
              <a:cxnLst>
                <a:cxn ang="0">
                  <a:pos x="T0" y="T1"/>
                </a:cxn>
                <a:cxn ang="0">
                  <a:pos x="T2" y="T3"/>
                </a:cxn>
                <a:cxn ang="0">
                  <a:pos x="T4" y="T5"/>
                </a:cxn>
                <a:cxn ang="0">
                  <a:pos x="T6" y="T7"/>
                </a:cxn>
                <a:cxn ang="0">
                  <a:pos x="T8" y="T9"/>
                </a:cxn>
              </a:cxnLst>
              <a:rect l="0" t="0" r="r" b="b"/>
              <a:pathLst>
                <a:path w="49" h="64">
                  <a:moveTo>
                    <a:pt x="0" y="32"/>
                  </a:moveTo>
                  <a:cubicBezTo>
                    <a:pt x="1" y="18"/>
                    <a:pt x="9" y="3"/>
                    <a:pt x="24" y="0"/>
                  </a:cubicBezTo>
                  <a:cubicBezTo>
                    <a:pt x="41" y="1"/>
                    <a:pt x="48" y="17"/>
                    <a:pt x="49" y="32"/>
                  </a:cubicBezTo>
                  <a:cubicBezTo>
                    <a:pt x="48" y="46"/>
                    <a:pt x="39" y="63"/>
                    <a:pt x="23" y="64"/>
                  </a:cubicBezTo>
                  <a:cubicBezTo>
                    <a:pt x="8" y="61"/>
                    <a:pt x="1" y="46"/>
                    <a:pt x="0" y="3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4" name="Freeform 21">
              <a:extLst>
                <a:ext uri="{FF2B5EF4-FFF2-40B4-BE49-F238E27FC236}">
                  <a16:creationId xmlns:a16="http://schemas.microsoft.com/office/drawing/2014/main" id="{DE88FD03-20C3-436B-BB0D-EC568A28E89B}"/>
                </a:ext>
              </a:extLst>
            </p:cNvPr>
            <p:cNvSpPr>
              <a:spLocks/>
            </p:cNvSpPr>
            <p:nvPr/>
          </p:nvSpPr>
          <p:spPr bwMode="auto">
            <a:xfrm>
              <a:off x="340" y="2325"/>
              <a:ext cx="40" cy="42"/>
            </a:xfrm>
            <a:custGeom>
              <a:avLst/>
              <a:gdLst>
                <a:gd name="T0" fmla="*/ 0 w 63"/>
                <a:gd name="T1" fmla="*/ 35 h 67"/>
                <a:gd name="T2" fmla="*/ 31 w 63"/>
                <a:gd name="T3" fmla="*/ 0 h 67"/>
                <a:gd name="T4" fmla="*/ 63 w 63"/>
                <a:gd name="T5" fmla="*/ 33 h 67"/>
                <a:gd name="T6" fmla="*/ 30 w 63"/>
                <a:gd name="T7" fmla="*/ 67 h 67"/>
                <a:gd name="T8" fmla="*/ 0 w 63"/>
                <a:gd name="T9" fmla="*/ 35 h 67"/>
              </a:gdLst>
              <a:ahLst/>
              <a:cxnLst>
                <a:cxn ang="0">
                  <a:pos x="T0" y="T1"/>
                </a:cxn>
                <a:cxn ang="0">
                  <a:pos x="T2" y="T3"/>
                </a:cxn>
                <a:cxn ang="0">
                  <a:pos x="T4" y="T5"/>
                </a:cxn>
                <a:cxn ang="0">
                  <a:pos x="T6" y="T7"/>
                </a:cxn>
                <a:cxn ang="0">
                  <a:pos x="T8" y="T9"/>
                </a:cxn>
              </a:cxnLst>
              <a:rect l="0" t="0" r="r" b="b"/>
              <a:pathLst>
                <a:path w="63" h="67">
                  <a:moveTo>
                    <a:pt x="0" y="35"/>
                  </a:moveTo>
                  <a:cubicBezTo>
                    <a:pt x="2" y="18"/>
                    <a:pt x="14" y="3"/>
                    <a:pt x="31" y="0"/>
                  </a:cubicBezTo>
                  <a:cubicBezTo>
                    <a:pt x="49" y="1"/>
                    <a:pt x="62" y="16"/>
                    <a:pt x="63" y="33"/>
                  </a:cubicBezTo>
                  <a:cubicBezTo>
                    <a:pt x="62" y="51"/>
                    <a:pt x="48" y="66"/>
                    <a:pt x="30" y="67"/>
                  </a:cubicBezTo>
                  <a:cubicBezTo>
                    <a:pt x="13" y="66"/>
                    <a:pt x="1" y="52"/>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5" name="Freeform 22">
              <a:extLst>
                <a:ext uri="{FF2B5EF4-FFF2-40B4-BE49-F238E27FC236}">
                  <a16:creationId xmlns:a16="http://schemas.microsoft.com/office/drawing/2014/main" id="{09BC96DA-F7B7-492C-B19C-AEF00F49CC7F}"/>
                </a:ext>
              </a:extLst>
            </p:cNvPr>
            <p:cNvSpPr>
              <a:spLocks/>
            </p:cNvSpPr>
            <p:nvPr/>
          </p:nvSpPr>
          <p:spPr bwMode="auto">
            <a:xfrm>
              <a:off x="384" y="2322"/>
              <a:ext cx="43" cy="42"/>
            </a:xfrm>
            <a:custGeom>
              <a:avLst/>
              <a:gdLst>
                <a:gd name="T0" fmla="*/ 0 w 68"/>
                <a:gd name="T1" fmla="*/ 35 h 67"/>
                <a:gd name="T2" fmla="*/ 35 w 68"/>
                <a:gd name="T3" fmla="*/ 0 h 67"/>
                <a:gd name="T4" fmla="*/ 68 w 68"/>
                <a:gd name="T5" fmla="*/ 33 h 67"/>
                <a:gd name="T6" fmla="*/ 33 w 68"/>
                <a:gd name="T7" fmla="*/ 67 h 67"/>
                <a:gd name="T8" fmla="*/ 0 w 68"/>
                <a:gd name="T9" fmla="*/ 35 h 67"/>
              </a:gdLst>
              <a:ahLst/>
              <a:cxnLst>
                <a:cxn ang="0">
                  <a:pos x="T0" y="T1"/>
                </a:cxn>
                <a:cxn ang="0">
                  <a:pos x="T2" y="T3"/>
                </a:cxn>
                <a:cxn ang="0">
                  <a:pos x="T4" y="T5"/>
                </a:cxn>
                <a:cxn ang="0">
                  <a:pos x="T6" y="T7"/>
                </a:cxn>
                <a:cxn ang="0">
                  <a:pos x="T8" y="T9"/>
                </a:cxn>
              </a:cxnLst>
              <a:rect l="0" t="0" r="r" b="b"/>
              <a:pathLst>
                <a:path w="68" h="67">
                  <a:moveTo>
                    <a:pt x="0" y="35"/>
                  </a:moveTo>
                  <a:cubicBezTo>
                    <a:pt x="1" y="16"/>
                    <a:pt x="17" y="2"/>
                    <a:pt x="35" y="0"/>
                  </a:cubicBezTo>
                  <a:cubicBezTo>
                    <a:pt x="53" y="1"/>
                    <a:pt x="67" y="15"/>
                    <a:pt x="68" y="33"/>
                  </a:cubicBezTo>
                  <a:cubicBezTo>
                    <a:pt x="66" y="52"/>
                    <a:pt x="51" y="66"/>
                    <a:pt x="33" y="67"/>
                  </a:cubicBezTo>
                  <a:cubicBezTo>
                    <a:pt x="15" y="67"/>
                    <a:pt x="0" y="53"/>
                    <a:pt x="0" y="35"/>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6" name="Freeform 23">
              <a:extLst>
                <a:ext uri="{FF2B5EF4-FFF2-40B4-BE49-F238E27FC236}">
                  <a16:creationId xmlns:a16="http://schemas.microsoft.com/office/drawing/2014/main" id="{9894ED45-9A28-4879-B7C2-26167EDC3723}"/>
                </a:ext>
              </a:extLst>
            </p:cNvPr>
            <p:cNvSpPr>
              <a:spLocks/>
            </p:cNvSpPr>
            <p:nvPr/>
          </p:nvSpPr>
          <p:spPr bwMode="auto">
            <a:xfrm>
              <a:off x="332" y="2191"/>
              <a:ext cx="21" cy="12"/>
            </a:xfrm>
            <a:custGeom>
              <a:avLst/>
              <a:gdLst>
                <a:gd name="T0" fmla="*/ 4 w 34"/>
                <a:gd name="T1" fmla="*/ 15 h 19"/>
                <a:gd name="T2" fmla="*/ 23 w 34"/>
                <a:gd name="T3" fmla="*/ 4 h 19"/>
                <a:gd name="T4" fmla="*/ 31 w 34"/>
                <a:gd name="T5" fmla="*/ 3 h 19"/>
                <a:gd name="T6" fmla="*/ 11 w 34"/>
                <a:gd name="T7" fmla="*/ 15 h 19"/>
                <a:gd name="T8" fmla="*/ 4 w 34"/>
                <a:gd name="T9" fmla="*/ 15 h 19"/>
              </a:gdLst>
              <a:ahLst/>
              <a:cxnLst>
                <a:cxn ang="0">
                  <a:pos x="T0" y="T1"/>
                </a:cxn>
                <a:cxn ang="0">
                  <a:pos x="T2" y="T3"/>
                </a:cxn>
                <a:cxn ang="0">
                  <a:pos x="T4" y="T5"/>
                </a:cxn>
                <a:cxn ang="0">
                  <a:pos x="T6" y="T7"/>
                </a:cxn>
                <a:cxn ang="0">
                  <a:pos x="T8" y="T9"/>
                </a:cxn>
              </a:cxnLst>
              <a:rect l="0" t="0" r="r" b="b"/>
              <a:pathLst>
                <a:path w="34" h="19">
                  <a:moveTo>
                    <a:pt x="4" y="15"/>
                  </a:moveTo>
                  <a:cubicBezTo>
                    <a:pt x="10" y="10"/>
                    <a:pt x="16" y="7"/>
                    <a:pt x="23" y="4"/>
                  </a:cubicBezTo>
                  <a:cubicBezTo>
                    <a:pt x="24" y="4"/>
                    <a:pt x="34" y="0"/>
                    <a:pt x="31" y="3"/>
                  </a:cubicBezTo>
                  <a:cubicBezTo>
                    <a:pt x="25" y="8"/>
                    <a:pt x="18" y="12"/>
                    <a:pt x="11" y="15"/>
                  </a:cubicBezTo>
                  <a:cubicBezTo>
                    <a:pt x="10" y="16"/>
                    <a:pt x="0" y="19"/>
                    <a:pt x="4"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7" name="Freeform 24">
              <a:extLst>
                <a:ext uri="{FF2B5EF4-FFF2-40B4-BE49-F238E27FC236}">
                  <a16:creationId xmlns:a16="http://schemas.microsoft.com/office/drawing/2014/main" id="{041B1506-57FB-4F71-ABA3-582AC393257E}"/>
                </a:ext>
              </a:extLst>
            </p:cNvPr>
            <p:cNvSpPr>
              <a:spLocks/>
            </p:cNvSpPr>
            <p:nvPr/>
          </p:nvSpPr>
          <p:spPr bwMode="auto">
            <a:xfrm>
              <a:off x="353" y="2182"/>
              <a:ext cx="23" cy="12"/>
            </a:xfrm>
            <a:custGeom>
              <a:avLst/>
              <a:gdLst>
                <a:gd name="T0" fmla="*/ 3 w 37"/>
                <a:gd name="T1" fmla="*/ 14 h 18"/>
                <a:gd name="T2" fmla="*/ 23 w 37"/>
                <a:gd name="T3" fmla="*/ 4 h 18"/>
                <a:gd name="T4" fmla="*/ 35 w 37"/>
                <a:gd name="T5" fmla="*/ 4 h 18"/>
                <a:gd name="T6" fmla="*/ 14 w 37"/>
                <a:gd name="T7" fmla="*/ 14 h 18"/>
                <a:gd name="T8" fmla="*/ 3 w 37"/>
                <a:gd name="T9" fmla="*/ 14 h 18"/>
              </a:gdLst>
              <a:ahLst/>
              <a:cxnLst>
                <a:cxn ang="0">
                  <a:pos x="T0" y="T1"/>
                </a:cxn>
                <a:cxn ang="0">
                  <a:pos x="T2" y="T3"/>
                </a:cxn>
                <a:cxn ang="0">
                  <a:pos x="T4" y="T5"/>
                </a:cxn>
                <a:cxn ang="0">
                  <a:pos x="T6" y="T7"/>
                </a:cxn>
                <a:cxn ang="0">
                  <a:pos x="T8" y="T9"/>
                </a:cxn>
              </a:cxnLst>
              <a:rect l="0" t="0" r="r" b="b"/>
              <a:pathLst>
                <a:path w="37" h="18">
                  <a:moveTo>
                    <a:pt x="3" y="14"/>
                  </a:moveTo>
                  <a:cubicBezTo>
                    <a:pt x="9" y="9"/>
                    <a:pt x="16" y="7"/>
                    <a:pt x="23" y="4"/>
                  </a:cubicBezTo>
                  <a:cubicBezTo>
                    <a:pt x="24" y="4"/>
                    <a:pt x="37" y="0"/>
                    <a:pt x="35" y="4"/>
                  </a:cubicBezTo>
                  <a:cubicBezTo>
                    <a:pt x="29" y="9"/>
                    <a:pt x="21" y="11"/>
                    <a:pt x="14" y="14"/>
                  </a:cubicBezTo>
                  <a:cubicBezTo>
                    <a:pt x="12" y="14"/>
                    <a:pt x="0" y="18"/>
                    <a:pt x="3" y="1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8" name="Freeform 25">
              <a:extLst>
                <a:ext uri="{FF2B5EF4-FFF2-40B4-BE49-F238E27FC236}">
                  <a16:creationId xmlns:a16="http://schemas.microsoft.com/office/drawing/2014/main" id="{E4A6EFD5-AC34-415A-8163-E4DD4B425B1C}"/>
                </a:ext>
              </a:extLst>
            </p:cNvPr>
            <p:cNvSpPr>
              <a:spLocks/>
            </p:cNvSpPr>
            <p:nvPr/>
          </p:nvSpPr>
          <p:spPr bwMode="auto">
            <a:xfrm>
              <a:off x="378" y="2177"/>
              <a:ext cx="23" cy="9"/>
            </a:xfrm>
            <a:custGeom>
              <a:avLst/>
              <a:gdLst>
                <a:gd name="T0" fmla="*/ 2 w 37"/>
                <a:gd name="T1" fmla="*/ 11 h 15"/>
                <a:gd name="T2" fmla="*/ 22 w 37"/>
                <a:gd name="T3" fmla="*/ 4 h 15"/>
                <a:gd name="T4" fmla="*/ 37 w 37"/>
                <a:gd name="T5" fmla="*/ 4 h 15"/>
                <a:gd name="T6" fmla="*/ 17 w 37"/>
                <a:gd name="T7" fmla="*/ 11 h 15"/>
                <a:gd name="T8" fmla="*/ 2 w 37"/>
                <a:gd name="T9" fmla="*/ 11 h 15"/>
              </a:gdLst>
              <a:ahLst/>
              <a:cxnLst>
                <a:cxn ang="0">
                  <a:pos x="T0" y="T1"/>
                </a:cxn>
                <a:cxn ang="0">
                  <a:pos x="T2" y="T3"/>
                </a:cxn>
                <a:cxn ang="0">
                  <a:pos x="T4" y="T5"/>
                </a:cxn>
                <a:cxn ang="0">
                  <a:pos x="T6" y="T7"/>
                </a:cxn>
                <a:cxn ang="0">
                  <a:pos x="T8" y="T9"/>
                </a:cxn>
              </a:cxnLst>
              <a:rect l="0" t="0" r="r" b="b"/>
              <a:pathLst>
                <a:path w="37" h="15">
                  <a:moveTo>
                    <a:pt x="2" y="11"/>
                  </a:moveTo>
                  <a:cubicBezTo>
                    <a:pt x="7" y="6"/>
                    <a:pt x="15" y="5"/>
                    <a:pt x="22" y="4"/>
                  </a:cubicBezTo>
                  <a:cubicBezTo>
                    <a:pt x="24" y="3"/>
                    <a:pt x="37" y="0"/>
                    <a:pt x="37" y="4"/>
                  </a:cubicBezTo>
                  <a:cubicBezTo>
                    <a:pt x="34" y="10"/>
                    <a:pt x="23" y="10"/>
                    <a:pt x="17" y="11"/>
                  </a:cubicBezTo>
                  <a:cubicBezTo>
                    <a:pt x="15" y="12"/>
                    <a:pt x="0" y="15"/>
                    <a:pt x="2" y="1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29" name="Freeform 26">
              <a:extLst>
                <a:ext uri="{FF2B5EF4-FFF2-40B4-BE49-F238E27FC236}">
                  <a16:creationId xmlns:a16="http://schemas.microsoft.com/office/drawing/2014/main" id="{5959CEFC-AB84-43AB-BE9E-9DD6EAC5E0FC}"/>
                </a:ext>
              </a:extLst>
            </p:cNvPr>
            <p:cNvSpPr>
              <a:spLocks/>
            </p:cNvSpPr>
            <p:nvPr/>
          </p:nvSpPr>
          <p:spPr bwMode="auto">
            <a:xfrm>
              <a:off x="306" y="2210"/>
              <a:ext cx="18" cy="14"/>
            </a:xfrm>
            <a:custGeom>
              <a:avLst/>
              <a:gdLst>
                <a:gd name="T0" fmla="*/ 3 w 29"/>
                <a:gd name="T1" fmla="*/ 18 h 23"/>
                <a:gd name="T2" fmla="*/ 21 w 29"/>
                <a:gd name="T3" fmla="*/ 3 h 23"/>
                <a:gd name="T4" fmla="*/ 25 w 29"/>
                <a:gd name="T5" fmla="*/ 4 h 23"/>
                <a:gd name="T6" fmla="*/ 6 w 29"/>
                <a:gd name="T7" fmla="*/ 21 h 23"/>
                <a:gd name="T8" fmla="*/ 3 w 29"/>
                <a:gd name="T9" fmla="*/ 18 h 23"/>
              </a:gdLst>
              <a:ahLst/>
              <a:cxnLst>
                <a:cxn ang="0">
                  <a:pos x="T0" y="T1"/>
                </a:cxn>
                <a:cxn ang="0">
                  <a:pos x="T2" y="T3"/>
                </a:cxn>
                <a:cxn ang="0">
                  <a:pos x="T4" y="T5"/>
                </a:cxn>
                <a:cxn ang="0">
                  <a:pos x="T6" y="T7"/>
                </a:cxn>
                <a:cxn ang="0">
                  <a:pos x="T8" y="T9"/>
                </a:cxn>
              </a:cxnLst>
              <a:rect l="0" t="0" r="r" b="b"/>
              <a:pathLst>
                <a:path w="29" h="23">
                  <a:moveTo>
                    <a:pt x="3" y="18"/>
                  </a:moveTo>
                  <a:cubicBezTo>
                    <a:pt x="8" y="12"/>
                    <a:pt x="14" y="7"/>
                    <a:pt x="21" y="3"/>
                  </a:cubicBezTo>
                  <a:cubicBezTo>
                    <a:pt x="24" y="2"/>
                    <a:pt x="29" y="0"/>
                    <a:pt x="25" y="4"/>
                  </a:cubicBezTo>
                  <a:cubicBezTo>
                    <a:pt x="20" y="11"/>
                    <a:pt x="13" y="16"/>
                    <a:pt x="6" y="21"/>
                  </a:cubicBezTo>
                  <a:cubicBezTo>
                    <a:pt x="2" y="23"/>
                    <a:pt x="0" y="22"/>
                    <a:pt x="3"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0" name="Freeform 27">
              <a:extLst>
                <a:ext uri="{FF2B5EF4-FFF2-40B4-BE49-F238E27FC236}">
                  <a16:creationId xmlns:a16="http://schemas.microsoft.com/office/drawing/2014/main" id="{9ED32C09-5F27-42F2-8253-21E23C696F5C}"/>
                </a:ext>
              </a:extLst>
            </p:cNvPr>
            <p:cNvSpPr>
              <a:spLocks/>
            </p:cNvSpPr>
            <p:nvPr/>
          </p:nvSpPr>
          <p:spPr bwMode="auto">
            <a:xfrm>
              <a:off x="322" y="2199"/>
              <a:ext cx="23" cy="15"/>
            </a:xfrm>
            <a:custGeom>
              <a:avLst/>
              <a:gdLst>
                <a:gd name="T0" fmla="*/ 4 w 37"/>
                <a:gd name="T1" fmla="*/ 19 h 24"/>
                <a:gd name="T2" fmla="*/ 25 w 37"/>
                <a:gd name="T3" fmla="*/ 4 h 24"/>
                <a:gd name="T4" fmla="*/ 33 w 37"/>
                <a:gd name="T5" fmla="*/ 5 h 24"/>
                <a:gd name="T6" fmla="*/ 11 w 37"/>
                <a:gd name="T7" fmla="*/ 20 h 24"/>
                <a:gd name="T8" fmla="*/ 4 w 37"/>
                <a:gd name="T9" fmla="*/ 19 h 24"/>
              </a:gdLst>
              <a:ahLst/>
              <a:cxnLst>
                <a:cxn ang="0">
                  <a:pos x="T0" y="T1"/>
                </a:cxn>
                <a:cxn ang="0">
                  <a:pos x="T2" y="T3"/>
                </a:cxn>
                <a:cxn ang="0">
                  <a:pos x="T4" y="T5"/>
                </a:cxn>
                <a:cxn ang="0">
                  <a:pos x="T6" y="T7"/>
                </a:cxn>
                <a:cxn ang="0">
                  <a:pos x="T8" y="T9"/>
                </a:cxn>
              </a:cxnLst>
              <a:rect l="0" t="0" r="r" b="b"/>
              <a:pathLst>
                <a:path w="37" h="24">
                  <a:moveTo>
                    <a:pt x="4" y="19"/>
                  </a:moveTo>
                  <a:cubicBezTo>
                    <a:pt x="10" y="12"/>
                    <a:pt x="17" y="8"/>
                    <a:pt x="25" y="4"/>
                  </a:cubicBezTo>
                  <a:cubicBezTo>
                    <a:pt x="27" y="3"/>
                    <a:pt x="37" y="0"/>
                    <a:pt x="33" y="5"/>
                  </a:cubicBezTo>
                  <a:cubicBezTo>
                    <a:pt x="27" y="12"/>
                    <a:pt x="19" y="16"/>
                    <a:pt x="11" y="20"/>
                  </a:cubicBezTo>
                  <a:cubicBezTo>
                    <a:pt x="8" y="22"/>
                    <a:pt x="0" y="24"/>
                    <a:pt x="4" y="1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1" name="Freeform 28">
              <a:extLst>
                <a:ext uri="{FF2B5EF4-FFF2-40B4-BE49-F238E27FC236}">
                  <a16:creationId xmlns:a16="http://schemas.microsoft.com/office/drawing/2014/main" id="{02EF5BE2-E7A5-4276-8CAE-223D1D77D3F7}"/>
                </a:ext>
              </a:extLst>
            </p:cNvPr>
            <p:cNvSpPr>
              <a:spLocks/>
            </p:cNvSpPr>
            <p:nvPr/>
          </p:nvSpPr>
          <p:spPr bwMode="auto">
            <a:xfrm>
              <a:off x="280" y="2233"/>
              <a:ext cx="16" cy="19"/>
            </a:xfrm>
            <a:custGeom>
              <a:avLst/>
              <a:gdLst>
                <a:gd name="T0" fmla="*/ 5 w 25"/>
                <a:gd name="T1" fmla="*/ 21 h 30"/>
                <a:gd name="T2" fmla="*/ 20 w 25"/>
                <a:gd name="T3" fmla="*/ 3 h 30"/>
                <a:gd name="T4" fmla="*/ 21 w 25"/>
                <a:gd name="T5" fmla="*/ 8 h 30"/>
                <a:gd name="T6" fmla="*/ 5 w 25"/>
                <a:gd name="T7" fmla="*/ 27 h 30"/>
                <a:gd name="T8" fmla="*/ 5 w 25"/>
                <a:gd name="T9" fmla="*/ 21 h 30"/>
              </a:gdLst>
              <a:ahLst/>
              <a:cxnLst>
                <a:cxn ang="0">
                  <a:pos x="T0" y="T1"/>
                </a:cxn>
                <a:cxn ang="0">
                  <a:pos x="T2" y="T3"/>
                </a:cxn>
                <a:cxn ang="0">
                  <a:pos x="T4" y="T5"/>
                </a:cxn>
                <a:cxn ang="0">
                  <a:pos x="T6" y="T7"/>
                </a:cxn>
                <a:cxn ang="0">
                  <a:pos x="T8" y="T9"/>
                </a:cxn>
              </a:cxnLst>
              <a:rect l="0" t="0" r="r" b="b"/>
              <a:pathLst>
                <a:path w="25" h="30">
                  <a:moveTo>
                    <a:pt x="5" y="21"/>
                  </a:moveTo>
                  <a:cubicBezTo>
                    <a:pt x="9" y="14"/>
                    <a:pt x="14" y="8"/>
                    <a:pt x="20" y="3"/>
                  </a:cubicBezTo>
                  <a:cubicBezTo>
                    <a:pt x="25" y="0"/>
                    <a:pt x="23" y="5"/>
                    <a:pt x="21" y="8"/>
                  </a:cubicBezTo>
                  <a:cubicBezTo>
                    <a:pt x="17" y="15"/>
                    <a:pt x="11" y="21"/>
                    <a:pt x="5" y="27"/>
                  </a:cubicBezTo>
                  <a:cubicBezTo>
                    <a:pt x="0" y="30"/>
                    <a:pt x="4" y="23"/>
                    <a:pt x="5"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2" name="Freeform 29">
              <a:extLst>
                <a:ext uri="{FF2B5EF4-FFF2-40B4-BE49-F238E27FC236}">
                  <a16:creationId xmlns:a16="http://schemas.microsoft.com/office/drawing/2014/main" id="{B7F0E853-6A2F-4258-A908-A40C987A8A0A}"/>
                </a:ext>
              </a:extLst>
            </p:cNvPr>
            <p:cNvSpPr>
              <a:spLocks/>
            </p:cNvSpPr>
            <p:nvPr/>
          </p:nvSpPr>
          <p:spPr bwMode="auto">
            <a:xfrm>
              <a:off x="294" y="2223"/>
              <a:ext cx="18" cy="19"/>
            </a:xfrm>
            <a:custGeom>
              <a:avLst/>
              <a:gdLst>
                <a:gd name="T0" fmla="*/ 3 w 29"/>
                <a:gd name="T1" fmla="*/ 22 h 31"/>
                <a:gd name="T2" fmla="*/ 22 w 29"/>
                <a:gd name="T3" fmla="*/ 3 h 31"/>
                <a:gd name="T4" fmla="*/ 26 w 29"/>
                <a:gd name="T5" fmla="*/ 7 h 31"/>
                <a:gd name="T6" fmla="*/ 6 w 29"/>
                <a:gd name="T7" fmla="*/ 27 h 31"/>
                <a:gd name="T8" fmla="*/ 3 w 29"/>
                <a:gd name="T9" fmla="*/ 22 h 31"/>
              </a:gdLst>
              <a:ahLst/>
              <a:cxnLst>
                <a:cxn ang="0">
                  <a:pos x="T0" y="T1"/>
                </a:cxn>
                <a:cxn ang="0">
                  <a:pos x="T2" y="T3"/>
                </a:cxn>
                <a:cxn ang="0">
                  <a:pos x="T4" y="T5"/>
                </a:cxn>
                <a:cxn ang="0">
                  <a:pos x="T6" y="T7"/>
                </a:cxn>
                <a:cxn ang="0">
                  <a:pos x="T8" y="T9"/>
                </a:cxn>
              </a:cxnLst>
              <a:rect l="0" t="0" r="r" b="b"/>
              <a:pathLst>
                <a:path w="29" h="31">
                  <a:moveTo>
                    <a:pt x="3" y="22"/>
                  </a:moveTo>
                  <a:cubicBezTo>
                    <a:pt x="8" y="14"/>
                    <a:pt x="15" y="8"/>
                    <a:pt x="22" y="3"/>
                  </a:cubicBezTo>
                  <a:cubicBezTo>
                    <a:pt x="27" y="0"/>
                    <a:pt x="29" y="2"/>
                    <a:pt x="26" y="7"/>
                  </a:cubicBezTo>
                  <a:cubicBezTo>
                    <a:pt x="20" y="15"/>
                    <a:pt x="14" y="22"/>
                    <a:pt x="6" y="27"/>
                  </a:cubicBezTo>
                  <a:cubicBezTo>
                    <a:pt x="0" y="31"/>
                    <a:pt x="1" y="2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3" name="Freeform 30">
              <a:extLst>
                <a:ext uri="{FF2B5EF4-FFF2-40B4-BE49-F238E27FC236}">
                  <a16:creationId xmlns:a16="http://schemas.microsoft.com/office/drawing/2014/main" id="{7BEF9C71-4C92-4D09-9631-092D1B82E62B}"/>
                </a:ext>
              </a:extLst>
            </p:cNvPr>
            <p:cNvSpPr>
              <a:spLocks/>
            </p:cNvSpPr>
            <p:nvPr/>
          </p:nvSpPr>
          <p:spPr bwMode="auto">
            <a:xfrm>
              <a:off x="437" y="2190"/>
              <a:ext cx="31" cy="14"/>
            </a:xfrm>
            <a:custGeom>
              <a:avLst/>
              <a:gdLst>
                <a:gd name="T0" fmla="*/ 0 w 51"/>
                <a:gd name="T1" fmla="*/ 9 h 22"/>
                <a:gd name="T2" fmla="*/ 21 w 51"/>
                <a:gd name="T3" fmla="*/ 1 h 22"/>
                <a:gd name="T4" fmla="*/ 48 w 51"/>
                <a:gd name="T5" fmla="*/ 12 h 22"/>
                <a:gd name="T6" fmla="*/ 28 w 51"/>
                <a:gd name="T7" fmla="*/ 22 h 22"/>
                <a:gd name="T8" fmla="*/ 0 w 51"/>
                <a:gd name="T9" fmla="*/ 9 h 22"/>
              </a:gdLst>
              <a:ahLst/>
              <a:cxnLst>
                <a:cxn ang="0">
                  <a:pos x="T0" y="T1"/>
                </a:cxn>
                <a:cxn ang="0">
                  <a:pos x="T2" y="T3"/>
                </a:cxn>
                <a:cxn ang="0">
                  <a:pos x="T4" y="T5"/>
                </a:cxn>
                <a:cxn ang="0">
                  <a:pos x="T6" y="T7"/>
                </a:cxn>
                <a:cxn ang="0">
                  <a:pos x="T8" y="T9"/>
                </a:cxn>
              </a:cxnLst>
              <a:rect l="0" t="0" r="r" b="b"/>
              <a:pathLst>
                <a:path w="51" h="22">
                  <a:moveTo>
                    <a:pt x="0" y="9"/>
                  </a:moveTo>
                  <a:cubicBezTo>
                    <a:pt x="0" y="0"/>
                    <a:pt x="15" y="0"/>
                    <a:pt x="21" y="1"/>
                  </a:cubicBezTo>
                  <a:cubicBezTo>
                    <a:pt x="30" y="1"/>
                    <a:pt x="43" y="4"/>
                    <a:pt x="48" y="12"/>
                  </a:cubicBezTo>
                  <a:cubicBezTo>
                    <a:pt x="51" y="22"/>
                    <a:pt x="34" y="22"/>
                    <a:pt x="28" y="22"/>
                  </a:cubicBezTo>
                  <a:cubicBezTo>
                    <a:pt x="19" y="21"/>
                    <a:pt x="4" y="19"/>
                    <a:pt x="0" y="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4" name="Freeform 31">
              <a:extLst>
                <a:ext uri="{FF2B5EF4-FFF2-40B4-BE49-F238E27FC236}">
                  <a16:creationId xmlns:a16="http://schemas.microsoft.com/office/drawing/2014/main" id="{EE3089CD-5C56-4EB8-95BA-70AFFCC70F65}"/>
                </a:ext>
              </a:extLst>
            </p:cNvPr>
            <p:cNvSpPr>
              <a:spLocks/>
            </p:cNvSpPr>
            <p:nvPr/>
          </p:nvSpPr>
          <p:spPr bwMode="auto">
            <a:xfrm>
              <a:off x="269" y="2250"/>
              <a:ext cx="16" cy="24"/>
            </a:xfrm>
            <a:custGeom>
              <a:avLst/>
              <a:gdLst>
                <a:gd name="T0" fmla="*/ 6 w 26"/>
                <a:gd name="T1" fmla="*/ 24 h 38"/>
                <a:gd name="T2" fmla="*/ 20 w 26"/>
                <a:gd name="T3" fmla="*/ 4 h 38"/>
                <a:gd name="T4" fmla="*/ 21 w 26"/>
                <a:gd name="T5" fmla="*/ 12 h 38"/>
                <a:gd name="T6" fmla="*/ 6 w 26"/>
                <a:gd name="T7" fmla="*/ 34 h 38"/>
                <a:gd name="T8" fmla="*/ 6 w 26"/>
                <a:gd name="T9" fmla="*/ 24 h 38"/>
              </a:gdLst>
              <a:ahLst/>
              <a:cxnLst>
                <a:cxn ang="0">
                  <a:pos x="T0" y="T1"/>
                </a:cxn>
                <a:cxn ang="0">
                  <a:pos x="T2" y="T3"/>
                </a:cxn>
                <a:cxn ang="0">
                  <a:pos x="T4" y="T5"/>
                </a:cxn>
                <a:cxn ang="0">
                  <a:pos x="T6" y="T7"/>
                </a:cxn>
                <a:cxn ang="0">
                  <a:pos x="T8" y="T9"/>
                </a:cxn>
              </a:cxnLst>
              <a:rect l="0" t="0" r="r" b="b"/>
              <a:pathLst>
                <a:path w="26" h="38">
                  <a:moveTo>
                    <a:pt x="6" y="24"/>
                  </a:moveTo>
                  <a:cubicBezTo>
                    <a:pt x="10" y="17"/>
                    <a:pt x="14" y="10"/>
                    <a:pt x="20" y="4"/>
                  </a:cubicBezTo>
                  <a:cubicBezTo>
                    <a:pt x="26" y="0"/>
                    <a:pt x="22" y="10"/>
                    <a:pt x="21" y="12"/>
                  </a:cubicBezTo>
                  <a:cubicBezTo>
                    <a:pt x="17" y="20"/>
                    <a:pt x="12" y="29"/>
                    <a:pt x="6" y="34"/>
                  </a:cubicBezTo>
                  <a:cubicBezTo>
                    <a:pt x="0" y="38"/>
                    <a:pt x="5" y="26"/>
                    <a:pt x="6"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5" name="Freeform 32">
              <a:extLst>
                <a:ext uri="{FF2B5EF4-FFF2-40B4-BE49-F238E27FC236}">
                  <a16:creationId xmlns:a16="http://schemas.microsoft.com/office/drawing/2014/main" id="{B0B3932F-AF8E-4DE4-AD6C-55F53FFB260C}"/>
                </a:ext>
              </a:extLst>
            </p:cNvPr>
            <p:cNvSpPr>
              <a:spLocks/>
            </p:cNvSpPr>
            <p:nvPr/>
          </p:nvSpPr>
          <p:spPr bwMode="auto">
            <a:xfrm>
              <a:off x="281" y="2240"/>
              <a:ext cx="19" cy="26"/>
            </a:xfrm>
            <a:custGeom>
              <a:avLst/>
              <a:gdLst>
                <a:gd name="T0" fmla="*/ 4 w 30"/>
                <a:gd name="T1" fmla="*/ 26 h 40"/>
                <a:gd name="T2" fmla="*/ 23 w 30"/>
                <a:gd name="T3" fmla="*/ 4 h 40"/>
                <a:gd name="T4" fmla="*/ 26 w 30"/>
                <a:gd name="T5" fmla="*/ 12 h 40"/>
                <a:gd name="T6" fmla="*/ 7 w 30"/>
                <a:gd name="T7" fmla="*/ 36 h 40"/>
                <a:gd name="T8" fmla="*/ 4 w 30"/>
                <a:gd name="T9" fmla="*/ 26 h 40"/>
              </a:gdLst>
              <a:ahLst/>
              <a:cxnLst>
                <a:cxn ang="0">
                  <a:pos x="T0" y="T1"/>
                </a:cxn>
                <a:cxn ang="0">
                  <a:pos x="T2" y="T3"/>
                </a:cxn>
                <a:cxn ang="0">
                  <a:pos x="T4" y="T5"/>
                </a:cxn>
                <a:cxn ang="0">
                  <a:pos x="T6" y="T7"/>
                </a:cxn>
                <a:cxn ang="0">
                  <a:pos x="T8" y="T9"/>
                </a:cxn>
              </a:cxnLst>
              <a:rect l="0" t="0" r="r" b="b"/>
              <a:pathLst>
                <a:path w="30" h="40">
                  <a:moveTo>
                    <a:pt x="4" y="26"/>
                  </a:moveTo>
                  <a:cubicBezTo>
                    <a:pt x="9" y="17"/>
                    <a:pt x="15" y="10"/>
                    <a:pt x="23" y="4"/>
                  </a:cubicBezTo>
                  <a:cubicBezTo>
                    <a:pt x="30" y="0"/>
                    <a:pt x="29" y="8"/>
                    <a:pt x="26" y="12"/>
                  </a:cubicBezTo>
                  <a:cubicBezTo>
                    <a:pt x="22" y="21"/>
                    <a:pt x="15" y="30"/>
                    <a:pt x="7" y="36"/>
                  </a:cubicBezTo>
                  <a:cubicBezTo>
                    <a:pt x="0" y="40"/>
                    <a:pt x="3" y="29"/>
                    <a:pt x="4"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6" name="Freeform 33">
              <a:extLst>
                <a:ext uri="{FF2B5EF4-FFF2-40B4-BE49-F238E27FC236}">
                  <a16:creationId xmlns:a16="http://schemas.microsoft.com/office/drawing/2014/main" id="{F8465DF5-63E9-4693-BF5D-0AF18A22ABD2}"/>
                </a:ext>
              </a:extLst>
            </p:cNvPr>
            <p:cNvSpPr>
              <a:spLocks/>
            </p:cNvSpPr>
            <p:nvPr/>
          </p:nvSpPr>
          <p:spPr bwMode="auto">
            <a:xfrm>
              <a:off x="356" y="2211"/>
              <a:ext cx="37" cy="23"/>
            </a:xfrm>
            <a:custGeom>
              <a:avLst/>
              <a:gdLst>
                <a:gd name="T0" fmla="*/ 3 w 58"/>
                <a:gd name="T1" fmla="*/ 22 h 37"/>
                <a:gd name="T2" fmla="*/ 33 w 58"/>
                <a:gd name="T3" fmla="*/ 1 h 37"/>
                <a:gd name="T4" fmla="*/ 56 w 58"/>
                <a:gd name="T5" fmla="*/ 12 h 37"/>
                <a:gd name="T6" fmla="*/ 24 w 58"/>
                <a:gd name="T7" fmla="*/ 35 h 37"/>
                <a:gd name="T8" fmla="*/ 3 w 58"/>
                <a:gd name="T9" fmla="*/ 22 h 37"/>
              </a:gdLst>
              <a:ahLst/>
              <a:cxnLst>
                <a:cxn ang="0">
                  <a:pos x="T0" y="T1"/>
                </a:cxn>
                <a:cxn ang="0">
                  <a:pos x="T2" y="T3"/>
                </a:cxn>
                <a:cxn ang="0">
                  <a:pos x="T4" y="T5"/>
                </a:cxn>
                <a:cxn ang="0">
                  <a:pos x="T6" y="T7"/>
                </a:cxn>
                <a:cxn ang="0">
                  <a:pos x="T8" y="T9"/>
                </a:cxn>
              </a:cxnLst>
              <a:rect l="0" t="0" r="r" b="b"/>
              <a:pathLst>
                <a:path w="58" h="37">
                  <a:moveTo>
                    <a:pt x="3" y="22"/>
                  </a:moveTo>
                  <a:cubicBezTo>
                    <a:pt x="8" y="10"/>
                    <a:pt x="21" y="4"/>
                    <a:pt x="33" y="1"/>
                  </a:cubicBezTo>
                  <a:cubicBezTo>
                    <a:pt x="42" y="0"/>
                    <a:pt x="58" y="0"/>
                    <a:pt x="56" y="12"/>
                  </a:cubicBezTo>
                  <a:cubicBezTo>
                    <a:pt x="53" y="26"/>
                    <a:pt x="36" y="33"/>
                    <a:pt x="24" y="35"/>
                  </a:cubicBezTo>
                  <a:cubicBezTo>
                    <a:pt x="15" y="37"/>
                    <a:pt x="0" y="35"/>
                    <a:pt x="3"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7" name="Freeform 34">
              <a:extLst>
                <a:ext uri="{FF2B5EF4-FFF2-40B4-BE49-F238E27FC236}">
                  <a16:creationId xmlns:a16="http://schemas.microsoft.com/office/drawing/2014/main" id="{592B5E92-E5AA-4895-92E5-054D80259C3B}"/>
                </a:ext>
              </a:extLst>
            </p:cNvPr>
            <p:cNvSpPr>
              <a:spLocks/>
            </p:cNvSpPr>
            <p:nvPr/>
          </p:nvSpPr>
          <p:spPr bwMode="auto">
            <a:xfrm>
              <a:off x="398" y="2206"/>
              <a:ext cx="37" cy="22"/>
            </a:xfrm>
            <a:custGeom>
              <a:avLst/>
              <a:gdLst>
                <a:gd name="T0" fmla="*/ 1 w 59"/>
                <a:gd name="T1" fmla="*/ 18 h 35"/>
                <a:gd name="T2" fmla="*/ 31 w 59"/>
                <a:gd name="T3" fmla="*/ 0 h 35"/>
                <a:gd name="T4" fmla="*/ 59 w 59"/>
                <a:gd name="T5" fmla="*/ 15 h 35"/>
                <a:gd name="T6" fmla="*/ 29 w 59"/>
                <a:gd name="T7" fmla="*/ 35 h 35"/>
                <a:gd name="T8" fmla="*/ 1 w 59"/>
                <a:gd name="T9" fmla="*/ 18 h 35"/>
              </a:gdLst>
              <a:ahLst/>
              <a:cxnLst>
                <a:cxn ang="0">
                  <a:pos x="T0" y="T1"/>
                </a:cxn>
                <a:cxn ang="0">
                  <a:pos x="T2" y="T3"/>
                </a:cxn>
                <a:cxn ang="0">
                  <a:pos x="T4" y="T5"/>
                </a:cxn>
                <a:cxn ang="0">
                  <a:pos x="T6" y="T7"/>
                </a:cxn>
                <a:cxn ang="0">
                  <a:pos x="T8" y="T9"/>
                </a:cxn>
              </a:cxnLst>
              <a:rect l="0" t="0" r="r" b="b"/>
              <a:pathLst>
                <a:path w="59" h="35">
                  <a:moveTo>
                    <a:pt x="1" y="18"/>
                  </a:moveTo>
                  <a:cubicBezTo>
                    <a:pt x="4" y="6"/>
                    <a:pt x="20" y="1"/>
                    <a:pt x="31" y="0"/>
                  </a:cubicBezTo>
                  <a:cubicBezTo>
                    <a:pt x="41" y="0"/>
                    <a:pt x="57" y="3"/>
                    <a:pt x="59" y="15"/>
                  </a:cubicBezTo>
                  <a:cubicBezTo>
                    <a:pt x="58" y="29"/>
                    <a:pt x="40" y="34"/>
                    <a:pt x="29" y="35"/>
                  </a:cubicBezTo>
                  <a:cubicBezTo>
                    <a:pt x="19" y="35"/>
                    <a:pt x="0" y="32"/>
                    <a:pt x="1" y="1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8" name="Freeform 35">
              <a:extLst>
                <a:ext uri="{FF2B5EF4-FFF2-40B4-BE49-F238E27FC236}">
                  <a16:creationId xmlns:a16="http://schemas.microsoft.com/office/drawing/2014/main" id="{B06A6A02-B5ED-43B1-A760-23B410D4F8DF}"/>
                </a:ext>
              </a:extLst>
            </p:cNvPr>
            <p:cNvSpPr>
              <a:spLocks/>
            </p:cNvSpPr>
            <p:nvPr/>
          </p:nvSpPr>
          <p:spPr bwMode="auto">
            <a:xfrm>
              <a:off x="440" y="2206"/>
              <a:ext cx="35" cy="23"/>
            </a:xfrm>
            <a:custGeom>
              <a:avLst/>
              <a:gdLst>
                <a:gd name="T0" fmla="*/ 0 w 57"/>
                <a:gd name="T1" fmla="*/ 15 h 36"/>
                <a:gd name="T2" fmla="*/ 24 w 57"/>
                <a:gd name="T3" fmla="*/ 1 h 36"/>
                <a:gd name="T4" fmla="*/ 55 w 57"/>
                <a:gd name="T5" fmla="*/ 19 h 36"/>
                <a:gd name="T6" fmla="*/ 31 w 57"/>
                <a:gd name="T7" fmla="*/ 35 h 36"/>
                <a:gd name="T8" fmla="*/ 0 w 57"/>
                <a:gd name="T9" fmla="*/ 15 h 36"/>
              </a:gdLst>
              <a:ahLst/>
              <a:cxnLst>
                <a:cxn ang="0">
                  <a:pos x="T0" y="T1"/>
                </a:cxn>
                <a:cxn ang="0">
                  <a:pos x="T2" y="T3"/>
                </a:cxn>
                <a:cxn ang="0">
                  <a:pos x="T4" y="T5"/>
                </a:cxn>
                <a:cxn ang="0">
                  <a:pos x="T6" y="T7"/>
                </a:cxn>
                <a:cxn ang="0">
                  <a:pos x="T8" y="T9"/>
                </a:cxn>
              </a:cxnLst>
              <a:rect l="0" t="0" r="r" b="b"/>
              <a:pathLst>
                <a:path w="57" h="36">
                  <a:moveTo>
                    <a:pt x="0" y="15"/>
                  </a:moveTo>
                  <a:cubicBezTo>
                    <a:pt x="0" y="3"/>
                    <a:pt x="15" y="0"/>
                    <a:pt x="24" y="1"/>
                  </a:cubicBezTo>
                  <a:cubicBezTo>
                    <a:pt x="36" y="2"/>
                    <a:pt x="50" y="7"/>
                    <a:pt x="55" y="19"/>
                  </a:cubicBezTo>
                  <a:cubicBezTo>
                    <a:pt x="57" y="32"/>
                    <a:pt x="41" y="36"/>
                    <a:pt x="31" y="35"/>
                  </a:cubicBezTo>
                  <a:cubicBezTo>
                    <a:pt x="19" y="34"/>
                    <a:pt x="3" y="29"/>
                    <a:pt x="0" y="1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39" name="Freeform 36">
              <a:extLst>
                <a:ext uri="{FF2B5EF4-FFF2-40B4-BE49-F238E27FC236}">
                  <a16:creationId xmlns:a16="http://schemas.microsoft.com/office/drawing/2014/main" id="{40717B6B-FC50-4A90-B565-54C620173D18}"/>
                </a:ext>
              </a:extLst>
            </p:cNvPr>
            <p:cNvSpPr>
              <a:spLocks/>
            </p:cNvSpPr>
            <p:nvPr/>
          </p:nvSpPr>
          <p:spPr bwMode="auto">
            <a:xfrm>
              <a:off x="478" y="2211"/>
              <a:ext cx="32" cy="23"/>
            </a:xfrm>
            <a:custGeom>
              <a:avLst/>
              <a:gdLst>
                <a:gd name="T0" fmla="*/ 2 w 51"/>
                <a:gd name="T1" fmla="*/ 13 h 37"/>
                <a:gd name="T2" fmla="*/ 19 w 51"/>
                <a:gd name="T3" fmla="*/ 1 h 37"/>
                <a:gd name="T4" fmla="*/ 48 w 51"/>
                <a:gd name="T5" fmla="*/ 22 h 37"/>
                <a:gd name="T6" fmla="*/ 32 w 51"/>
                <a:gd name="T7" fmla="*/ 36 h 37"/>
                <a:gd name="T8" fmla="*/ 2 w 51"/>
                <a:gd name="T9" fmla="*/ 13 h 37"/>
              </a:gdLst>
              <a:ahLst/>
              <a:cxnLst>
                <a:cxn ang="0">
                  <a:pos x="T0" y="T1"/>
                </a:cxn>
                <a:cxn ang="0">
                  <a:pos x="T2" y="T3"/>
                </a:cxn>
                <a:cxn ang="0">
                  <a:pos x="T4" y="T5"/>
                </a:cxn>
                <a:cxn ang="0">
                  <a:pos x="T6" y="T7"/>
                </a:cxn>
                <a:cxn ang="0">
                  <a:pos x="T8" y="T9"/>
                </a:cxn>
              </a:cxnLst>
              <a:rect l="0" t="0" r="r" b="b"/>
              <a:pathLst>
                <a:path w="51" h="37">
                  <a:moveTo>
                    <a:pt x="2" y="13"/>
                  </a:moveTo>
                  <a:cubicBezTo>
                    <a:pt x="0" y="3"/>
                    <a:pt x="11" y="0"/>
                    <a:pt x="19" y="1"/>
                  </a:cubicBezTo>
                  <a:cubicBezTo>
                    <a:pt x="31" y="4"/>
                    <a:pt x="42" y="11"/>
                    <a:pt x="48" y="22"/>
                  </a:cubicBezTo>
                  <a:cubicBezTo>
                    <a:pt x="51" y="33"/>
                    <a:pt x="41" y="37"/>
                    <a:pt x="32" y="36"/>
                  </a:cubicBezTo>
                  <a:cubicBezTo>
                    <a:pt x="20" y="33"/>
                    <a:pt x="7" y="26"/>
                    <a:pt x="2" y="1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0" name="Freeform 37">
              <a:extLst>
                <a:ext uri="{FF2B5EF4-FFF2-40B4-BE49-F238E27FC236}">
                  <a16:creationId xmlns:a16="http://schemas.microsoft.com/office/drawing/2014/main" id="{C4427281-04E9-4AC5-B233-295CE4E43309}"/>
                </a:ext>
              </a:extLst>
            </p:cNvPr>
            <p:cNvSpPr>
              <a:spLocks/>
            </p:cNvSpPr>
            <p:nvPr/>
          </p:nvSpPr>
          <p:spPr bwMode="auto">
            <a:xfrm>
              <a:off x="260" y="2273"/>
              <a:ext cx="14" cy="27"/>
            </a:xfrm>
            <a:custGeom>
              <a:avLst/>
              <a:gdLst>
                <a:gd name="T0" fmla="*/ 5 w 23"/>
                <a:gd name="T1" fmla="*/ 25 h 42"/>
                <a:gd name="T2" fmla="*/ 17 w 23"/>
                <a:gd name="T3" fmla="*/ 4 h 42"/>
                <a:gd name="T4" fmla="*/ 18 w 23"/>
                <a:gd name="T5" fmla="*/ 17 h 42"/>
                <a:gd name="T6" fmla="*/ 5 w 23"/>
                <a:gd name="T7" fmla="*/ 40 h 42"/>
                <a:gd name="T8" fmla="*/ 5 w 23"/>
                <a:gd name="T9" fmla="*/ 25 h 42"/>
              </a:gdLst>
              <a:ahLst/>
              <a:cxnLst>
                <a:cxn ang="0">
                  <a:pos x="T0" y="T1"/>
                </a:cxn>
                <a:cxn ang="0">
                  <a:pos x="T2" y="T3"/>
                </a:cxn>
                <a:cxn ang="0">
                  <a:pos x="T4" y="T5"/>
                </a:cxn>
                <a:cxn ang="0">
                  <a:pos x="T6" y="T7"/>
                </a:cxn>
                <a:cxn ang="0">
                  <a:pos x="T8" y="T9"/>
                </a:cxn>
              </a:cxnLst>
              <a:rect l="0" t="0" r="r" b="b"/>
              <a:pathLst>
                <a:path w="23" h="42">
                  <a:moveTo>
                    <a:pt x="5" y="25"/>
                  </a:moveTo>
                  <a:cubicBezTo>
                    <a:pt x="8" y="18"/>
                    <a:pt x="11" y="9"/>
                    <a:pt x="17" y="4"/>
                  </a:cubicBezTo>
                  <a:cubicBezTo>
                    <a:pt x="23" y="0"/>
                    <a:pt x="19" y="15"/>
                    <a:pt x="18" y="17"/>
                  </a:cubicBezTo>
                  <a:cubicBezTo>
                    <a:pt x="15" y="25"/>
                    <a:pt x="12" y="35"/>
                    <a:pt x="5" y="40"/>
                  </a:cubicBezTo>
                  <a:cubicBezTo>
                    <a:pt x="0" y="42"/>
                    <a:pt x="4" y="28"/>
                    <a:pt x="5" y="25"/>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1" name="Freeform 38">
              <a:extLst>
                <a:ext uri="{FF2B5EF4-FFF2-40B4-BE49-F238E27FC236}">
                  <a16:creationId xmlns:a16="http://schemas.microsoft.com/office/drawing/2014/main" id="{FFAC6C49-4483-4B8B-951F-549BEB92FD3E}"/>
                </a:ext>
              </a:extLst>
            </p:cNvPr>
            <p:cNvSpPr>
              <a:spLocks/>
            </p:cNvSpPr>
            <p:nvPr/>
          </p:nvSpPr>
          <p:spPr bwMode="auto">
            <a:xfrm>
              <a:off x="270" y="2264"/>
              <a:ext cx="19" cy="30"/>
            </a:xfrm>
            <a:custGeom>
              <a:avLst/>
              <a:gdLst>
                <a:gd name="T0" fmla="*/ 5 w 30"/>
                <a:gd name="T1" fmla="*/ 29 h 47"/>
                <a:gd name="T2" fmla="*/ 22 w 30"/>
                <a:gd name="T3" fmla="*/ 4 h 47"/>
                <a:gd name="T4" fmla="*/ 26 w 30"/>
                <a:gd name="T5" fmla="*/ 18 h 47"/>
                <a:gd name="T6" fmla="*/ 8 w 30"/>
                <a:gd name="T7" fmla="*/ 44 h 47"/>
                <a:gd name="T8" fmla="*/ 5 w 30"/>
                <a:gd name="T9" fmla="*/ 29 h 47"/>
              </a:gdLst>
              <a:ahLst/>
              <a:cxnLst>
                <a:cxn ang="0">
                  <a:pos x="T0" y="T1"/>
                </a:cxn>
                <a:cxn ang="0">
                  <a:pos x="T2" y="T3"/>
                </a:cxn>
                <a:cxn ang="0">
                  <a:pos x="T4" y="T5"/>
                </a:cxn>
                <a:cxn ang="0">
                  <a:pos x="T6" y="T7"/>
                </a:cxn>
                <a:cxn ang="0">
                  <a:pos x="T8" y="T9"/>
                </a:cxn>
              </a:cxnLst>
              <a:rect l="0" t="0" r="r" b="b"/>
              <a:pathLst>
                <a:path w="30" h="47">
                  <a:moveTo>
                    <a:pt x="5" y="29"/>
                  </a:moveTo>
                  <a:cubicBezTo>
                    <a:pt x="9" y="19"/>
                    <a:pt x="14" y="10"/>
                    <a:pt x="22" y="4"/>
                  </a:cubicBezTo>
                  <a:cubicBezTo>
                    <a:pt x="30" y="0"/>
                    <a:pt x="27" y="14"/>
                    <a:pt x="26" y="18"/>
                  </a:cubicBezTo>
                  <a:cubicBezTo>
                    <a:pt x="23" y="27"/>
                    <a:pt x="18" y="39"/>
                    <a:pt x="8" y="44"/>
                  </a:cubicBezTo>
                  <a:cubicBezTo>
                    <a:pt x="0" y="47"/>
                    <a:pt x="4" y="32"/>
                    <a:pt x="5"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2" name="Freeform 39">
              <a:extLst>
                <a:ext uri="{FF2B5EF4-FFF2-40B4-BE49-F238E27FC236}">
                  <a16:creationId xmlns:a16="http://schemas.microsoft.com/office/drawing/2014/main" id="{284D3546-94C4-4244-932F-E5811DC0A96F}"/>
                </a:ext>
              </a:extLst>
            </p:cNvPr>
            <p:cNvSpPr>
              <a:spLocks/>
            </p:cNvSpPr>
            <p:nvPr/>
          </p:nvSpPr>
          <p:spPr bwMode="auto">
            <a:xfrm>
              <a:off x="348" y="2237"/>
              <a:ext cx="40" cy="33"/>
            </a:xfrm>
            <a:custGeom>
              <a:avLst/>
              <a:gdLst>
                <a:gd name="T0" fmla="*/ 2 w 63"/>
                <a:gd name="T1" fmla="*/ 30 h 53"/>
                <a:gd name="T2" fmla="*/ 35 w 63"/>
                <a:gd name="T3" fmla="*/ 1 h 53"/>
                <a:gd name="T4" fmla="*/ 62 w 63"/>
                <a:gd name="T5" fmla="*/ 21 h 53"/>
                <a:gd name="T6" fmla="*/ 26 w 63"/>
                <a:gd name="T7" fmla="*/ 52 h 53"/>
                <a:gd name="T8" fmla="*/ 2 w 63"/>
                <a:gd name="T9" fmla="*/ 30 h 53"/>
              </a:gdLst>
              <a:ahLst/>
              <a:cxnLst>
                <a:cxn ang="0">
                  <a:pos x="T0" y="T1"/>
                </a:cxn>
                <a:cxn ang="0">
                  <a:pos x="T2" y="T3"/>
                </a:cxn>
                <a:cxn ang="0">
                  <a:pos x="T4" y="T5"/>
                </a:cxn>
                <a:cxn ang="0">
                  <a:pos x="T6" y="T7"/>
                </a:cxn>
                <a:cxn ang="0">
                  <a:pos x="T8" y="T9"/>
                </a:cxn>
              </a:cxnLst>
              <a:rect l="0" t="0" r="r" b="b"/>
              <a:pathLst>
                <a:path w="63" h="53">
                  <a:moveTo>
                    <a:pt x="2" y="30"/>
                  </a:moveTo>
                  <a:cubicBezTo>
                    <a:pt x="7" y="15"/>
                    <a:pt x="21" y="5"/>
                    <a:pt x="35" y="1"/>
                  </a:cubicBezTo>
                  <a:cubicBezTo>
                    <a:pt x="48" y="0"/>
                    <a:pt x="63" y="6"/>
                    <a:pt x="62" y="21"/>
                  </a:cubicBezTo>
                  <a:cubicBezTo>
                    <a:pt x="59" y="38"/>
                    <a:pt x="42" y="49"/>
                    <a:pt x="26" y="52"/>
                  </a:cubicBezTo>
                  <a:cubicBezTo>
                    <a:pt x="13" y="53"/>
                    <a:pt x="0" y="45"/>
                    <a:pt x="2"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3" name="Freeform 40">
              <a:extLst>
                <a:ext uri="{FF2B5EF4-FFF2-40B4-BE49-F238E27FC236}">
                  <a16:creationId xmlns:a16="http://schemas.microsoft.com/office/drawing/2014/main" id="{03D43991-C162-49E1-8771-8786DF7A3741}"/>
                </a:ext>
              </a:extLst>
            </p:cNvPr>
            <p:cNvSpPr>
              <a:spLocks/>
            </p:cNvSpPr>
            <p:nvPr/>
          </p:nvSpPr>
          <p:spPr bwMode="auto">
            <a:xfrm>
              <a:off x="394" y="2233"/>
              <a:ext cx="42" cy="33"/>
            </a:xfrm>
            <a:custGeom>
              <a:avLst/>
              <a:gdLst>
                <a:gd name="T0" fmla="*/ 1 w 67"/>
                <a:gd name="T1" fmla="*/ 26 h 52"/>
                <a:gd name="T2" fmla="*/ 35 w 67"/>
                <a:gd name="T3" fmla="*/ 0 h 52"/>
                <a:gd name="T4" fmla="*/ 67 w 67"/>
                <a:gd name="T5" fmla="*/ 23 h 52"/>
                <a:gd name="T6" fmla="*/ 33 w 67"/>
                <a:gd name="T7" fmla="*/ 52 h 52"/>
                <a:gd name="T8" fmla="*/ 1 w 67"/>
                <a:gd name="T9" fmla="*/ 26 h 52"/>
              </a:gdLst>
              <a:ahLst/>
              <a:cxnLst>
                <a:cxn ang="0">
                  <a:pos x="T0" y="T1"/>
                </a:cxn>
                <a:cxn ang="0">
                  <a:pos x="T2" y="T3"/>
                </a:cxn>
                <a:cxn ang="0">
                  <a:pos x="T4" y="T5"/>
                </a:cxn>
                <a:cxn ang="0">
                  <a:pos x="T6" y="T7"/>
                </a:cxn>
                <a:cxn ang="0">
                  <a:pos x="T8" y="T9"/>
                </a:cxn>
              </a:cxnLst>
              <a:rect l="0" t="0" r="r" b="b"/>
              <a:pathLst>
                <a:path w="67" h="52">
                  <a:moveTo>
                    <a:pt x="1" y="26"/>
                  </a:moveTo>
                  <a:cubicBezTo>
                    <a:pt x="4" y="10"/>
                    <a:pt x="20" y="1"/>
                    <a:pt x="35" y="0"/>
                  </a:cubicBezTo>
                  <a:cubicBezTo>
                    <a:pt x="49" y="0"/>
                    <a:pt x="65" y="7"/>
                    <a:pt x="67" y="23"/>
                  </a:cubicBezTo>
                  <a:cubicBezTo>
                    <a:pt x="66" y="40"/>
                    <a:pt x="48" y="50"/>
                    <a:pt x="33" y="52"/>
                  </a:cubicBezTo>
                  <a:cubicBezTo>
                    <a:pt x="18" y="52"/>
                    <a:pt x="0" y="43"/>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4" name="Freeform 41">
              <a:extLst>
                <a:ext uri="{FF2B5EF4-FFF2-40B4-BE49-F238E27FC236}">
                  <a16:creationId xmlns:a16="http://schemas.microsoft.com/office/drawing/2014/main" id="{4004AEA9-5F4C-4663-8F2B-108D5F181191}"/>
                </a:ext>
              </a:extLst>
            </p:cNvPr>
            <p:cNvSpPr>
              <a:spLocks/>
            </p:cNvSpPr>
            <p:nvPr/>
          </p:nvSpPr>
          <p:spPr bwMode="auto">
            <a:xfrm>
              <a:off x="442" y="2233"/>
              <a:ext cx="37" cy="32"/>
            </a:xfrm>
            <a:custGeom>
              <a:avLst/>
              <a:gdLst>
                <a:gd name="T0" fmla="*/ 0 w 60"/>
                <a:gd name="T1" fmla="*/ 22 h 50"/>
                <a:gd name="T2" fmla="*/ 28 w 60"/>
                <a:gd name="T3" fmla="*/ 1 h 50"/>
                <a:gd name="T4" fmla="*/ 59 w 60"/>
                <a:gd name="T5" fmla="*/ 26 h 50"/>
                <a:gd name="T6" fmla="*/ 33 w 60"/>
                <a:gd name="T7" fmla="*/ 50 h 50"/>
                <a:gd name="T8" fmla="*/ 0 w 60"/>
                <a:gd name="T9" fmla="*/ 22 h 50"/>
              </a:gdLst>
              <a:ahLst/>
              <a:cxnLst>
                <a:cxn ang="0">
                  <a:pos x="T0" y="T1"/>
                </a:cxn>
                <a:cxn ang="0">
                  <a:pos x="T2" y="T3"/>
                </a:cxn>
                <a:cxn ang="0">
                  <a:pos x="T4" y="T5"/>
                </a:cxn>
                <a:cxn ang="0">
                  <a:pos x="T6" y="T7"/>
                </a:cxn>
                <a:cxn ang="0">
                  <a:pos x="T8" y="T9"/>
                </a:cxn>
              </a:cxnLst>
              <a:rect l="0" t="0" r="r" b="b"/>
              <a:pathLst>
                <a:path w="60" h="50">
                  <a:moveTo>
                    <a:pt x="0" y="22"/>
                  </a:moveTo>
                  <a:cubicBezTo>
                    <a:pt x="1" y="8"/>
                    <a:pt x="15" y="0"/>
                    <a:pt x="28" y="1"/>
                  </a:cubicBezTo>
                  <a:cubicBezTo>
                    <a:pt x="42" y="2"/>
                    <a:pt x="56" y="11"/>
                    <a:pt x="59" y="26"/>
                  </a:cubicBezTo>
                  <a:cubicBezTo>
                    <a:pt x="60" y="41"/>
                    <a:pt x="46" y="50"/>
                    <a:pt x="33" y="50"/>
                  </a:cubicBezTo>
                  <a:cubicBezTo>
                    <a:pt x="17" y="48"/>
                    <a:pt x="2" y="39"/>
                    <a:pt x="0" y="22"/>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5" name="Freeform 42">
              <a:extLst>
                <a:ext uri="{FF2B5EF4-FFF2-40B4-BE49-F238E27FC236}">
                  <a16:creationId xmlns:a16="http://schemas.microsoft.com/office/drawing/2014/main" id="{3D6F4CB2-D2A9-418C-A8E7-6ED8681D70CC}"/>
                </a:ext>
              </a:extLst>
            </p:cNvPr>
            <p:cNvSpPr>
              <a:spLocks/>
            </p:cNvSpPr>
            <p:nvPr/>
          </p:nvSpPr>
          <p:spPr bwMode="auto">
            <a:xfrm>
              <a:off x="481" y="2239"/>
              <a:ext cx="34" cy="32"/>
            </a:xfrm>
            <a:custGeom>
              <a:avLst/>
              <a:gdLst>
                <a:gd name="T0" fmla="*/ 2 w 54"/>
                <a:gd name="T1" fmla="*/ 21 h 51"/>
                <a:gd name="T2" fmla="*/ 22 w 54"/>
                <a:gd name="T3" fmla="*/ 1 h 51"/>
                <a:gd name="T4" fmla="*/ 51 w 54"/>
                <a:gd name="T5" fmla="*/ 28 h 51"/>
                <a:gd name="T6" fmla="*/ 33 w 54"/>
                <a:gd name="T7" fmla="*/ 50 h 51"/>
                <a:gd name="T8" fmla="*/ 2 w 54"/>
                <a:gd name="T9" fmla="*/ 21 h 51"/>
              </a:gdLst>
              <a:ahLst/>
              <a:cxnLst>
                <a:cxn ang="0">
                  <a:pos x="T0" y="T1"/>
                </a:cxn>
                <a:cxn ang="0">
                  <a:pos x="T2" y="T3"/>
                </a:cxn>
                <a:cxn ang="0">
                  <a:pos x="T4" y="T5"/>
                </a:cxn>
                <a:cxn ang="0">
                  <a:pos x="T6" y="T7"/>
                </a:cxn>
                <a:cxn ang="0">
                  <a:pos x="T8" y="T9"/>
                </a:cxn>
              </a:cxnLst>
              <a:rect l="0" t="0" r="r" b="b"/>
              <a:pathLst>
                <a:path w="54" h="51">
                  <a:moveTo>
                    <a:pt x="2" y="21"/>
                  </a:moveTo>
                  <a:cubicBezTo>
                    <a:pt x="0" y="8"/>
                    <a:pt x="10" y="0"/>
                    <a:pt x="22" y="1"/>
                  </a:cubicBezTo>
                  <a:cubicBezTo>
                    <a:pt x="36" y="4"/>
                    <a:pt x="47" y="14"/>
                    <a:pt x="51" y="28"/>
                  </a:cubicBezTo>
                  <a:cubicBezTo>
                    <a:pt x="54" y="41"/>
                    <a:pt x="46" y="51"/>
                    <a:pt x="33" y="50"/>
                  </a:cubicBezTo>
                  <a:cubicBezTo>
                    <a:pt x="17" y="47"/>
                    <a:pt x="5" y="36"/>
                    <a:pt x="2" y="21"/>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6" name="Freeform 43">
              <a:extLst>
                <a:ext uri="{FF2B5EF4-FFF2-40B4-BE49-F238E27FC236}">
                  <a16:creationId xmlns:a16="http://schemas.microsoft.com/office/drawing/2014/main" id="{9F643D03-2B1C-44DB-9468-231705F9BDC5}"/>
                </a:ext>
              </a:extLst>
            </p:cNvPr>
            <p:cNvSpPr>
              <a:spLocks/>
            </p:cNvSpPr>
            <p:nvPr/>
          </p:nvSpPr>
          <p:spPr bwMode="auto">
            <a:xfrm>
              <a:off x="254" y="2301"/>
              <a:ext cx="12" cy="26"/>
            </a:xfrm>
            <a:custGeom>
              <a:avLst/>
              <a:gdLst>
                <a:gd name="T0" fmla="*/ 4 w 20"/>
                <a:gd name="T1" fmla="*/ 24 h 42"/>
                <a:gd name="T2" fmla="*/ 13 w 20"/>
                <a:gd name="T3" fmla="*/ 2 h 42"/>
                <a:gd name="T4" fmla="*/ 16 w 20"/>
                <a:gd name="T5" fmla="*/ 20 h 42"/>
                <a:gd name="T6" fmla="*/ 6 w 20"/>
                <a:gd name="T7" fmla="*/ 42 h 42"/>
                <a:gd name="T8" fmla="*/ 4 w 20"/>
                <a:gd name="T9" fmla="*/ 24 h 42"/>
              </a:gdLst>
              <a:ahLst/>
              <a:cxnLst>
                <a:cxn ang="0">
                  <a:pos x="T0" y="T1"/>
                </a:cxn>
                <a:cxn ang="0">
                  <a:pos x="T2" y="T3"/>
                </a:cxn>
                <a:cxn ang="0">
                  <a:pos x="T4" y="T5"/>
                </a:cxn>
                <a:cxn ang="0">
                  <a:pos x="T6" y="T7"/>
                </a:cxn>
                <a:cxn ang="0">
                  <a:pos x="T8" y="T9"/>
                </a:cxn>
              </a:cxnLst>
              <a:rect l="0" t="0" r="r" b="b"/>
              <a:pathLst>
                <a:path w="20" h="42">
                  <a:moveTo>
                    <a:pt x="4" y="24"/>
                  </a:moveTo>
                  <a:cubicBezTo>
                    <a:pt x="5" y="17"/>
                    <a:pt x="7" y="7"/>
                    <a:pt x="13" y="2"/>
                  </a:cubicBezTo>
                  <a:cubicBezTo>
                    <a:pt x="20" y="0"/>
                    <a:pt x="16" y="17"/>
                    <a:pt x="16" y="20"/>
                  </a:cubicBezTo>
                  <a:cubicBezTo>
                    <a:pt x="15" y="26"/>
                    <a:pt x="13" y="40"/>
                    <a:pt x="6" y="42"/>
                  </a:cubicBezTo>
                  <a:cubicBezTo>
                    <a:pt x="0" y="42"/>
                    <a:pt x="3" y="28"/>
                    <a:pt x="4" y="24"/>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7" name="Freeform 44">
              <a:extLst>
                <a:ext uri="{FF2B5EF4-FFF2-40B4-BE49-F238E27FC236}">
                  <a16:creationId xmlns:a16="http://schemas.microsoft.com/office/drawing/2014/main" id="{40645389-1659-431E-BA09-D36FB4D1E3A8}"/>
                </a:ext>
              </a:extLst>
            </p:cNvPr>
            <p:cNvSpPr>
              <a:spLocks/>
            </p:cNvSpPr>
            <p:nvPr/>
          </p:nvSpPr>
          <p:spPr bwMode="auto">
            <a:xfrm>
              <a:off x="264" y="2295"/>
              <a:ext cx="16" cy="31"/>
            </a:xfrm>
            <a:custGeom>
              <a:avLst/>
              <a:gdLst>
                <a:gd name="T0" fmla="*/ 3 w 26"/>
                <a:gd name="T1" fmla="*/ 28 h 49"/>
                <a:gd name="T2" fmla="*/ 17 w 26"/>
                <a:gd name="T3" fmla="*/ 3 h 49"/>
                <a:gd name="T4" fmla="*/ 23 w 26"/>
                <a:gd name="T5" fmla="*/ 22 h 49"/>
                <a:gd name="T6" fmla="*/ 8 w 26"/>
                <a:gd name="T7" fmla="*/ 49 h 49"/>
                <a:gd name="T8" fmla="*/ 3 w 26"/>
                <a:gd name="T9" fmla="*/ 28 h 49"/>
              </a:gdLst>
              <a:ahLst/>
              <a:cxnLst>
                <a:cxn ang="0">
                  <a:pos x="T0" y="T1"/>
                </a:cxn>
                <a:cxn ang="0">
                  <a:pos x="T2" y="T3"/>
                </a:cxn>
                <a:cxn ang="0">
                  <a:pos x="T4" y="T5"/>
                </a:cxn>
                <a:cxn ang="0">
                  <a:pos x="T6" y="T7"/>
                </a:cxn>
                <a:cxn ang="0">
                  <a:pos x="T8" y="T9"/>
                </a:cxn>
              </a:cxnLst>
              <a:rect l="0" t="0" r="r" b="b"/>
              <a:pathLst>
                <a:path w="26" h="49">
                  <a:moveTo>
                    <a:pt x="3" y="28"/>
                  </a:moveTo>
                  <a:cubicBezTo>
                    <a:pt x="5" y="19"/>
                    <a:pt x="8" y="7"/>
                    <a:pt x="17" y="3"/>
                  </a:cubicBezTo>
                  <a:cubicBezTo>
                    <a:pt x="26" y="0"/>
                    <a:pt x="23" y="18"/>
                    <a:pt x="23" y="22"/>
                  </a:cubicBezTo>
                  <a:cubicBezTo>
                    <a:pt x="21" y="31"/>
                    <a:pt x="18" y="46"/>
                    <a:pt x="8" y="49"/>
                  </a:cubicBezTo>
                  <a:cubicBezTo>
                    <a:pt x="0" y="49"/>
                    <a:pt x="2" y="33"/>
                    <a:pt x="3"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8" name="Freeform 45">
              <a:extLst>
                <a:ext uri="{FF2B5EF4-FFF2-40B4-BE49-F238E27FC236}">
                  <a16:creationId xmlns:a16="http://schemas.microsoft.com/office/drawing/2014/main" id="{46D45190-6CA4-402A-A8E7-38A007C88B05}"/>
                </a:ext>
              </a:extLst>
            </p:cNvPr>
            <p:cNvSpPr>
              <a:spLocks/>
            </p:cNvSpPr>
            <p:nvPr/>
          </p:nvSpPr>
          <p:spPr bwMode="auto">
            <a:xfrm>
              <a:off x="438" y="2273"/>
              <a:ext cx="39" cy="38"/>
            </a:xfrm>
            <a:custGeom>
              <a:avLst/>
              <a:gdLst>
                <a:gd name="T0" fmla="*/ 0 w 62"/>
                <a:gd name="T1" fmla="*/ 30 h 61"/>
                <a:gd name="T2" fmla="*/ 31 w 62"/>
                <a:gd name="T3" fmla="*/ 0 h 61"/>
                <a:gd name="T4" fmla="*/ 61 w 62"/>
                <a:gd name="T5" fmla="*/ 31 h 61"/>
                <a:gd name="T6" fmla="*/ 32 w 62"/>
                <a:gd name="T7" fmla="*/ 61 h 61"/>
                <a:gd name="T8" fmla="*/ 0 w 62"/>
                <a:gd name="T9" fmla="*/ 30 h 61"/>
              </a:gdLst>
              <a:ahLst/>
              <a:cxnLst>
                <a:cxn ang="0">
                  <a:pos x="T0" y="T1"/>
                </a:cxn>
                <a:cxn ang="0">
                  <a:pos x="T2" y="T3"/>
                </a:cxn>
                <a:cxn ang="0">
                  <a:pos x="T4" y="T5"/>
                </a:cxn>
                <a:cxn ang="0">
                  <a:pos x="T6" y="T7"/>
                </a:cxn>
                <a:cxn ang="0">
                  <a:pos x="T8" y="T9"/>
                </a:cxn>
              </a:cxnLst>
              <a:rect l="0" t="0" r="r" b="b"/>
              <a:pathLst>
                <a:path w="62" h="61">
                  <a:moveTo>
                    <a:pt x="0" y="30"/>
                  </a:moveTo>
                  <a:cubicBezTo>
                    <a:pt x="1" y="13"/>
                    <a:pt x="14" y="1"/>
                    <a:pt x="31" y="0"/>
                  </a:cubicBezTo>
                  <a:cubicBezTo>
                    <a:pt x="47" y="2"/>
                    <a:pt x="60" y="14"/>
                    <a:pt x="61" y="31"/>
                  </a:cubicBezTo>
                  <a:cubicBezTo>
                    <a:pt x="62" y="47"/>
                    <a:pt x="48" y="60"/>
                    <a:pt x="32" y="61"/>
                  </a:cubicBezTo>
                  <a:cubicBezTo>
                    <a:pt x="15" y="60"/>
                    <a:pt x="1" y="47"/>
                    <a:pt x="0" y="30"/>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49" name="Freeform 46">
              <a:extLst>
                <a:ext uri="{FF2B5EF4-FFF2-40B4-BE49-F238E27FC236}">
                  <a16:creationId xmlns:a16="http://schemas.microsoft.com/office/drawing/2014/main" id="{B774899C-B497-4A43-A99F-A6127CDB54BE}"/>
                </a:ext>
              </a:extLst>
            </p:cNvPr>
            <p:cNvSpPr>
              <a:spLocks/>
            </p:cNvSpPr>
            <p:nvPr/>
          </p:nvSpPr>
          <p:spPr bwMode="auto">
            <a:xfrm>
              <a:off x="262" y="2331"/>
              <a:ext cx="12" cy="30"/>
            </a:xfrm>
            <a:custGeom>
              <a:avLst/>
              <a:gdLst>
                <a:gd name="T0" fmla="*/ 0 w 20"/>
                <a:gd name="T1" fmla="*/ 23 h 48"/>
                <a:gd name="T2" fmla="*/ 10 w 20"/>
                <a:gd name="T3" fmla="*/ 0 h 48"/>
                <a:gd name="T4" fmla="*/ 20 w 20"/>
                <a:gd name="T5" fmla="*/ 24 h 48"/>
                <a:gd name="T6" fmla="*/ 9 w 20"/>
                <a:gd name="T7" fmla="*/ 48 h 48"/>
                <a:gd name="T8" fmla="*/ 0 w 20"/>
                <a:gd name="T9" fmla="*/ 23 h 48"/>
              </a:gdLst>
              <a:ahLst/>
              <a:cxnLst>
                <a:cxn ang="0">
                  <a:pos x="T0" y="T1"/>
                </a:cxn>
                <a:cxn ang="0">
                  <a:pos x="T2" y="T3"/>
                </a:cxn>
                <a:cxn ang="0">
                  <a:pos x="T4" y="T5"/>
                </a:cxn>
                <a:cxn ang="0">
                  <a:pos x="T6" y="T7"/>
                </a:cxn>
                <a:cxn ang="0">
                  <a:pos x="T8" y="T9"/>
                </a:cxn>
              </a:cxnLst>
              <a:rect l="0" t="0" r="r" b="b"/>
              <a:pathLst>
                <a:path w="20" h="48">
                  <a:moveTo>
                    <a:pt x="0" y="23"/>
                  </a:moveTo>
                  <a:cubicBezTo>
                    <a:pt x="1" y="16"/>
                    <a:pt x="2" y="2"/>
                    <a:pt x="10" y="0"/>
                  </a:cubicBezTo>
                  <a:cubicBezTo>
                    <a:pt x="20" y="0"/>
                    <a:pt x="20" y="18"/>
                    <a:pt x="20" y="24"/>
                  </a:cubicBezTo>
                  <a:cubicBezTo>
                    <a:pt x="19" y="31"/>
                    <a:pt x="18" y="48"/>
                    <a:pt x="9" y="48"/>
                  </a:cubicBezTo>
                  <a:cubicBezTo>
                    <a:pt x="0" y="44"/>
                    <a:pt x="0" y="31"/>
                    <a:pt x="0"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0" name="Freeform 47">
              <a:extLst>
                <a:ext uri="{FF2B5EF4-FFF2-40B4-BE49-F238E27FC236}">
                  <a16:creationId xmlns:a16="http://schemas.microsoft.com/office/drawing/2014/main" id="{C339A2D3-C6E6-4408-9023-125223ECB5CF}"/>
                </a:ext>
              </a:extLst>
            </p:cNvPr>
            <p:cNvSpPr>
              <a:spLocks/>
            </p:cNvSpPr>
            <p:nvPr/>
          </p:nvSpPr>
          <p:spPr bwMode="auto">
            <a:xfrm>
              <a:off x="278" y="2329"/>
              <a:ext cx="20" cy="35"/>
            </a:xfrm>
            <a:custGeom>
              <a:avLst/>
              <a:gdLst>
                <a:gd name="T0" fmla="*/ 0 w 32"/>
                <a:gd name="T1" fmla="*/ 28 h 56"/>
                <a:gd name="T2" fmla="*/ 15 w 32"/>
                <a:gd name="T3" fmla="*/ 0 h 56"/>
                <a:gd name="T4" fmla="*/ 32 w 32"/>
                <a:gd name="T5" fmla="*/ 28 h 56"/>
                <a:gd name="T6" fmla="*/ 14 w 32"/>
                <a:gd name="T7" fmla="*/ 56 h 56"/>
                <a:gd name="T8" fmla="*/ 0 w 32"/>
                <a:gd name="T9" fmla="*/ 28 h 56"/>
              </a:gdLst>
              <a:ahLst/>
              <a:cxnLst>
                <a:cxn ang="0">
                  <a:pos x="T0" y="T1"/>
                </a:cxn>
                <a:cxn ang="0">
                  <a:pos x="T2" y="T3"/>
                </a:cxn>
                <a:cxn ang="0">
                  <a:pos x="T4" y="T5"/>
                </a:cxn>
                <a:cxn ang="0">
                  <a:pos x="T6" y="T7"/>
                </a:cxn>
                <a:cxn ang="0">
                  <a:pos x="T8" y="T9"/>
                </a:cxn>
              </a:cxnLst>
              <a:rect l="0" t="0" r="r" b="b"/>
              <a:pathLst>
                <a:path w="32" h="56">
                  <a:moveTo>
                    <a:pt x="0" y="28"/>
                  </a:moveTo>
                  <a:cubicBezTo>
                    <a:pt x="0" y="18"/>
                    <a:pt x="4" y="2"/>
                    <a:pt x="15" y="0"/>
                  </a:cubicBezTo>
                  <a:cubicBezTo>
                    <a:pt x="29" y="0"/>
                    <a:pt x="31" y="18"/>
                    <a:pt x="32" y="28"/>
                  </a:cubicBezTo>
                  <a:cubicBezTo>
                    <a:pt x="31" y="38"/>
                    <a:pt x="27" y="56"/>
                    <a:pt x="14" y="56"/>
                  </a:cubicBezTo>
                  <a:cubicBezTo>
                    <a:pt x="3" y="53"/>
                    <a:pt x="0" y="38"/>
                    <a:pt x="0" y="28"/>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1" name="Freeform 48">
              <a:extLst>
                <a:ext uri="{FF2B5EF4-FFF2-40B4-BE49-F238E27FC236}">
                  <a16:creationId xmlns:a16="http://schemas.microsoft.com/office/drawing/2014/main" id="{E6F22C02-3E5F-40AD-9273-DFE7F87A70B2}"/>
                </a:ext>
              </a:extLst>
            </p:cNvPr>
            <p:cNvSpPr>
              <a:spLocks/>
            </p:cNvSpPr>
            <p:nvPr/>
          </p:nvSpPr>
          <p:spPr bwMode="auto">
            <a:xfrm>
              <a:off x="279" y="2369"/>
              <a:ext cx="20" cy="34"/>
            </a:xfrm>
            <a:custGeom>
              <a:avLst/>
              <a:gdLst>
                <a:gd name="T0" fmla="*/ 1 w 33"/>
                <a:gd name="T1" fmla="*/ 23 h 54"/>
                <a:gd name="T2" fmla="*/ 13 w 33"/>
                <a:gd name="T3" fmla="*/ 1 h 54"/>
                <a:gd name="T4" fmla="*/ 33 w 33"/>
                <a:gd name="T5" fmla="*/ 31 h 54"/>
                <a:gd name="T6" fmla="*/ 19 w 33"/>
                <a:gd name="T7" fmla="*/ 51 h 54"/>
                <a:gd name="T8" fmla="*/ 1 w 33"/>
                <a:gd name="T9" fmla="*/ 23 h 54"/>
              </a:gdLst>
              <a:ahLst/>
              <a:cxnLst>
                <a:cxn ang="0">
                  <a:pos x="T0" y="T1"/>
                </a:cxn>
                <a:cxn ang="0">
                  <a:pos x="T2" y="T3"/>
                </a:cxn>
                <a:cxn ang="0">
                  <a:pos x="T4" y="T5"/>
                </a:cxn>
                <a:cxn ang="0">
                  <a:pos x="T6" y="T7"/>
                </a:cxn>
                <a:cxn ang="0">
                  <a:pos x="T8" y="T9"/>
                </a:cxn>
              </a:cxnLst>
              <a:rect l="0" t="0" r="r" b="b"/>
              <a:pathLst>
                <a:path w="33" h="54">
                  <a:moveTo>
                    <a:pt x="1" y="23"/>
                  </a:moveTo>
                  <a:cubicBezTo>
                    <a:pt x="0" y="15"/>
                    <a:pt x="2" y="0"/>
                    <a:pt x="13" y="1"/>
                  </a:cubicBezTo>
                  <a:cubicBezTo>
                    <a:pt x="26" y="4"/>
                    <a:pt x="31" y="19"/>
                    <a:pt x="33" y="31"/>
                  </a:cubicBezTo>
                  <a:cubicBezTo>
                    <a:pt x="33" y="39"/>
                    <a:pt x="31" y="54"/>
                    <a:pt x="19" y="51"/>
                  </a:cubicBezTo>
                  <a:cubicBezTo>
                    <a:pt x="8" y="47"/>
                    <a:pt x="2" y="34"/>
                    <a:pt x="1" y="23"/>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2" name="Freeform 49">
              <a:extLst>
                <a:ext uri="{FF2B5EF4-FFF2-40B4-BE49-F238E27FC236}">
                  <a16:creationId xmlns:a16="http://schemas.microsoft.com/office/drawing/2014/main" id="{3518D905-0F26-421A-8BE1-CDA19F27F776}"/>
                </a:ext>
              </a:extLst>
            </p:cNvPr>
            <p:cNvSpPr>
              <a:spLocks/>
            </p:cNvSpPr>
            <p:nvPr/>
          </p:nvSpPr>
          <p:spPr bwMode="auto">
            <a:xfrm>
              <a:off x="304" y="2373"/>
              <a:ext cx="31" cy="37"/>
            </a:xfrm>
            <a:custGeom>
              <a:avLst/>
              <a:gdLst>
                <a:gd name="T0" fmla="*/ 1 w 49"/>
                <a:gd name="T1" fmla="*/ 26 h 58"/>
                <a:gd name="T2" fmla="*/ 21 w 49"/>
                <a:gd name="T3" fmla="*/ 0 h 58"/>
                <a:gd name="T4" fmla="*/ 48 w 49"/>
                <a:gd name="T5" fmla="*/ 32 h 58"/>
                <a:gd name="T6" fmla="*/ 26 w 49"/>
                <a:gd name="T7" fmla="*/ 56 h 58"/>
                <a:gd name="T8" fmla="*/ 1 w 49"/>
                <a:gd name="T9" fmla="*/ 26 h 58"/>
              </a:gdLst>
              <a:ahLst/>
              <a:cxnLst>
                <a:cxn ang="0">
                  <a:pos x="T0" y="T1"/>
                </a:cxn>
                <a:cxn ang="0">
                  <a:pos x="T2" y="T3"/>
                </a:cxn>
                <a:cxn ang="0">
                  <a:pos x="T4" y="T5"/>
                </a:cxn>
                <a:cxn ang="0">
                  <a:pos x="T6" y="T7"/>
                </a:cxn>
                <a:cxn ang="0">
                  <a:pos x="T8" y="T9"/>
                </a:cxn>
              </a:cxnLst>
              <a:rect l="0" t="0" r="r" b="b"/>
              <a:pathLst>
                <a:path w="49" h="58">
                  <a:moveTo>
                    <a:pt x="1" y="26"/>
                  </a:moveTo>
                  <a:cubicBezTo>
                    <a:pt x="0" y="13"/>
                    <a:pt x="7" y="0"/>
                    <a:pt x="21" y="0"/>
                  </a:cubicBezTo>
                  <a:cubicBezTo>
                    <a:pt x="36" y="2"/>
                    <a:pt x="46" y="17"/>
                    <a:pt x="48" y="32"/>
                  </a:cubicBezTo>
                  <a:cubicBezTo>
                    <a:pt x="49" y="45"/>
                    <a:pt x="41" y="58"/>
                    <a:pt x="26" y="56"/>
                  </a:cubicBezTo>
                  <a:cubicBezTo>
                    <a:pt x="12" y="53"/>
                    <a:pt x="3" y="40"/>
                    <a:pt x="1" y="26"/>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3" name="Freeform 50">
              <a:extLst>
                <a:ext uri="{FF2B5EF4-FFF2-40B4-BE49-F238E27FC236}">
                  <a16:creationId xmlns:a16="http://schemas.microsoft.com/office/drawing/2014/main" id="{61DAF406-C603-4AA8-9638-AD7AF35DE211}"/>
                </a:ext>
              </a:extLst>
            </p:cNvPr>
            <p:cNvSpPr>
              <a:spLocks/>
            </p:cNvSpPr>
            <p:nvPr/>
          </p:nvSpPr>
          <p:spPr bwMode="auto">
            <a:xfrm>
              <a:off x="346" y="2376"/>
              <a:ext cx="37" cy="37"/>
            </a:xfrm>
            <a:custGeom>
              <a:avLst/>
              <a:gdLst>
                <a:gd name="T0" fmla="*/ 0 w 60"/>
                <a:gd name="T1" fmla="*/ 29 h 59"/>
                <a:gd name="T2" fmla="*/ 28 w 60"/>
                <a:gd name="T3" fmla="*/ 0 h 59"/>
                <a:gd name="T4" fmla="*/ 60 w 60"/>
                <a:gd name="T5" fmla="*/ 32 h 59"/>
                <a:gd name="T6" fmla="*/ 31 w 60"/>
                <a:gd name="T7" fmla="*/ 59 h 59"/>
                <a:gd name="T8" fmla="*/ 0 w 60"/>
                <a:gd name="T9" fmla="*/ 29 h 59"/>
              </a:gdLst>
              <a:ahLst/>
              <a:cxnLst>
                <a:cxn ang="0">
                  <a:pos x="T0" y="T1"/>
                </a:cxn>
                <a:cxn ang="0">
                  <a:pos x="T2" y="T3"/>
                </a:cxn>
                <a:cxn ang="0">
                  <a:pos x="T4" y="T5"/>
                </a:cxn>
                <a:cxn ang="0">
                  <a:pos x="T6" y="T7"/>
                </a:cxn>
                <a:cxn ang="0">
                  <a:pos x="T8" y="T9"/>
                </a:cxn>
              </a:cxnLst>
              <a:rect l="0" t="0" r="r" b="b"/>
              <a:pathLst>
                <a:path w="60" h="59">
                  <a:moveTo>
                    <a:pt x="0" y="29"/>
                  </a:moveTo>
                  <a:cubicBezTo>
                    <a:pt x="0" y="13"/>
                    <a:pt x="12" y="1"/>
                    <a:pt x="28" y="0"/>
                  </a:cubicBezTo>
                  <a:cubicBezTo>
                    <a:pt x="45" y="2"/>
                    <a:pt x="59" y="15"/>
                    <a:pt x="60" y="32"/>
                  </a:cubicBezTo>
                  <a:cubicBezTo>
                    <a:pt x="60" y="48"/>
                    <a:pt x="47" y="59"/>
                    <a:pt x="31" y="59"/>
                  </a:cubicBezTo>
                  <a:cubicBezTo>
                    <a:pt x="15" y="57"/>
                    <a:pt x="3" y="45"/>
                    <a:pt x="0" y="29"/>
                  </a:cubicBez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4" name="Freeform 51">
              <a:extLst>
                <a:ext uri="{FF2B5EF4-FFF2-40B4-BE49-F238E27FC236}">
                  <a16:creationId xmlns:a16="http://schemas.microsoft.com/office/drawing/2014/main" id="{FA7EE6BD-9C6D-4C1D-8C42-ABAFF63FA10D}"/>
                </a:ext>
              </a:extLst>
            </p:cNvPr>
            <p:cNvSpPr>
              <a:spLocks noEditPoints="1"/>
            </p:cNvSpPr>
            <p:nvPr/>
          </p:nvSpPr>
          <p:spPr bwMode="auto">
            <a:xfrm>
              <a:off x="765" y="2359"/>
              <a:ext cx="74" cy="53"/>
            </a:xfrm>
            <a:custGeom>
              <a:avLst/>
              <a:gdLst>
                <a:gd name="T0" fmla="*/ 0 w 119"/>
                <a:gd name="T1" fmla="*/ 84 h 84"/>
                <a:gd name="T2" fmla="*/ 0 w 119"/>
                <a:gd name="T3" fmla="*/ 0 h 84"/>
                <a:gd name="T4" fmla="*/ 64 w 119"/>
                <a:gd name="T5" fmla="*/ 0 h 84"/>
                <a:gd name="T6" fmla="*/ 86 w 119"/>
                <a:gd name="T7" fmla="*/ 1 h 84"/>
                <a:gd name="T8" fmla="*/ 101 w 119"/>
                <a:gd name="T9" fmla="*/ 4 h 84"/>
                <a:gd name="T10" fmla="*/ 111 w 119"/>
                <a:gd name="T11" fmla="*/ 9 h 84"/>
                <a:gd name="T12" fmla="*/ 117 w 119"/>
                <a:gd name="T13" fmla="*/ 15 h 84"/>
                <a:gd name="T14" fmla="*/ 119 w 119"/>
                <a:gd name="T15" fmla="*/ 24 h 84"/>
                <a:gd name="T16" fmla="*/ 117 w 119"/>
                <a:gd name="T17" fmla="*/ 35 h 84"/>
                <a:gd name="T18" fmla="*/ 104 w 119"/>
                <a:gd name="T19" fmla="*/ 44 h 84"/>
                <a:gd name="T20" fmla="*/ 115 w 119"/>
                <a:gd name="T21" fmla="*/ 51 h 84"/>
                <a:gd name="T22" fmla="*/ 119 w 119"/>
                <a:gd name="T23" fmla="*/ 64 h 84"/>
                <a:gd name="T24" fmla="*/ 119 w 119"/>
                <a:gd name="T25" fmla="*/ 84 h 84"/>
                <a:gd name="T26" fmla="*/ 85 w 119"/>
                <a:gd name="T27" fmla="*/ 84 h 84"/>
                <a:gd name="T28" fmla="*/ 85 w 119"/>
                <a:gd name="T29" fmla="*/ 66 h 84"/>
                <a:gd name="T30" fmla="*/ 83 w 119"/>
                <a:gd name="T31" fmla="*/ 59 h 84"/>
                <a:gd name="T32" fmla="*/ 77 w 119"/>
                <a:gd name="T33" fmla="*/ 56 h 84"/>
                <a:gd name="T34" fmla="*/ 58 w 119"/>
                <a:gd name="T35" fmla="*/ 55 h 84"/>
                <a:gd name="T36" fmla="*/ 25 w 119"/>
                <a:gd name="T37" fmla="*/ 55 h 84"/>
                <a:gd name="T38" fmla="*/ 25 w 119"/>
                <a:gd name="T39" fmla="*/ 84 h 84"/>
                <a:gd name="T40" fmla="*/ 0 w 119"/>
                <a:gd name="T41" fmla="*/ 84 h 84"/>
                <a:gd name="T42" fmla="*/ 25 w 119"/>
                <a:gd name="T43" fmla="*/ 36 h 84"/>
                <a:gd name="T44" fmla="*/ 68 w 119"/>
                <a:gd name="T45" fmla="*/ 36 h 84"/>
                <a:gd name="T46" fmla="*/ 82 w 119"/>
                <a:gd name="T47" fmla="*/ 34 h 84"/>
                <a:gd name="T48" fmla="*/ 86 w 119"/>
                <a:gd name="T49" fmla="*/ 28 h 84"/>
                <a:gd name="T50" fmla="*/ 82 w 119"/>
                <a:gd name="T51" fmla="*/ 22 h 84"/>
                <a:gd name="T52" fmla="*/ 69 w 119"/>
                <a:gd name="T53" fmla="*/ 20 h 84"/>
                <a:gd name="T54" fmla="*/ 25 w 119"/>
                <a:gd name="T55" fmla="*/ 20 h 84"/>
                <a:gd name="T56" fmla="*/ 25 w 119"/>
                <a:gd name="T57"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84">
                  <a:moveTo>
                    <a:pt x="0" y="84"/>
                  </a:moveTo>
                  <a:cubicBezTo>
                    <a:pt x="0" y="0"/>
                    <a:pt x="0" y="0"/>
                    <a:pt x="0" y="0"/>
                  </a:cubicBezTo>
                  <a:cubicBezTo>
                    <a:pt x="64" y="0"/>
                    <a:pt x="64" y="0"/>
                    <a:pt x="64" y="0"/>
                  </a:cubicBezTo>
                  <a:cubicBezTo>
                    <a:pt x="73" y="0"/>
                    <a:pt x="80" y="1"/>
                    <a:pt x="86" y="1"/>
                  </a:cubicBezTo>
                  <a:cubicBezTo>
                    <a:pt x="92" y="2"/>
                    <a:pt x="97" y="3"/>
                    <a:pt x="101" y="4"/>
                  </a:cubicBezTo>
                  <a:cubicBezTo>
                    <a:pt x="105" y="5"/>
                    <a:pt x="108" y="7"/>
                    <a:pt x="111" y="9"/>
                  </a:cubicBezTo>
                  <a:cubicBezTo>
                    <a:pt x="114" y="11"/>
                    <a:pt x="116" y="13"/>
                    <a:pt x="117" y="15"/>
                  </a:cubicBezTo>
                  <a:cubicBezTo>
                    <a:pt x="118" y="18"/>
                    <a:pt x="119" y="20"/>
                    <a:pt x="119" y="24"/>
                  </a:cubicBezTo>
                  <a:cubicBezTo>
                    <a:pt x="119" y="28"/>
                    <a:pt x="119" y="32"/>
                    <a:pt x="117" y="35"/>
                  </a:cubicBezTo>
                  <a:cubicBezTo>
                    <a:pt x="115" y="38"/>
                    <a:pt x="108" y="44"/>
                    <a:pt x="104" y="44"/>
                  </a:cubicBezTo>
                  <a:cubicBezTo>
                    <a:pt x="112" y="46"/>
                    <a:pt x="112" y="48"/>
                    <a:pt x="115" y="51"/>
                  </a:cubicBezTo>
                  <a:cubicBezTo>
                    <a:pt x="118" y="54"/>
                    <a:pt x="119" y="58"/>
                    <a:pt x="119" y="64"/>
                  </a:cubicBezTo>
                  <a:cubicBezTo>
                    <a:pt x="119" y="84"/>
                    <a:pt x="119" y="84"/>
                    <a:pt x="119" y="84"/>
                  </a:cubicBezTo>
                  <a:cubicBezTo>
                    <a:pt x="85" y="84"/>
                    <a:pt x="85" y="84"/>
                    <a:pt x="85" y="84"/>
                  </a:cubicBezTo>
                  <a:cubicBezTo>
                    <a:pt x="85" y="84"/>
                    <a:pt x="85" y="66"/>
                    <a:pt x="85" y="66"/>
                  </a:cubicBezTo>
                  <a:cubicBezTo>
                    <a:pt x="85" y="63"/>
                    <a:pt x="84" y="61"/>
                    <a:pt x="83" y="59"/>
                  </a:cubicBezTo>
                  <a:cubicBezTo>
                    <a:pt x="81" y="58"/>
                    <a:pt x="79" y="57"/>
                    <a:pt x="77" y="56"/>
                  </a:cubicBezTo>
                  <a:cubicBezTo>
                    <a:pt x="74" y="55"/>
                    <a:pt x="64" y="55"/>
                    <a:pt x="58" y="55"/>
                  </a:cubicBezTo>
                  <a:cubicBezTo>
                    <a:pt x="25" y="55"/>
                    <a:pt x="25" y="55"/>
                    <a:pt x="25" y="55"/>
                  </a:cubicBezTo>
                  <a:cubicBezTo>
                    <a:pt x="25" y="84"/>
                    <a:pt x="25" y="84"/>
                    <a:pt x="25" y="84"/>
                  </a:cubicBezTo>
                  <a:lnTo>
                    <a:pt x="0" y="84"/>
                  </a:lnTo>
                  <a:close/>
                  <a:moveTo>
                    <a:pt x="25" y="36"/>
                  </a:moveTo>
                  <a:cubicBezTo>
                    <a:pt x="68" y="36"/>
                    <a:pt x="68" y="36"/>
                    <a:pt x="68" y="36"/>
                  </a:cubicBezTo>
                  <a:cubicBezTo>
                    <a:pt x="75" y="36"/>
                    <a:pt x="79" y="36"/>
                    <a:pt x="82" y="34"/>
                  </a:cubicBezTo>
                  <a:cubicBezTo>
                    <a:pt x="85" y="33"/>
                    <a:pt x="86" y="31"/>
                    <a:pt x="86" y="28"/>
                  </a:cubicBezTo>
                  <a:cubicBezTo>
                    <a:pt x="86" y="26"/>
                    <a:pt x="85" y="24"/>
                    <a:pt x="82" y="22"/>
                  </a:cubicBezTo>
                  <a:cubicBezTo>
                    <a:pt x="80" y="21"/>
                    <a:pt x="75" y="20"/>
                    <a:pt x="69" y="20"/>
                  </a:cubicBezTo>
                  <a:cubicBezTo>
                    <a:pt x="25" y="20"/>
                    <a:pt x="25" y="20"/>
                    <a:pt x="25" y="20"/>
                  </a:cubicBezTo>
                  <a:lnTo>
                    <a:pt x="25" y="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5" name="Freeform 52">
              <a:extLst>
                <a:ext uri="{FF2B5EF4-FFF2-40B4-BE49-F238E27FC236}">
                  <a16:creationId xmlns:a16="http://schemas.microsoft.com/office/drawing/2014/main" id="{B262EB48-589F-47B8-8FB6-8B38AF4CA215}"/>
                </a:ext>
              </a:extLst>
            </p:cNvPr>
            <p:cNvSpPr>
              <a:spLocks/>
            </p:cNvSpPr>
            <p:nvPr/>
          </p:nvSpPr>
          <p:spPr bwMode="auto">
            <a:xfrm>
              <a:off x="868" y="2360"/>
              <a:ext cx="79" cy="50"/>
            </a:xfrm>
            <a:custGeom>
              <a:avLst/>
              <a:gdLst>
                <a:gd name="T0" fmla="*/ 0 w 79"/>
                <a:gd name="T1" fmla="*/ 50 h 50"/>
                <a:gd name="T2" fmla="*/ 0 w 79"/>
                <a:gd name="T3" fmla="*/ 0 h 50"/>
                <a:gd name="T4" fmla="*/ 21 w 79"/>
                <a:gd name="T5" fmla="*/ 0 h 50"/>
                <a:gd name="T6" fmla="*/ 63 w 79"/>
                <a:gd name="T7" fmla="*/ 33 h 50"/>
                <a:gd name="T8" fmla="*/ 63 w 79"/>
                <a:gd name="T9" fmla="*/ 0 h 50"/>
                <a:gd name="T10" fmla="*/ 79 w 79"/>
                <a:gd name="T11" fmla="*/ 0 h 50"/>
                <a:gd name="T12" fmla="*/ 79 w 79"/>
                <a:gd name="T13" fmla="*/ 50 h 50"/>
                <a:gd name="T14" fmla="*/ 59 w 79"/>
                <a:gd name="T15" fmla="*/ 50 h 50"/>
                <a:gd name="T16" fmla="*/ 18 w 79"/>
                <a:gd name="T17" fmla="*/ 19 h 50"/>
                <a:gd name="T18" fmla="*/ 18 w 79"/>
                <a:gd name="T19" fmla="*/ 50 h 50"/>
                <a:gd name="T20" fmla="*/ 0 w 79"/>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50">
                  <a:moveTo>
                    <a:pt x="0" y="50"/>
                  </a:moveTo>
                  <a:lnTo>
                    <a:pt x="0" y="0"/>
                  </a:lnTo>
                  <a:lnTo>
                    <a:pt x="21" y="0"/>
                  </a:lnTo>
                  <a:lnTo>
                    <a:pt x="63" y="33"/>
                  </a:lnTo>
                  <a:lnTo>
                    <a:pt x="63" y="0"/>
                  </a:lnTo>
                  <a:lnTo>
                    <a:pt x="79" y="0"/>
                  </a:lnTo>
                  <a:lnTo>
                    <a:pt x="79" y="50"/>
                  </a:lnTo>
                  <a:lnTo>
                    <a:pt x="59" y="50"/>
                  </a:lnTo>
                  <a:lnTo>
                    <a:pt x="18" y="19"/>
                  </a:lnTo>
                  <a:lnTo>
                    <a:pt x="18" y="50"/>
                  </a:lnTo>
                  <a:lnTo>
                    <a:pt x="0" y="5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6" name="Freeform 53">
              <a:extLst>
                <a:ext uri="{FF2B5EF4-FFF2-40B4-BE49-F238E27FC236}">
                  <a16:creationId xmlns:a16="http://schemas.microsoft.com/office/drawing/2014/main" id="{FEDB72EB-BBE5-4CC6-960D-91CA54ED780E}"/>
                </a:ext>
              </a:extLst>
            </p:cNvPr>
            <p:cNvSpPr>
              <a:spLocks/>
            </p:cNvSpPr>
            <p:nvPr/>
          </p:nvSpPr>
          <p:spPr bwMode="auto">
            <a:xfrm>
              <a:off x="670" y="2359"/>
              <a:ext cx="66" cy="53"/>
            </a:xfrm>
            <a:custGeom>
              <a:avLst/>
              <a:gdLst>
                <a:gd name="T0" fmla="*/ 0 w 66"/>
                <a:gd name="T1" fmla="*/ 53 h 53"/>
                <a:gd name="T2" fmla="*/ 0 w 66"/>
                <a:gd name="T3" fmla="*/ 0 h 53"/>
                <a:gd name="T4" fmla="*/ 66 w 66"/>
                <a:gd name="T5" fmla="*/ 0 h 53"/>
                <a:gd name="T6" fmla="*/ 66 w 66"/>
                <a:gd name="T7" fmla="*/ 12 h 53"/>
                <a:gd name="T8" fmla="*/ 16 w 66"/>
                <a:gd name="T9" fmla="*/ 12 h 53"/>
                <a:gd name="T10" fmla="*/ 16 w 66"/>
                <a:gd name="T11" fmla="*/ 20 h 53"/>
                <a:gd name="T12" fmla="*/ 66 w 66"/>
                <a:gd name="T13" fmla="*/ 20 h 53"/>
                <a:gd name="T14" fmla="*/ 66 w 66"/>
                <a:gd name="T15" fmla="*/ 32 h 53"/>
                <a:gd name="T16" fmla="*/ 16 w 66"/>
                <a:gd name="T17" fmla="*/ 32 h 53"/>
                <a:gd name="T18" fmla="*/ 16 w 66"/>
                <a:gd name="T19" fmla="*/ 40 h 53"/>
                <a:gd name="T20" fmla="*/ 66 w 66"/>
                <a:gd name="T21" fmla="*/ 40 h 53"/>
                <a:gd name="T22" fmla="*/ 66 w 66"/>
                <a:gd name="T23" fmla="*/ 53 h 53"/>
                <a:gd name="T24" fmla="*/ 0 w 66"/>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53">
                  <a:moveTo>
                    <a:pt x="0" y="53"/>
                  </a:moveTo>
                  <a:lnTo>
                    <a:pt x="0" y="0"/>
                  </a:lnTo>
                  <a:lnTo>
                    <a:pt x="66" y="0"/>
                  </a:lnTo>
                  <a:lnTo>
                    <a:pt x="66" y="12"/>
                  </a:lnTo>
                  <a:lnTo>
                    <a:pt x="16" y="12"/>
                  </a:lnTo>
                  <a:lnTo>
                    <a:pt x="16" y="20"/>
                  </a:lnTo>
                  <a:lnTo>
                    <a:pt x="66" y="20"/>
                  </a:lnTo>
                  <a:lnTo>
                    <a:pt x="66" y="32"/>
                  </a:lnTo>
                  <a:lnTo>
                    <a:pt x="16" y="32"/>
                  </a:lnTo>
                  <a:lnTo>
                    <a:pt x="16" y="40"/>
                  </a:lnTo>
                  <a:lnTo>
                    <a:pt x="66" y="40"/>
                  </a:lnTo>
                  <a:lnTo>
                    <a:pt x="66"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7" name="Freeform 54">
              <a:extLst>
                <a:ext uri="{FF2B5EF4-FFF2-40B4-BE49-F238E27FC236}">
                  <a16:creationId xmlns:a16="http://schemas.microsoft.com/office/drawing/2014/main" id="{F411CB60-6689-4043-96CC-9AC5871CA957}"/>
                </a:ext>
              </a:extLst>
            </p:cNvPr>
            <p:cNvSpPr>
              <a:spLocks/>
            </p:cNvSpPr>
            <p:nvPr/>
          </p:nvSpPr>
          <p:spPr bwMode="auto">
            <a:xfrm>
              <a:off x="977" y="2359"/>
              <a:ext cx="67" cy="53"/>
            </a:xfrm>
            <a:custGeom>
              <a:avLst/>
              <a:gdLst>
                <a:gd name="T0" fmla="*/ 0 w 67"/>
                <a:gd name="T1" fmla="*/ 53 h 53"/>
                <a:gd name="T2" fmla="*/ 0 w 67"/>
                <a:gd name="T3" fmla="*/ 0 h 53"/>
                <a:gd name="T4" fmla="*/ 67 w 67"/>
                <a:gd name="T5" fmla="*/ 0 h 53"/>
                <a:gd name="T6" fmla="*/ 67 w 67"/>
                <a:gd name="T7" fmla="*/ 12 h 53"/>
                <a:gd name="T8" fmla="*/ 17 w 67"/>
                <a:gd name="T9" fmla="*/ 12 h 53"/>
                <a:gd name="T10" fmla="*/ 17 w 67"/>
                <a:gd name="T11" fmla="*/ 20 h 53"/>
                <a:gd name="T12" fmla="*/ 67 w 67"/>
                <a:gd name="T13" fmla="*/ 20 h 53"/>
                <a:gd name="T14" fmla="*/ 67 w 67"/>
                <a:gd name="T15" fmla="*/ 32 h 53"/>
                <a:gd name="T16" fmla="*/ 17 w 67"/>
                <a:gd name="T17" fmla="*/ 32 h 53"/>
                <a:gd name="T18" fmla="*/ 17 w 67"/>
                <a:gd name="T19" fmla="*/ 40 h 53"/>
                <a:gd name="T20" fmla="*/ 67 w 67"/>
                <a:gd name="T21" fmla="*/ 40 h 53"/>
                <a:gd name="T22" fmla="*/ 67 w 67"/>
                <a:gd name="T23" fmla="*/ 53 h 53"/>
                <a:gd name="T24" fmla="*/ 0 w 67"/>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3">
                  <a:moveTo>
                    <a:pt x="0" y="53"/>
                  </a:moveTo>
                  <a:lnTo>
                    <a:pt x="0" y="0"/>
                  </a:lnTo>
                  <a:lnTo>
                    <a:pt x="67" y="0"/>
                  </a:lnTo>
                  <a:lnTo>
                    <a:pt x="67" y="12"/>
                  </a:lnTo>
                  <a:lnTo>
                    <a:pt x="17" y="12"/>
                  </a:lnTo>
                  <a:lnTo>
                    <a:pt x="17" y="20"/>
                  </a:lnTo>
                  <a:lnTo>
                    <a:pt x="67" y="20"/>
                  </a:lnTo>
                  <a:lnTo>
                    <a:pt x="67" y="32"/>
                  </a:lnTo>
                  <a:lnTo>
                    <a:pt x="17" y="32"/>
                  </a:lnTo>
                  <a:lnTo>
                    <a:pt x="17" y="40"/>
                  </a:lnTo>
                  <a:lnTo>
                    <a:pt x="67" y="40"/>
                  </a:lnTo>
                  <a:lnTo>
                    <a:pt x="67" y="53"/>
                  </a:lnTo>
                  <a:lnTo>
                    <a:pt x="0" y="53"/>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8" name="Freeform 55">
              <a:extLst>
                <a:ext uri="{FF2B5EF4-FFF2-40B4-BE49-F238E27FC236}">
                  <a16:creationId xmlns:a16="http://schemas.microsoft.com/office/drawing/2014/main" id="{322F70D3-CEB1-4D63-9AF8-E01720895937}"/>
                </a:ext>
              </a:extLst>
            </p:cNvPr>
            <p:cNvSpPr>
              <a:spLocks/>
            </p:cNvSpPr>
            <p:nvPr/>
          </p:nvSpPr>
          <p:spPr bwMode="auto">
            <a:xfrm>
              <a:off x="559" y="2357"/>
              <a:ext cx="83" cy="56"/>
            </a:xfrm>
            <a:custGeom>
              <a:avLst/>
              <a:gdLst>
                <a:gd name="T0" fmla="*/ 131 w 132"/>
                <a:gd name="T1" fmla="*/ 35 h 90"/>
                <a:gd name="T2" fmla="*/ 67 w 132"/>
                <a:gd name="T3" fmla="*/ 0 h 90"/>
                <a:gd name="T4" fmla="*/ 0 w 132"/>
                <a:gd name="T5" fmla="*/ 45 h 90"/>
                <a:gd name="T6" fmla="*/ 67 w 132"/>
                <a:gd name="T7" fmla="*/ 90 h 90"/>
                <a:gd name="T8" fmla="*/ 132 w 132"/>
                <a:gd name="T9" fmla="*/ 54 h 90"/>
                <a:gd name="T10" fmla="*/ 92 w 132"/>
                <a:gd name="T11" fmla="*/ 54 h 90"/>
                <a:gd name="T12" fmla="*/ 64 w 132"/>
                <a:gd name="T13" fmla="*/ 69 h 90"/>
                <a:gd name="T14" fmla="*/ 34 w 132"/>
                <a:gd name="T15" fmla="*/ 45 h 90"/>
                <a:gd name="T16" fmla="*/ 64 w 132"/>
                <a:gd name="T17" fmla="*/ 21 h 90"/>
                <a:gd name="T18" fmla="*/ 91 w 132"/>
                <a:gd name="T19" fmla="*/ 35 h 90"/>
                <a:gd name="T20" fmla="*/ 131 w 132"/>
                <a:gd name="T21"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0">
                  <a:moveTo>
                    <a:pt x="131" y="35"/>
                  </a:moveTo>
                  <a:cubicBezTo>
                    <a:pt x="124" y="15"/>
                    <a:pt x="98" y="0"/>
                    <a:pt x="67" y="0"/>
                  </a:cubicBezTo>
                  <a:cubicBezTo>
                    <a:pt x="30" y="0"/>
                    <a:pt x="0" y="20"/>
                    <a:pt x="0" y="45"/>
                  </a:cubicBezTo>
                  <a:cubicBezTo>
                    <a:pt x="0" y="70"/>
                    <a:pt x="30" y="90"/>
                    <a:pt x="67" y="90"/>
                  </a:cubicBezTo>
                  <a:cubicBezTo>
                    <a:pt x="99" y="90"/>
                    <a:pt x="126" y="75"/>
                    <a:pt x="132" y="54"/>
                  </a:cubicBezTo>
                  <a:cubicBezTo>
                    <a:pt x="92" y="54"/>
                    <a:pt x="92" y="54"/>
                    <a:pt x="92" y="54"/>
                  </a:cubicBezTo>
                  <a:cubicBezTo>
                    <a:pt x="87" y="63"/>
                    <a:pt x="76" y="69"/>
                    <a:pt x="64" y="69"/>
                  </a:cubicBezTo>
                  <a:cubicBezTo>
                    <a:pt x="47" y="69"/>
                    <a:pt x="34" y="58"/>
                    <a:pt x="34" y="45"/>
                  </a:cubicBezTo>
                  <a:cubicBezTo>
                    <a:pt x="34" y="32"/>
                    <a:pt x="47" y="21"/>
                    <a:pt x="64" y="21"/>
                  </a:cubicBezTo>
                  <a:cubicBezTo>
                    <a:pt x="76" y="21"/>
                    <a:pt x="86" y="27"/>
                    <a:pt x="91" y="35"/>
                  </a:cubicBezTo>
                  <a:lnTo>
                    <a:pt x="131" y="35"/>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59" name="Freeform 56">
              <a:extLst>
                <a:ext uri="{FF2B5EF4-FFF2-40B4-BE49-F238E27FC236}">
                  <a16:creationId xmlns:a16="http://schemas.microsoft.com/office/drawing/2014/main" id="{AB728242-4039-4F93-97EA-D9CC98316AF0}"/>
                </a:ext>
              </a:extLst>
            </p:cNvPr>
            <p:cNvSpPr>
              <a:spLocks/>
            </p:cNvSpPr>
            <p:nvPr/>
          </p:nvSpPr>
          <p:spPr bwMode="auto">
            <a:xfrm>
              <a:off x="1073" y="2359"/>
              <a:ext cx="75" cy="53"/>
            </a:xfrm>
            <a:custGeom>
              <a:avLst/>
              <a:gdLst>
                <a:gd name="T0" fmla="*/ 0 w 75"/>
                <a:gd name="T1" fmla="*/ 0 h 53"/>
                <a:gd name="T2" fmla="*/ 75 w 75"/>
                <a:gd name="T3" fmla="*/ 0 h 53"/>
                <a:gd name="T4" fmla="*/ 75 w 75"/>
                <a:gd name="T5" fmla="*/ 14 h 53"/>
                <a:gd name="T6" fmla="*/ 47 w 75"/>
                <a:gd name="T7" fmla="*/ 14 h 53"/>
                <a:gd name="T8" fmla="*/ 47 w 75"/>
                <a:gd name="T9" fmla="*/ 53 h 53"/>
                <a:gd name="T10" fmla="*/ 31 w 75"/>
                <a:gd name="T11" fmla="*/ 53 h 53"/>
                <a:gd name="T12" fmla="*/ 31 w 75"/>
                <a:gd name="T13" fmla="*/ 14 h 53"/>
                <a:gd name="T14" fmla="*/ 0 w 75"/>
                <a:gd name="T15" fmla="*/ 14 h 53"/>
                <a:gd name="T16" fmla="*/ 0 w 7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53">
                  <a:moveTo>
                    <a:pt x="0" y="0"/>
                  </a:moveTo>
                  <a:lnTo>
                    <a:pt x="75" y="0"/>
                  </a:lnTo>
                  <a:lnTo>
                    <a:pt x="75" y="14"/>
                  </a:lnTo>
                  <a:lnTo>
                    <a:pt x="47" y="14"/>
                  </a:lnTo>
                  <a:lnTo>
                    <a:pt x="47" y="53"/>
                  </a:lnTo>
                  <a:lnTo>
                    <a:pt x="31" y="53"/>
                  </a:lnTo>
                  <a:lnTo>
                    <a:pt x="31" y="14"/>
                  </a:lnTo>
                  <a:lnTo>
                    <a:pt x="0" y="14"/>
                  </a:lnTo>
                  <a:lnTo>
                    <a:pt x="0" y="0"/>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0" name="Freeform 57">
              <a:extLst>
                <a:ext uri="{FF2B5EF4-FFF2-40B4-BE49-F238E27FC236}">
                  <a16:creationId xmlns:a16="http://schemas.microsoft.com/office/drawing/2014/main" id="{47FF18EC-254D-4DD9-A4D2-22D07B1E713A}"/>
                </a:ext>
              </a:extLst>
            </p:cNvPr>
            <p:cNvSpPr>
              <a:spLocks noEditPoints="1"/>
            </p:cNvSpPr>
            <p:nvPr/>
          </p:nvSpPr>
          <p:spPr bwMode="auto">
            <a:xfrm>
              <a:off x="559" y="2201"/>
              <a:ext cx="137" cy="144"/>
            </a:xfrm>
            <a:custGeom>
              <a:avLst/>
              <a:gdLst>
                <a:gd name="T0" fmla="*/ 4 w 219"/>
                <a:gd name="T1" fmla="*/ 123 h 230"/>
                <a:gd name="T2" fmla="*/ 68 w 219"/>
                <a:gd name="T3" fmla="*/ 103 h 230"/>
                <a:gd name="T4" fmla="*/ 38 w 219"/>
                <a:gd name="T5" fmla="*/ 94 h 230"/>
                <a:gd name="T6" fmla="*/ 68 w 219"/>
                <a:gd name="T7" fmla="*/ 79 h 230"/>
                <a:gd name="T8" fmla="*/ 38 w 219"/>
                <a:gd name="T9" fmla="*/ 71 h 230"/>
                <a:gd name="T10" fmla="*/ 68 w 219"/>
                <a:gd name="T11" fmla="*/ 55 h 230"/>
                <a:gd name="T12" fmla="*/ 33 w 219"/>
                <a:gd name="T13" fmla="*/ 47 h 230"/>
                <a:gd name="T14" fmla="*/ 6 w 219"/>
                <a:gd name="T15" fmla="*/ 68 h 230"/>
                <a:gd name="T16" fmla="*/ 98 w 219"/>
                <a:gd name="T17" fmla="*/ 25 h 230"/>
                <a:gd name="T18" fmla="*/ 108 w 219"/>
                <a:gd name="T19" fmla="*/ 0 h 230"/>
                <a:gd name="T20" fmla="*/ 124 w 219"/>
                <a:gd name="T21" fmla="*/ 25 h 230"/>
                <a:gd name="T22" fmla="*/ 213 w 219"/>
                <a:gd name="T23" fmla="*/ 69 h 230"/>
                <a:gd name="T24" fmla="*/ 186 w 219"/>
                <a:gd name="T25" fmla="*/ 47 h 230"/>
                <a:gd name="T26" fmla="*/ 152 w 219"/>
                <a:gd name="T27" fmla="*/ 55 h 230"/>
                <a:gd name="T28" fmla="*/ 181 w 219"/>
                <a:gd name="T29" fmla="*/ 71 h 230"/>
                <a:gd name="T30" fmla="*/ 152 w 219"/>
                <a:gd name="T31" fmla="*/ 79 h 230"/>
                <a:gd name="T32" fmla="*/ 181 w 219"/>
                <a:gd name="T33" fmla="*/ 94 h 230"/>
                <a:gd name="T34" fmla="*/ 152 w 219"/>
                <a:gd name="T35" fmla="*/ 103 h 230"/>
                <a:gd name="T36" fmla="*/ 215 w 219"/>
                <a:gd name="T37" fmla="*/ 123 h 230"/>
                <a:gd name="T38" fmla="*/ 193 w 219"/>
                <a:gd name="T39" fmla="*/ 134 h 230"/>
                <a:gd name="T40" fmla="*/ 209 w 219"/>
                <a:gd name="T41" fmla="*/ 169 h 230"/>
                <a:gd name="T42" fmla="*/ 176 w 219"/>
                <a:gd name="T43" fmla="*/ 154 h 230"/>
                <a:gd name="T44" fmla="*/ 159 w 219"/>
                <a:gd name="T45" fmla="*/ 191 h 230"/>
                <a:gd name="T46" fmla="*/ 200 w 219"/>
                <a:gd name="T47" fmla="*/ 230 h 230"/>
                <a:gd name="T48" fmla="*/ 111 w 219"/>
                <a:gd name="T49" fmla="*/ 204 h 230"/>
                <a:gd name="T50" fmla="*/ 149 w 219"/>
                <a:gd name="T51" fmla="*/ 189 h 230"/>
                <a:gd name="T52" fmla="*/ 71 w 219"/>
                <a:gd name="T53" fmla="*/ 152 h 230"/>
                <a:gd name="T54" fmla="*/ 44 w 219"/>
                <a:gd name="T55" fmla="*/ 191 h 230"/>
                <a:gd name="T56" fmla="*/ 12 w 219"/>
                <a:gd name="T57" fmla="*/ 169 h 230"/>
                <a:gd name="T58" fmla="*/ 28 w 219"/>
                <a:gd name="T59" fmla="*/ 135 h 230"/>
                <a:gd name="T60" fmla="*/ 79 w 219"/>
                <a:gd name="T61" fmla="*/ 133 h 230"/>
                <a:gd name="T62" fmla="*/ 136 w 219"/>
                <a:gd name="T63" fmla="*/ 123 h 230"/>
                <a:gd name="T64" fmla="*/ 79 w 219"/>
                <a:gd name="T65" fmla="*/ 133 h 230"/>
                <a:gd name="T66" fmla="*/ 126 w 219"/>
                <a:gd name="T67" fmla="*/ 103 h 230"/>
                <a:gd name="T68" fmla="*/ 94 w 219"/>
                <a:gd name="T69" fmla="*/ 94 h 230"/>
                <a:gd name="T70" fmla="*/ 94 w 219"/>
                <a:gd name="T71" fmla="*/ 79 h 230"/>
                <a:gd name="T72" fmla="*/ 126 w 219"/>
                <a:gd name="T73" fmla="*/ 71 h 230"/>
                <a:gd name="T74" fmla="*/ 94 w 219"/>
                <a:gd name="T75" fmla="*/ 79 h 230"/>
                <a:gd name="T76" fmla="*/ 126 w 219"/>
                <a:gd name="T77" fmla="*/ 47 h 230"/>
                <a:gd name="T78" fmla="*/ 94 w 219"/>
                <a:gd name="T79" fmla="*/ 55 h 230"/>
                <a:gd name="T80" fmla="*/ 16 w 219"/>
                <a:gd name="T81" fmla="*/ 202 h 230"/>
                <a:gd name="T82" fmla="*/ 77 w 219"/>
                <a:gd name="T83" fmla="*/ 192 h 230"/>
                <a:gd name="T84" fmla="*/ 96 w 219"/>
                <a:gd name="T85" fmla="*/ 156 h 230"/>
                <a:gd name="T86" fmla="*/ 115 w 219"/>
                <a:gd name="T87" fmla="*/ 189 h 230"/>
                <a:gd name="T88" fmla="*/ 26 w 219"/>
                <a:gd name="T89" fmla="*/ 22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 h="230">
                  <a:moveTo>
                    <a:pt x="49" y="123"/>
                  </a:moveTo>
                  <a:cubicBezTo>
                    <a:pt x="4" y="123"/>
                    <a:pt x="4" y="123"/>
                    <a:pt x="4" y="123"/>
                  </a:cubicBezTo>
                  <a:cubicBezTo>
                    <a:pt x="4" y="103"/>
                    <a:pt x="4" y="103"/>
                    <a:pt x="4" y="103"/>
                  </a:cubicBezTo>
                  <a:cubicBezTo>
                    <a:pt x="68" y="103"/>
                    <a:pt x="68" y="103"/>
                    <a:pt x="68" y="103"/>
                  </a:cubicBezTo>
                  <a:cubicBezTo>
                    <a:pt x="68" y="94"/>
                    <a:pt x="68" y="94"/>
                    <a:pt x="68" y="94"/>
                  </a:cubicBezTo>
                  <a:cubicBezTo>
                    <a:pt x="38" y="94"/>
                    <a:pt x="38" y="94"/>
                    <a:pt x="38" y="94"/>
                  </a:cubicBezTo>
                  <a:cubicBezTo>
                    <a:pt x="38" y="79"/>
                    <a:pt x="38" y="79"/>
                    <a:pt x="38" y="79"/>
                  </a:cubicBezTo>
                  <a:cubicBezTo>
                    <a:pt x="68" y="79"/>
                    <a:pt x="68" y="79"/>
                    <a:pt x="68" y="79"/>
                  </a:cubicBezTo>
                  <a:cubicBezTo>
                    <a:pt x="68" y="71"/>
                    <a:pt x="68" y="71"/>
                    <a:pt x="68" y="71"/>
                  </a:cubicBezTo>
                  <a:cubicBezTo>
                    <a:pt x="38" y="71"/>
                    <a:pt x="38" y="71"/>
                    <a:pt x="38" y="71"/>
                  </a:cubicBezTo>
                  <a:cubicBezTo>
                    <a:pt x="38" y="55"/>
                    <a:pt x="38" y="55"/>
                    <a:pt x="38" y="55"/>
                  </a:cubicBezTo>
                  <a:cubicBezTo>
                    <a:pt x="68" y="55"/>
                    <a:pt x="68" y="55"/>
                    <a:pt x="68" y="55"/>
                  </a:cubicBezTo>
                  <a:cubicBezTo>
                    <a:pt x="68" y="47"/>
                    <a:pt x="68" y="47"/>
                    <a:pt x="68" y="47"/>
                  </a:cubicBezTo>
                  <a:cubicBezTo>
                    <a:pt x="33" y="47"/>
                    <a:pt x="33" y="47"/>
                    <a:pt x="33" y="47"/>
                  </a:cubicBezTo>
                  <a:cubicBezTo>
                    <a:pt x="33" y="68"/>
                    <a:pt x="33" y="68"/>
                    <a:pt x="33" y="68"/>
                  </a:cubicBezTo>
                  <a:cubicBezTo>
                    <a:pt x="6" y="68"/>
                    <a:pt x="6" y="68"/>
                    <a:pt x="6" y="68"/>
                  </a:cubicBezTo>
                  <a:cubicBezTo>
                    <a:pt x="6" y="25"/>
                    <a:pt x="6" y="25"/>
                    <a:pt x="6" y="25"/>
                  </a:cubicBezTo>
                  <a:cubicBezTo>
                    <a:pt x="98" y="25"/>
                    <a:pt x="98" y="25"/>
                    <a:pt x="98" y="25"/>
                  </a:cubicBezTo>
                  <a:cubicBezTo>
                    <a:pt x="93" y="21"/>
                    <a:pt x="90" y="18"/>
                    <a:pt x="85" y="13"/>
                  </a:cubicBezTo>
                  <a:cubicBezTo>
                    <a:pt x="95" y="9"/>
                    <a:pt x="101" y="4"/>
                    <a:pt x="108" y="0"/>
                  </a:cubicBezTo>
                  <a:cubicBezTo>
                    <a:pt x="132" y="20"/>
                    <a:pt x="132" y="20"/>
                    <a:pt x="132" y="20"/>
                  </a:cubicBezTo>
                  <a:cubicBezTo>
                    <a:pt x="129" y="22"/>
                    <a:pt x="126" y="23"/>
                    <a:pt x="124" y="25"/>
                  </a:cubicBezTo>
                  <a:cubicBezTo>
                    <a:pt x="213" y="25"/>
                    <a:pt x="213" y="25"/>
                    <a:pt x="213" y="25"/>
                  </a:cubicBezTo>
                  <a:cubicBezTo>
                    <a:pt x="213" y="69"/>
                    <a:pt x="213" y="69"/>
                    <a:pt x="213" y="69"/>
                  </a:cubicBezTo>
                  <a:cubicBezTo>
                    <a:pt x="186" y="69"/>
                    <a:pt x="186" y="69"/>
                    <a:pt x="186" y="69"/>
                  </a:cubicBezTo>
                  <a:cubicBezTo>
                    <a:pt x="186" y="47"/>
                    <a:pt x="186" y="47"/>
                    <a:pt x="186" y="47"/>
                  </a:cubicBezTo>
                  <a:cubicBezTo>
                    <a:pt x="152" y="47"/>
                    <a:pt x="152" y="47"/>
                    <a:pt x="152" y="47"/>
                  </a:cubicBezTo>
                  <a:cubicBezTo>
                    <a:pt x="152" y="55"/>
                    <a:pt x="152" y="55"/>
                    <a:pt x="152" y="55"/>
                  </a:cubicBezTo>
                  <a:cubicBezTo>
                    <a:pt x="181" y="55"/>
                    <a:pt x="181" y="55"/>
                    <a:pt x="181" y="55"/>
                  </a:cubicBezTo>
                  <a:cubicBezTo>
                    <a:pt x="181" y="71"/>
                    <a:pt x="181" y="71"/>
                    <a:pt x="181" y="71"/>
                  </a:cubicBezTo>
                  <a:cubicBezTo>
                    <a:pt x="152" y="71"/>
                    <a:pt x="152" y="71"/>
                    <a:pt x="152" y="71"/>
                  </a:cubicBezTo>
                  <a:cubicBezTo>
                    <a:pt x="152" y="79"/>
                    <a:pt x="152" y="79"/>
                    <a:pt x="152" y="79"/>
                  </a:cubicBezTo>
                  <a:cubicBezTo>
                    <a:pt x="181" y="79"/>
                    <a:pt x="181" y="79"/>
                    <a:pt x="181" y="79"/>
                  </a:cubicBezTo>
                  <a:cubicBezTo>
                    <a:pt x="181" y="94"/>
                    <a:pt x="181" y="94"/>
                    <a:pt x="181" y="94"/>
                  </a:cubicBezTo>
                  <a:cubicBezTo>
                    <a:pt x="152" y="94"/>
                    <a:pt x="152" y="94"/>
                    <a:pt x="152" y="94"/>
                  </a:cubicBezTo>
                  <a:cubicBezTo>
                    <a:pt x="152" y="103"/>
                    <a:pt x="152" y="103"/>
                    <a:pt x="152" y="103"/>
                  </a:cubicBezTo>
                  <a:cubicBezTo>
                    <a:pt x="215" y="103"/>
                    <a:pt x="215" y="103"/>
                    <a:pt x="215" y="103"/>
                  </a:cubicBezTo>
                  <a:cubicBezTo>
                    <a:pt x="215" y="123"/>
                    <a:pt x="215" y="123"/>
                    <a:pt x="215" y="123"/>
                  </a:cubicBezTo>
                  <a:cubicBezTo>
                    <a:pt x="174" y="123"/>
                    <a:pt x="174" y="123"/>
                    <a:pt x="174" y="123"/>
                  </a:cubicBezTo>
                  <a:cubicBezTo>
                    <a:pt x="180" y="128"/>
                    <a:pt x="186" y="132"/>
                    <a:pt x="193" y="134"/>
                  </a:cubicBezTo>
                  <a:cubicBezTo>
                    <a:pt x="199" y="137"/>
                    <a:pt x="206" y="141"/>
                    <a:pt x="219" y="145"/>
                  </a:cubicBezTo>
                  <a:cubicBezTo>
                    <a:pt x="214" y="155"/>
                    <a:pt x="209" y="169"/>
                    <a:pt x="209" y="169"/>
                  </a:cubicBezTo>
                  <a:cubicBezTo>
                    <a:pt x="193" y="163"/>
                    <a:pt x="184" y="159"/>
                    <a:pt x="182" y="157"/>
                  </a:cubicBezTo>
                  <a:cubicBezTo>
                    <a:pt x="176" y="154"/>
                    <a:pt x="176" y="154"/>
                    <a:pt x="176" y="154"/>
                  </a:cubicBezTo>
                  <a:cubicBezTo>
                    <a:pt x="176" y="191"/>
                    <a:pt x="176" y="191"/>
                    <a:pt x="176" y="191"/>
                  </a:cubicBezTo>
                  <a:cubicBezTo>
                    <a:pt x="159" y="191"/>
                    <a:pt x="159" y="191"/>
                    <a:pt x="159" y="191"/>
                  </a:cubicBezTo>
                  <a:cubicBezTo>
                    <a:pt x="174" y="195"/>
                    <a:pt x="190" y="200"/>
                    <a:pt x="208" y="205"/>
                  </a:cubicBezTo>
                  <a:cubicBezTo>
                    <a:pt x="205" y="213"/>
                    <a:pt x="200" y="230"/>
                    <a:pt x="200" y="230"/>
                  </a:cubicBezTo>
                  <a:cubicBezTo>
                    <a:pt x="189" y="227"/>
                    <a:pt x="181" y="224"/>
                    <a:pt x="175" y="222"/>
                  </a:cubicBezTo>
                  <a:cubicBezTo>
                    <a:pt x="169" y="221"/>
                    <a:pt x="148" y="214"/>
                    <a:pt x="111" y="204"/>
                  </a:cubicBezTo>
                  <a:cubicBezTo>
                    <a:pt x="116" y="197"/>
                    <a:pt x="125" y="182"/>
                    <a:pt x="125" y="182"/>
                  </a:cubicBezTo>
                  <a:cubicBezTo>
                    <a:pt x="149" y="189"/>
                    <a:pt x="149" y="189"/>
                    <a:pt x="149" y="189"/>
                  </a:cubicBezTo>
                  <a:cubicBezTo>
                    <a:pt x="149" y="152"/>
                    <a:pt x="149" y="152"/>
                    <a:pt x="149" y="152"/>
                  </a:cubicBezTo>
                  <a:cubicBezTo>
                    <a:pt x="71" y="152"/>
                    <a:pt x="71" y="152"/>
                    <a:pt x="71" y="152"/>
                  </a:cubicBezTo>
                  <a:cubicBezTo>
                    <a:pt x="71" y="191"/>
                    <a:pt x="71" y="191"/>
                    <a:pt x="71" y="191"/>
                  </a:cubicBezTo>
                  <a:cubicBezTo>
                    <a:pt x="44" y="191"/>
                    <a:pt x="44" y="191"/>
                    <a:pt x="44" y="191"/>
                  </a:cubicBezTo>
                  <a:cubicBezTo>
                    <a:pt x="44" y="155"/>
                    <a:pt x="44" y="155"/>
                    <a:pt x="44" y="155"/>
                  </a:cubicBezTo>
                  <a:cubicBezTo>
                    <a:pt x="33" y="160"/>
                    <a:pt x="22" y="165"/>
                    <a:pt x="12" y="169"/>
                  </a:cubicBezTo>
                  <a:cubicBezTo>
                    <a:pt x="9" y="161"/>
                    <a:pt x="0" y="145"/>
                    <a:pt x="0" y="145"/>
                  </a:cubicBezTo>
                  <a:cubicBezTo>
                    <a:pt x="12" y="142"/>
                    <a:pt x="20" y="138"/>
                    <a:pt x="28" y="135"/>
                  </a:cubicBezTo>
                  <a:cubicBezTo>
                    <a:pt x="36" y="132"/>
                    <a:pt x="40" y="129"/>
                    <a:pt x="49" y="123"/>
                  </a:cubicBezTo>
                  <a:close/>
                  <a:moveTo>
                    <a:pt x="79" y="133"/>
                  </a:moveTo>
                  <a:cubicBezTo>
                    <a:pt x="146" y="133"/>
                    <a:pt x="146" y="133"/>
                    <a:pt x="146" y="133"/>
                  </a:cubicBezTo>
                  <a:cubicBezTo>
                    <a:pt x="142" y="130"/>
                    <a:pt x="139" y="126"/>
                    <a:pt x="136" y="123"/>
                  </a:cubicBezTo>
                  <a:cubicBezTo>
                    <a:pt x="90" y="123"/>
                    <a:pt x="90" y="123"/>
                    <a:pt x="90" y="123"/>
                  </a:cubicBezTo>
                  <a:lnTo>
                    <a:pt x="79" y="133"/>
                  </a:lnTo>
                  <a:close/>
                  <a:moveTo>
                    <a:pt x="94" y="103"/>
                  </a:moveTo>
                  <a:cubicBezTo>
                    <a:pt x="126" y="103"/>
                    <a:pt x="126" y="103"/>
                    <a:pt x="126" y="103"/>
                  </a:cubicBezTo>
                  <a:cubicBezTo>
                    <a:pt x="126" y="94"/>
                    <a:pt x="126" y="94"/>
                    <a:pt x="126" y="94"/>
                  </a:cubicBezTo>
                  <a:cubicBezTo>
                    <a:pt x="94" y="94"/>
                    <a:pt x="94" y="94"/>
                    <a:pt x="94" y="94"/>
                  </a:cubicBezTo>
                  <a:lnTo>
                    <a:pt x="94" y="103"/>
                  </a:lnTo>
                  <a:close/>
                  <a:moveTo>
                    <a:pt x="94" y="79"/>
                  </a:moveTo>
                  <a:cubicBezTo>
                    <a:pt x="126" y="79"/>
                    <a:pt x="126" y="79"/>
                    <a:pt x="126" y="79"/>
                  </a:cubicBezTo>
                  <a:cubicBezTo>
                    <a:pt x="126" y="71"/>
                    <a:pt x="126" y="71"/>
                    <a:pt x="126" y="71"/>
                  </a:cubicBezTo>
                  <a:cubicBezTo>
                    <a:pt x="94" y="71"/>
                    <a:pt x="94" y="71"/>
                    <a:pt x="94" y="71"/>
                  </a:cubicBezTo>
                  <a:lnTo>
                    <a:pt x="94" y="79"/>
                  </a:lnTo>
                  <a:close/>
                  <a:moveTo>
                    <a:pt x="126" y="55"/>
                  </a:moveTo>
                  <a:cubicBezTo>
                    <a:pt x="126" y="47"/>
                    <a:pt x="126" y="47"/>
                    <a:pt x="126" y="47"/>
                  </a:cubicBezTo>
                  <a:cubicBezTo>
                    <a:pt x="94" y="47"/>
                    <a:pt x="94" y="47"/>
                    <a:pt x="94" y="47"/>
                  </a:cubicBezTo>
                  <a:cubicBezTo>
                    <a:pt x="94" y="55"/>
                    <a:pt x="94" y="55"/>
                    <a:pt x="94" y="55"/>
                  </a:cubicBezTo>
                  <a:lnTo>
                    <a:pt x="126" y="55"/>
                  </a:lnTo>
                  <a:close/>
                  <a:moveTo>
                    <a:pt x="16" y="202"/>
                  </a:moveTo>
                  <a:cubicBezTo>
                    <a:pt x="27" y="202"/>
                    <a:pt x="37" y="201"/>
                    <a:pt x="47" y="199"/>
                  </a:cubicBezTo>
                  <a:cubicBezTo>
                    <a:pt x="63" y="197"/>
                    <a:pt x="68" y="196"/>
                    <a:pt x="77" y="192"/>
                  </a:cubicBezTo>
                  <a:cubicBezTo>
                    <a:pt x="87" y="187"/>
                    <a:pt x="93" y="178"/>
                    <a:pt x="95" y="162"/>
                  </a:cubicBezTo>
                  <a:cubicBezTo>
                    <a:pt x="96" y="156"/>
                    <a:pt x="96" y="156"/>
                    <a:pt x="96" y="156"/>
                  </a:cubicBezTo>
                  <a:cubicBezTo>
                    <a:pt x="105" y="157"/>
                    <a:pt x="111" y="157"/>
                    <a:pt x="124" y="159"/>
                  </a:cubicBezTo>
                  <a:cubicBezTo>
                    <a:pt x="121" y="174"/>
                    <a:pt x="117" y="183"/>
                    <a:pt x="115" y="189"/>
                  </a:cubicBezTo>
                  <a:cubicBezTo>
                    <a:pt x="109" y="200"/>
                    <a:pt x="106" y="203"/>
                    <a:pt x="95" y="211"/>
                  </a:cubicBezTo>
                  <a:cubicBezTo>
                    <a:pt x="83" y="219"/>
                    <a:pt x="60" y="225"/>
                    <a:pt x="26" y="227"/>
                  </a:cubicBezTo>
                  <a:cubicBezTo>
                    <a:pt x="16" y="202"/>
                    <a:pt x="16" y="202"/>
                    <a:pt x="16" y="202"/>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1" name="Freeform 58">
              <a:extLst>
                <a:ext uri="{FF2B5EF4-FFF2-40B4-BE49-F238E27FC236}">
                  <a16:creationId xmlns:a16="http://schemas.microsoft.com/office/drawing/2014/main" id="{E92978C4-6967-4A7F-95C8-B8B417F2CD8B}"/>
                </a:ext>
              </a:extLst>
            </p:cNvPr>
            <p:cNvSpPr>
              <a:spLocks noEditPoints="1"/>
            </p:cNvSpPr>
            <p:nvPr/>
          </p:nvSpPr>
          <p:spPr bwMode="auto">
            <a:xfrm>
              <a:off x="710" y="2204"/>
              <a:ext cx="135" cy="140"/>
            </a:xfrm>
            <a:custGeom>
              <a:avLst/>
              <a:gdLst>
                <a:gd name="T0" fmla="*/ 0 w 216"/>
                <a:gd name="T1" fmla="*/ 181 h 222"/>
                <a:gd name="T2" fmla="*/ 14 w 216"/>
                <a:gd name="T3" fmla="*/ 168 h 222"/>
                <a:gd name="T4" fmla="*/ 32 w 216"/>
                <a:gd name="T5" fmla="*/ 145 h 222"/>
                <a:gd name="T6" fmla="*/ 56 w 216"/>
                <a:gd name="T7" fmla="*/ 95 h 222"/>
                <a:gd name="T8" fmla="*/ 83 w 216"/>
                <a:gd name="T9" fmla="*/ 108 h 222"/>
                <a:gd name="T10" fmla="*/ 60 w 216"/>
                <a:gd name="T11" fmla="*/ 157 h 222"/>
                <a:gd name="T12" fmla="*/ 39 w 216"/>
                <a:gd name="T13" fmla="*/ 185 h 222"/>
                <a:gd name="T14" fmla="*/ 24 w 216"/>
                <a:gd name="T15" fmla="*/ 202 h 222"/>
                <a:gd name="T16" fmla="*/ 0 w 216"/>
                <a:gd name="T17" fmla="*/ 181 h 222"/>
                <a:gd name="T18" fmla="*/ 71 w 216"/>
                <a:gd name="T19" fmla="*/ 35 h 222"/>
                <a:gd name="T20" fmla="*/ 210 w 216"/>
                <a:gd name="T21" fmla="*/ 35 h 222"/>
                <a:gd name="T22" fmla="*/ 202 w 216"/>
                <a:gd name="T23" fmla="*/ 93 h 222"/>
                <a:gd name="T24" fmla="*/ 172 w 216"/>
                <a:gd name="T25" fmla="*/ 93 h 222"/>
                <a:gd name="T26" fmla="*/ 176 w 216"/>
                <a:gd name="T27" fmla="*/ 63 h 222"/>
                <a:gd name="T28" fmla="*/ 125 w 216"/>
                <a:gd name="T29" fmla="*/ 63 h 222"/>
                <a:gd name="T30" fmla="*/ 125 w 216"/>
                <a:gd name="T31" fmla="*/ 201 h 222"/>
                <a:gd name="T32" fmla="*/ 124 w 216"/>
                <a:gd name="T33" fmla="*/ 208 h 222"/>
                <a:gd name="T34" fmla="*/ 118 w 216"/>
                <a:gd name="T35" fmla="*/ 214 h 222"/>
                <a:gd name="T36" fmla="*/ 105 w 216"/>
                <a:gd name="T37" fmla="*/ 219 h 222"/>
                <a:gd name="T38" fmla="*/ 82 w 216"/>
                <a:gd name="T39" fmla="*/ 222 h 222"/>
                <a:gd name="T40" fmla="*/ 72 w 216"/>
                <a:gd name="T41" fmla="*/ 195 h 222"/>
                <a:gd name="T42" fmla="*/ 92 w 216"/>
                <a:gd name="T43" fmla="*/ 193 h 222"/>
                <a:gd name="T44" fmla="*/ 95 w 216"/>
                <a:gd name="T45" fmla="*/ 189 h 222"/>
                <a:gd name="T46" fmla="*/ 95 w 216"/>
                <a:gd name="T47" fmla="*/ 182 h 222"/>
                <a:gd name="T48" fmla="*/ 95 w 216"/>
                <a:gd name="T49" fmla="*/ 63 h 222"/>
                <a:gd name="T50" fmla="*/ 59 w 216"/>
                <a:gd name="T51" fmla="*/ 63 h 222"/>
                <a:gd name="T52" fmla="*/ 43 w 216"/>
                <a:gd name="T53" fmla="*/ 90 h 222"/>
                <a:gd name="T54" fmla="*/ 28 w 216"/>
                <a:gd name="T55" fmla="*/ 110 h 222"/>
                <a:gd name="T56" fmla="*/ 2 w 216"/>
                <a:gd name="T57" fmla="*/ 93 h 222"/>
                <a:gd name="T58" fmla="*/ 34 w 216"/>
                <a:gd name="T59" fmla="*/ 39 h 222"/>
                <a:gd name="T60" fmla="*/ 48 w 216"/>
                <a:gd name="T61" fmla="*/ 7 h 222"/>
                <a:gd name="T62" fmla="*/ 50 w 216"/>
                <a:gd name="T63" fmla="*/ 0 h 222"/>
                <a:gd name="T64" fmla="*/ 81 w 216"/>
                <a:gd name="T65" fmla="*/ 9 h 222"/>
                <a:gd name="T66" fmla="*/ 71 w 216"/>
                <a:gd name="T67" fmla="*/ 35 h 222"/>
                <a:gd name="T68" fmla="*/ 135 w 216"/>
                <a:gd name="T69" fmla="*/ 112 h 222"/>
                <a:gd name="T70" fmla="*/ 161 w 216"/>
                <a:gd name="T71" fmla="*/ 99 h 222"/>
                <a:gd name="T72" fmla="*/ 179 w 216"/>
                <a:gd name="T73" fmla="*/ 126 h 222"/>
                <a:gd name="T74" fmla="*/ 216 w 216"/>
                <a:gd name="T75" fmla="*/ 182 h 222"/>
                <a:gd name="T76" fmla="*/ 192 w 216"/>
                <a:gd name="T77" fmla="*/ 199 h 222"/>
                <a:gd name="T78" fmla="*/ 166 w 216"/>
                <a:gd name="T79" fmla="*/ 158 h 222"/>
                <a:gd name="T80" fmla="*/ 147 w 216"/>
                <a:gd name="T81" fmla="*/ 128 h 222"/>
                <a:gd name="T82" fmla="*/ 135 w 216"/>
                <a:gd name="T83" fmla="*/ 11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22">
                  <a:moveTo>
                    <a:pt x="0" y="181"/>
                  </a:moveTo>
                  <a:cubicBezTo>
                    <a:pt x="5" y="177"/>
                    <a:pt x="10" y="173"/>
                    <a:pt x="14" y="168"/>
                  </a:cubicBezTo>
                  <a:cubicBezTo>
                    <a:pt x="18" y="164"/>
                    <a:pt x="24" y="156"/>
                    <a:pt x="32" y="145"/>
                  </a:cubicBezTo>
                  <a:cubicBezTo>
                    <a:pt x="45" y="127"/>
                    <a:pt x="56" y="95"/>
                    <a:pt x="56" y="95"/>
                  </a:cubicBezTo>
                  <a:cubicBezTo>
                    <a:pt x="60" y="97"/>
                    <a:pt x="83" y="108"/>
                    <a:pt x="83" y="108"/>
                  </a:cubicBezTo>
                  <a:cubicBezTo>
                    <a:pt x="76" y="128"/>
                    <a:pt x="68" y="143"/>
                    <a:pt x="60" y="157"/>
                  </a:cubicBezTo>
                  <a:cubicBezTo>
                    <a:pt x="52" y="170"/>
                    <a:pt x="45" y="179"/>
                    <a:pt x="39" y="185"/>
                  </a:cubicBezTo>
                  <a:cubicBezTo>
                    <a:pt x="24" y="202"/>
                    <a:pt x="24" y="202"/>
                    <a:pt x="24" y="202"/>
                  </a:cubicBezTo>
                  <a:cubicBezTo>
                    <a:pt x="21" y="199"/>
                    <a:pt x="10" y="189"/>
                    <a:pt x="0" y="181"/>
                  </a:cubicBezTo>
                  <a:close/>
                  <a:moveTo>
                    <a:pt x="71" y="35"/>
                  </a:moveTo>
                  <a:cubicBezTo>
                    <a:pt x="210" y="35"/>
                    <a:pt x="210" y="35"/>
                    <a:pt x="210" y="35"/>
                  </a:cubicBezTo>
                  <a:cubicBezTo>
                    <a:pt x="202" y="93"/>
                    <a:pt x="202" y="93"/>
                    <a:pt x="202" y="93"/>
                  </a:cubicBezTo>
                  <a:cubicBezTo>
                    <a:pt x="172" y="93"/>
                    <a:pt x="202" y="93"/>
                    <a:pt x="172" y="93"/>
                  </a:cubicBezTo>
                  <a:cubicBezTo>
                    <a:pt x="173" y="84"/>
                    <a:pt x="176" y="63"/>
                    <a:pt x="176" y="63"/>
                  </a:cubicBezTo>
                  <a:cubicBezTo>
                    <a:pt x="125" y="63"/>
                    <a:pt x="125" y="63"/>
                    <a:pt x="125" y="63"/>
                  </a:cubicBezTo>
                  <a:cubicBezTo>
                    <a:pt x="125" y="201"/>
                    <a:pt x="125" y="201"/>
                    <a:pt x="125" y="201"/>
                  </a:cubicBezTo>
                  <a:cubicBezTo>
                    <a:pt x="125" y="204"/>
                    <a:pt x="124" y="206"/>
                    <a:pt x="124" y="208"/>
                  </a:cubicBezTo>
                  <a:cubicBezTo>
                    <a:pt x="123" y="210"/>
                    <a:pt x="121" y="212"/>
                    <a:pt x="118" y="214"/>
                  </a:cubicBezTo>
                  <a:cubicBezTo>
                    <a:pt x="115" y="216"/>
                    <a:pt x="111" y="218"/>
                    <a:pt x="105" y="219"/>
                  </a:cubicBezTo>
                  <a:cubicBezTo>
                    <a:pt x="98" y="220"/>
                    <a:pt x="91" y="221"/>
                    <a:pt x="82" y="222"/>
                  </a:cubicBezTo>
                  <a:cubicBezTo>
                    <a:pt x="79" y="212"/>
                    <a:pt x="72" y="195"/>
                    <a:pt x="72" y="195"/>
                  </a:cubicBezTo>
                  <a:cubicBezTo>
                    <a:pt x="80" y="194"/>
                    <a:pt x="87" y="195"/>
                    <a:pt x="92" y="193"/>
                  </a:cubicBezTo>
                  <a:cubicBezTo>
                    <a:pt x="93" y="192"/>
                    <a:pt x="94" y="190"/>
                    <a:pt x="95" y="189"/>
                  </a:cubicBezTo>
                  <a:cubicBezTo>
                    <a:pt x="95" y="188"/>
                    <a:pt x="95" y="186"/>
                    <a:pt x="95" y="182"/>
                  </a:cubicBezTo>
                  <a:cubicBezTo>
                    <a:pt x="95" y="63"/>
                    <a:pt x="95" y="63"/>
                    <a:pt x="95" y="63"/>
                  </a:cubicBezTo>
                  <a:cubicBezTo>
                    <a:pt x="59" y="63"/>
                    <a:pt x="59" y="63"/>
                    <a:pt x="59" y="63"/>
                  </a:cubicBezTo>
                  <a:cubicBezTo>
                    <a:pt x="52" y="75"/>
                    <a:pt x="47" y="84"/>
                    <a:pt x="43" y="90"/>
                  </a:cubicBezTo>
                  <a:cubicBezTo>
                    <a:pt x="39" y="96"/>
                    <a:pt x="34" y="103"/>
                    <a:pt x="28" y="110"/>
                  </a:cubicBezTo>
                  <a:cubicBezTo>
                    <a:pt x="25" y="108"/>
                    <a:pt x="13" y="101"/>
                    <a:pt x="2" y="93"/>
                  </a:cubicBezTo>
                  <a:cubicBezTo>
                    <a:pt x="16" y="75"/>
                    <a:pt x="26" y="56"/>
                    <a:pt x="34" y="39"/>
                  </a:cubicBezTo>
                  <a:cubicBezTo>
                    <a:pt x="42" y="22"/>
                    <a:pt x="46" y="11"/>
                    <a:pt x="48" y="7"/>
                  </a:cubicBezTo>
                  <a:cubicBezTo>
                    <a:pt x="50" y="0"/>
                    <a:pt x="50" y="0"/>
                    <a:pt x="50" y="0"/>
                  </a:cubicBezTo>
                  <a:cubicBezTo>
                    <a:pt x="54" y="1"/>
                    <a:pt x="69" y="6"/>
                    <a:pt x="81" y="9"/>
                  </a:cubicBezTo>
                  <a:lnTo>
                    <a:pt x="71" y="35"/>
                  </a:lnTo>
                  <a:close/>
                  <a:moveTo>
                    <a:pt x="135" y="112"/>
                  </a:moveTo>
                  <a:cubicBezTo>
                    <a:pt x="145" y="108"/>
                    <a:pt x="153" y="103"/>
                    <a:pt x="161" y="99"/>
                  </a:cubicBezTo>
                  <a:cubicBezTo>
                    <a:pt x="169" y="110"/>
                    <a:pt x="175" y="119"/>
                    <a:pt x="179" y="126"/>
                  </a:cubicBezTo>
                  <a:cubicBezTo>
                    <a:pt x="184" y="133"/>
                    <a:pt x="196" y="151"/>
                    <a:pt x="216" y="182"/>
                  </a:cubicBezTo>
                  <a:cubicBezTo>
                    <a:pt x="212" y="184"/>
                    <a:pt x="192" y="199"/>
                    <a:pt x="192" y="199"/>
                  </a:cubicBezTo>
                  <a:cubicBezTo>
                    <a:pt x="185" y="186"/>
                    <a:pt x="175" y="172"/>
                    <a:pt x="166" y="158"/>
                  </a:cubicBezTo>
                  <a:cubicBezTo>
                    <a:pt x="158" y="144"/>
                    <a:pt x="151" y="134"/>
                    <a:pt x="147" y="128"/>
                  </a:cubicBezTo>
                  <a:lnTo>
                    <a:pt x="135" y="112"/>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2" name="Freeform 59">
              <a:extLst>
                <a:ext uri="{FF2B5EF4-FFF2-40B4-BE49-F238E27FC236}">
                  <a16:creationId xmlns:a16="http://schemas.microsoft.com/office/drawing/2014/main" id="{D5ECD393-D8E7-4C4D-AC22-B1CECECF9E91}"/>
                </a:ext>
              </a:extLst>
            </p:cNvPr>
            <p:cNvSpPr>
              <a:spLocks noEditPoints="1"/>
            </p:cNvSpPr>
            <p:nvPr/>
          </p:nvSpPr>
          <p:spPr bwMode="auto">
            <a:xfrm>
              <a:off x="868" y="2213"/>
              <a:ext cx="119" cy="129"/>
            </a:xfrm>
            <a:custGeom>
              <a:avLst/>
              <a:gdLst>
                <a:gd name="T0" fmla="*/ 0 w 190"/>
                <a:gd name="T1" fmla="*/ 198 h 204"/>
                <a:gd name="T2" fmla="*/ 0 w 190"/>
                <a:gd name="T3" fmla="*/ 0 h 204"/>
                <a:gd name="T4" fmla="*/ 190 w 190"/>
                <a:gd name="T5" fmla="*/ 0 h 204"/>
                <a:gd name="T6" fmla="*/ 190 w 190"/>
                <a:gd name="T7" fmla="*/ 178 h 204"/>
                <a:gd name="T8" fmla="*/ 188 w 190"/>
                <a:gd name="T9" fmla="*/ 190 h 204"/>
                <a:gd name="T10" fmla="*/ 176 w 190"/>
                <a:gd name="T11" fmla="*/ 199 h 204"/>
                <a:gd name="T12" fmla="*/ 144 w 190"/>
                <a:gd name="T13" fmla="*/ 204 h 204"/>
                <a:gd name="T14" fmla="*/ 135 w 190"/>
                <a:gd name="T15" fmla="*/ 176 h 204"/>
                <a:gd name="T16" fmla="*/ 150 w 190"/>
                <a:gd name="T17" fmla="*/ 174 h 204"/>
                <a:gd name="T18" fmla="*/ 160 w 190"/>
                <a:gd name="T19" fmla="*/ 171 h 204"/>
                <a:gd name="T20" fmla="*/ 161 w 190"/>
                <a:gd name="T21" fmla="*/ 165 h 204"/>
                <a:gd name="T22" fmla="*/ 161 w 190"/>
                <a:gd name="T23" fmla="*/ 28 h 204"/>
                <a:gd name="T24" fmla="*/ 30 w 190"/>
                <a:gd name="T25" fmla="*/ 28 h 204"/>
                <a:gd name="T26" fmla="*/ 30 w 190"/>
                <a:gd name="T27" fmla="*/ 60 h 204"/>
                <a:gd name="T28" fmla="*/ 49 w 190"/>
                <a:gd name="T29" fmla="*/ 47 h 204"/>
                <a:gd name="T30" fmla="*/ 61 w 190"/>
                <a:gd name="T31" fmla="*/ 65 h 204"/>
                <a:gd name="T32" fmla="*/ 63 w 190"/>
                <a:gd name="T33" fmla="*/ 54 h 204"/>
                <a:gd name="T34" fmla="*/ 65 w 190"/>
                <a:gd name="T35" fmla="*/ 42 h 204"/>
                <a:gd name="T36" fmla="*/ 66 w 190"/>
                <a:gd name="T37" fmla="*/ 33 h 204"/>
                <a:gd name="T38" fmla="*/ 92 w 190"/>
                <a:gd name="T39" fmla="*/ 38 h 204"/>
                <a:gd name="T40" fmla="*/ 90 w 190"/>
                <a:gd name="T41" fmla="*/ 53 h 204"/>
                <a:gd name="T42" fmla="*/ 88 w 190"/>
                <a:gd name="T43" fmla="*/ 66 h 204"/>
                <a:gd name="T44" fmla="*/ 108 w 190"/>
                <a:gd name="T45" fmla="*/ 52 h 204"/>
                <a:gd name="T46" fmla="*/ 119 w 190"/>
                <a:gd name="T47" fmla="*/ 67 h 204"/>
                <a:gd name="T48" fmla="*/ 122 w 190"/>
                <a:gd name="T49" fmla="*/ 37 h 204"/>
                <a:gd name="T50" fmla="*/ 150 w 190"/>
                <a:gd name="T51" fmla="*/ 41 h 204"/>
                <a:gd name="T52" fmla="*/ 147 w 190"/>
                <a:gd name="T53" fmla="*/ 62 h 204"/>
                <a:gd name="T54" fmla="*/ 143 w 190"/>
                <a:gd name="T55" fmla="*/ 83 h 204"/>
                <a:gd name="T56" fmla="*/ 140 w 190"/>
                <a:gd name="T57" fmla="*/ 98 h 204"/>
                <a:gd name="T58" fmla="*/ 157 w 190"/>
                <a:gd name="T59" fmla="*/ 127 h 204"/>
                <a:gd name="T60" fmla="*/ 161 w 190"/>
                <a:gd name="T61" fmla="*/ 135 h 204"/>
                <a:gd name="T62" fmla="*/ 140 w 190"/>
                <a:gd name="T63" fmla="*/ 154 h 204"/>
                <a:gd name="T64" fmla="*/ 135 w 190"/>
                <a:gd name="T65" fmla="*/ 143 h 204"/>
                <a:gd name="T66" fmla="*/ 128 w 190"/>
                <a:gd name="T67" fmla="*/ 130 h 204"/>
                <a:gd name="T68" fmla="*/ 112 w 190"/>
                <a:gd name="T69" fmla="*/ 157 h 204"/>
                <a:gd name="T70" fmla="*/ 102 w 190"/>
                <a:gd name="T71" fmla="*/ 170 h 204"/>
                <a:gd name="T72" fmla="*/ 80 w 190"/>
                <a:gd name="T73" fmla="*/ 154 h 204"/>
                <a:gd name="T74" fmla="*/ 97 w 190"/>
                <a:gd name="T75" fmla="*/ 132 h 204"/>
                <a:gd name="T76" fmla="*/ 107 w 190"/>
                <a:gd name="T77" fmla="*/ 112 h 204"/>
                <a:gd name="T78" fmla="*/ 111 w 190"/>
                <a:gd name="T79" fmla="*/ 102 h 204"/>
                <a:gd name="T80" fmla="*/ 101 w 190"/>
                <a:gd name="T81" fmla="*/ 87 h 204"/>
                <a:gd name="T82" fmla="*/ 87 w 190"/>
                <a:gd name="T83" fmla="*/ 67 h 204"/>
                <a:gd name="T84" fmla="*/ 83 w 190"/>
                <a:gd name="T85" fmla="*/ 86 h 204"/>
                <a:gd name="T86" fmla="*/ 80 w 190"/>
                <a:gd name="T87" fmla="*/ 94 h 204"/>
                <a:gd name="T88" fmla="*/ 98 w 190"/>
                <a:gd name="T89" fmla="*/ 126 h 204"/>
                <a:gd name="T90" fmla="*/ 75 w 190"/>
                <a:gd name="T91" fmla="*/ 141 h 204"/>
                <a:gd name="T92" fmla="*/ 69 w 190"/>
                <a:gd name="T93" fmla="*/ 127 h 204"/>
                <a:gd name="T94" fmla="*/ 63 w 190"/>
                <a:gd name="T95" fmla="*/ 137 h 204"/>
                <a:gd name="T96" fmla="*/ 48 w 190"/>
                <a:gd name="T97" fmla="*/ 159 h 204"/>
                <a:gd name="T98" fmla="*/ 30 w 190"/>
                <a:gd name="T99" fmla="*/ 139 h 204"/>
                <a:gd name="T100" fmla="*/ 30 w 190"/>
                <a:gd name="T101" fmla="*/ 198 h 204"/>
                <a:gd name="T102" fmla="*/ 0 w 190"/>
                <a:gd name="T103" fmla="*/ 198 h 204"/>
                <a:gd name="T104" fmla="*/ 30 w 190"/>
                <a:gd name="T105" fmla="*/ 136 h 204"/>
                <a:gd name="T106" fmla="*/ 43 w 190"/>
                <a:gd name="T107" fmla="*/ 119 h 204"/>
                <a:gd name="T108" fmla="*/ 52 w 190"/>
                <a:gd name="T109" fmla="*/ 97 h 204"/>
                <a:gd name="T110" fmla="*/ 36 w 190"/>
                <a:gd name="T111" fmla="*/ 72 h 204"/>
                <a:gd name="T112" fmla="*/ 30 w 190"/>
                <a:gd name="T113" fmla="*/ 64 h 204"/>
                <a:gd name="T114" fmla="*/ 30 w 190"/>
                <a:gd name="T115" fmla="*/ 1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204">
                  <a:moveTo>
                    <a:pt x="0" y="198"/>
                  </a:moveTo>
                  <a:cubicBezTo>
                    <a:pt x="0" y="0"/>
                    <a:pt x="0" y="0"/>
                    <a:pt x="0" y="0"/>
                  </a:cubicBezTo>
                  <a:cubicBezTo>
                    <a:pt x="190" y="0"/>
                    <a:pt x="190" y="0"/>
                    <a:pt x="190" y="0"/>
                  </a:cubicBezTo>
                  <a:cubicBezTo>
                    <a:pt x="190" y="178"/>
                    <a:pt x="190" y="178"/>
                    <a:pt x="190" y="178"/>
                  </a:cubicBezTo>
                  <a:cubicBezTo>
                    <a:pt x="190" y="183"/>
                    <a:pt x="189" y="188"/>
                    <a:pt x="188" y="190"/>
                  </a:cubicBezTo>
                  <a:cubicBezTo>
                    <a:pt x="186" y="194"/>
                    <a:pt x="183" y="197"/>
                    <a:pt x="176" y="199"/>
                  </a:cubicBezTo>
                  <a:cubicBezTo>
                    <a:pt x="169" y="202"/>
                    <a:pt x="159" y="203"/>
                    <a:pt x="144" y="204"/>
                  </a:cubicBezTo>
                  <a:cubicBezTo>
                    <a:pt x="144" y="202"/>
                    <a:pt x="135" y="176"/>
                    <a:pt x="135" y="176"/>
                  </a:cubicBezTo>
                  <a:cubicBezTo>
                    <a:pt x="147" y="175"/>
                    <a:pt x="140" y="176"/>
                    <a:pt x="150" y="174"/>
                  </a:cubicBezTo>
                  <a:cubicBezTo>
                    <a:pt x="155" y="174"/>
                    <a:pt x="159" y="173"/>
                    <a:pt x="160" y="171"/>
                  </a:cubicBezTo>
                  <a:cubicBezTo>
                    <a:pt x="161" y="169"/>
                    <a:pt x="161" y="167"/>
                    <a:pt x="161" y="165"/>
                  </a:cubicBezTo>
                  <a:cubicBezTo>
                    <a:pt x="161" y="28"/>
                    <a:pt x="161" y="28"/>
                    <a:pt x="161" y="28"/>
                  </a:cubicBezTo>
                  <a:cubicBezTo>
                    <a:pt x="30" y="28"/>
                    <a:pt x="30" y="28"/>
                    <a:pt x="30" y="28"/>
                  </a:cubicBezTo>
                  <a:cubicBezTo>
                    <a:pt x="30" y="60"/>
                    <a:pt x="30" y="60"/>
                    <a:pt x="30" y="60"/>
                  </a:cubicBezTo>
                  <a:cubicBezTo>
                    <a:pt x="49" y="47"/>
                    <a:pt x="42" y="53"/>
                    <a:pt x="49" y="47"/>
                  </a:cubicBezTo>
                  <a:cubicBezTo>
                    <a:pt x="53" y="53"/>
                    <a:pt x="57" y="59"/>
                    <a:pt x="61" y="65"/>
                  </a:cubicBezTo>
                  <a:cubicBezTo>
                    <a:pt x="62" y="61"/>
                    <a:pt x="63" y="57"/>
                    <a:pt x="63" y="54"/>
                  </a:cubicBezTo>
                  <a:cubicBezTo>
                    <a:pt x="64" y="50"/>
                    <a:pt x="64" y="47"/>
                    <a:pt x="65" y="42"/>
                  </a:cubicBezTo>
                  <a:cubicBezTo>
                    <a:pt x="66" y="33"/>
                    <a:pt x="66" y="33"/>
                    <a:pt x="66" y="33"/>
                  </a:cubicBezTo>
                  <a:cubicBezTo>
                    <a:pt x="75" y="35"/>
                    <a:pt x="77" y="35"/>
                    <a:pt x="92" y="38"/>
                  </a:cubicBezTo>
                  <a:cubicBezTo>
                    <a:pt x="92" y="41"/>
                    <a:pt x="90" y="53"/>
                    <a:pt x="90" y="53"/>
                  </a:cubicBezTo>
                  <a:cubicBezTo>
                    <a:pt x="88" y="66"/>
                    <a:pt x="88" y="66"/>
                    <a:pt x="88" y="66"/>
                  </a:cubicBezTo>
                  <a:cubicBezTo>
                    <a:pt x="108" y="52"/>
                    <a:pt x="108" y="52"/>
                    <a:pt x="108" y="52"/>
                  </a:cubicBezTo>
                  <a:cubicBezTo>
                    <a:pt x="111" y="57"/>
                    <a:pt x="115" y="62"/>
                    <a:pt x="119" y="67"/>
                  </a:cubicBezTo>
                  <a:cubicBezTo>
                    <a:pt x="121" y="56"/>
                    <a:pt x="122" y="37"/>
                    <a:pt x="122" y="37"/>
                  </a:cubicBezTo>
                  <a:cubicBezTo>
                    <a:pt x="150" y="41"/>
                    <a:pt x="123" y="37"/>
                    <a:pt x="150" y="41"/>
                  </a:cubicBezTo>
                  <a:cubicBezTo>
                    <a:pt x="150" y="44"/>
                    <a:pt x="147" y="62"/>
                    <a:pt x="147" y="62"/>
                  </a:cubicBezTo>
                  <a:cubicBezTo>
                    <a:pt x="145" y="71"/>
                    <a:pt x="144" y="78"/>
                    <a:pt x="143" y="83"/>
                  </a:cubicBezTo>
                  <a:cubicBezTo>
                    <a:pt x="140" y="98"/>
                    <a:pt x="140" y="98"/>
                    <a:pt x="140" y="98"/>
                  </a:cubicBezTo>
                  <a:cubicBezTo>
                    <a:pt x="151" y="117"/>
                    <a:pt x="156" y="127"/>
                    <a:pt x="157" y="127"/>
                  </a:cubicBezTo>
                  <a:cubicBezTo>
                    <a:pt x="161" y="135"/>
                    <a:pt x="161" y="135"/>
                    <a:pt x="161" y="135"/>
                  </a:cubicBezTo>
                  <a:cubicBezTo>
                    <a:pt x="140" y="154"/>
                    <a:pt x="161" y="135"/>
                    <a:pt x="140" y="154"/>
                  </a:cubicBezTo>
                  <a:cubicBezTo>
                    <a:pt x="136" y="146"/>
                    <a:pt x="135" y="144"/>
                    <a:pt x="135" y="143"/>
                  </a:cubicBezTo>
                  <a:cubicBezTo>
                    <a:pt x="128" y="130"/>
                    <a:pt x="128" y="130"/>
                    <a:pt x="128" y="130"/>
                  </a:cubicBezTo>
                  <a:cubicBezTo>
                    <a:pt x="120" y="144"/>
                    <a:pt x="120" y="146"/>
                    <a:pt x="112" y="157"/>
                  </a:cubicBezTo>
                  <a:cubicBezTo>
                    <a:pt x="110" y="161"/>
                    <a:pt x="106" y="165"/>
                    <a:pt x="102" y="170"/>
                  </a:cubicBezTo>
                  <a:cubicBezTo>
                    <a:pt x="80" y="154"/>
                    <a:pt x="102" y="170"/>
                    <a:pt x="80" y="154"/>
                  </a:cubicBezTo>
                  <a:cubicBezTo>
                    <a:pt x="88" y="147"/>
                    <a:pt x="93" y="139"/>
                    <a:pt x="97" y="132"/>
                  </a:cubicBezTo>
                  <a:cubicBezTo>
                    <a:pt x="101" y="125"/>
                    <a:pt x="105" y="118"/>
                    <a:pt x="107" y="112"/>
                  </a:cubicBezTo>
                  <a:cubicBezTo>
                    <a:pt x="111" y="102"/>
                    <a:pt x="111" y="102"/>
                    <a:pt x="111" y="102"/>
                  </a:cubicBezTo>
                  <a:cubicBezTo>
                    <a:pt x="102" y="87"/>
                    <a:pt x="103" y="89"/>
                    <a:pt x="101" y="87"/>
                  </a:cubicBezTo>
                  <a:cubicBezTo>
                    <a:pt x="100" y="84"/>
                    <a:pt x="95" y="76"/>
                    <a:pt x="87" y="67"/>
                  </a:cubicBezTo>
                  <a:cubicBezTo>
                    <a:pt x="85" y="77"/>
                    <a:pt x="84" y="83"/>
                    <a:pt x="83" y="86"/>
                  </a:cubicBezTo>
                  <a:cubicBezTo>
                    <a:pt x="80" y="94"/>
                    <a:pt x="80" y="94"/>
                    <a:pt x="80" y="94"/>
                  </a:cubicBezTo>
                  <a:cubicBezTo>
                    <a:pt x="86" y="104"/>
                    <a:pt x="92" y="114"/>
                    <a:pt x="98" y="126"/>
                  </a:cubicBezTo>
                  <a:cubicBezTo>
                    <a:pt x="76" y="141"/>
                    <a:pt x="75" y="141"/>
                    <a:pt x="75" y="141"/>
                  </a:cubicBezTo>
                  <a:cubicBezTo>
                    <a:pt x="73" y="136"/>
                    <a:pt x="69" y="127"/>
                    <a:pt x="69" y="127"/>
                  </a:cubicBezTo>
                  <a:cubicBezTo>
                    <a:pt x="67" y="129"/>
                    <a:pt x="65" y="133"/>
                    <a:pt x="63" y="137"/>
                  </a:cubicBezTo>
                  <a:cubicBezTo>
                    <a:pt x="61" y="140"/>
                    <a:pt x="56" y="148"/>
                    <a:pt x="48" y="159"/>
                  </a:cubicBezTo>
                  <a:cubicBezTo>
                    <a:pt x="30" y="139"/>
                    <a:pt x="48" y="159"/>
                    <a:pt x="30" y="139"/>
                  </a:cubicBezTo>
                  <a:cubicBezTo>
                    <a:pt x="30" y="198"/>
                    <a:pt x="30" y="198"/>
                    <a:pt x="30" y="198"/>
                  </a:cubicBezTo>
                  <a:lnTo>
                    <a:pt x="0" y="198"/>
                  </a:lnTo>
                  <a:close/>
                  <a:moveTo>
                    <a:pt x="30" y="136"/>
                  </a:moveTo>
                  <a:cubicBezTo>
                    <a:pt x="35" y="130"/>
                    <a:pt x="39" y="124"/>
                    <a:pt x="43" y="119"/>
                  </a:cubicBezTo>
                  <a:cubicBezTo>
                    <a:pt x="46" y="114"/>
                    <a:pt x="49" y="106"/>
                    <a:pt x="52" y="97"/>
                  </a:cubicBezTo>
                  <a:cubicBezTo>
                    <a:pt x="43" y="83"/>
                    <a:pt x="38" y="75"/>
                    <a:pt x="36" y="72"/>
                  </a:cubicBezTo>
                  <a:cubicBezTo>
                    <a:pt x="30" y="64"/>
                    <a:pt x="30" y="64"/>
                    <a:pt x="30" y="64"/>
                  </a:cubicBezTo>
                  <a:lnTo>
                    <a:pt x="30" y="136"/>
                  </a:ln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sp>
          <p:nvSpPr>
            <p:cNvPr id="63" name="Freeform 60">
              <a:extLst>
                <a:ext uri="{FF2B5EF4-FFF2-40B4-BE49-F238E27FC236}">
                  <a16:creationId xmlns:a16="http://schemas.microsoft.com/office/drawing/2014/main" id="{46BB7708-8F74-4C81-B5E4-1C0C288AEA91}"/>
                </a:ext>
              </a:extLst>
            </p:cNvPr>
            <p:cNvSpPr>
              <a:spLocks noEditPoints="1"/>
            </p:cNvSpPr>
            <p:nvPr/>
          </p:nvSpPr>
          <p:spPr bwMode="auto">
            <a:xfrm>
              <a:off x="1009" y="2201"/>
              <a:ext cx="139" cy="140"/>
            </a:xfrm>
            <a:custGeom>
              <a:avLst/>
              <a:gdLst>
                <a:gd name="T0" fmla="*/ 74 w 222"/>
                <a:gd name="T1" fmla="*/ 113 h 223"/>
                <a:gd name="T2" fmla="*/ 131 w 222"/>
                <a:gd name="T3" fmla="*/ 84 h 223"/>
                <a:gd name="T4" fmla="*/ 120 w 222"/>
                <a:gd name="T5" fmla="*/ 66 h 223"/>
                <a:gd name="T6" fmla="*/ 108 w 222"/>
                <a:gd name="T7" fmla="*/ 85 h 223"/>
                <a:gd name="T8" fmla="*/ 101 w 222"/>
                <a:gd name="T9" fmla="*/ 82 h 223"/>
                <a:gd name="T10" fmla="*/ 83 w 222"/>
                <a:gd name="T11" fmla="*/ 74 h 223"/>
                <a:gd name="T12" fmla="*/ 118 w 222"/>
                <a:gd name="T13" fmla="*/ 0 h 223"/>
                <a:gd name="T14" fmla="*/ 147 w 222"/>
                <a:gd name="T15" fmla="*/ 6 h 223"/>
                <a:gd name="T16" fmla="*/ 141 w 222"/>
                <a:gd name="T17" fmla="*/ 21 h 223"/>
                <a:gd name="T18" fmla="*/ 196 w 222"/>
                <a:gd name="T19" fmla="*/ 21 h 223"/>
                <a:gd name="T20" fmla="*/ 204 w 222"/>
                <a:gd name="T21" fmla="*/ 32 h 223"/>
                <a:gd name="T22" fmla="*/ 168 w 222"/>
                <a:gd name="T23" fmla="*/ 86 h 223"/>
                <a:gd name="T24" fmla="*/ 222 w 222"/>
                <a:gd name="T25" fmla="*/ 114 h 223"/>
                <a:gd name="T26" fmla="*/ 211 w 222"/>
                <a:gd name="T27" fmla="*/ 138 h 223"/>
                <a:gd name="T28" fmla="*/ 197 w 222"/>
                <a:gd name="T29" fmla="*/ 133 h 223"/>
                <a:gd name="T30" fmla="*/ 197 w 222"/>
                <a:gd name="T31" fmla="*/ 223 h 223"/>
                <a:gd name="T32" fmla="*/ 171 w 222"/>
                <a:gd name="T33" fmla="*/ 223 h 223"/>
                <a:gd name="T34" fmla="*/ 171 w 222"/>
                <a:gd name="T35" fmla="*/ 218 h 223"/>
                <a:gd name="T36" fmla="*/ 124 w 222"/>
                <a:gd name="T37" fmla="*/ 218 h 223"/>
                <a:gd name="T38" fmla="*/ 124 w 222"/>
                <a:gd name="T39" fmla="*/ 223 h 223"/>
                <a:gd name="T40" fmla="*/ 97 w 222"/>
                <a:gd name="T41" fmla="*/ 222 h 223"/>
                <a:gd name="T42" fmla="*/ 97 w 222"/>
                <a:gd name="T43" fmla="*/ 132 h 223"/>
                <a:gd name="T44" fmla="*/ 89 w 222"/>
                <a:gd name="T45" fmla="*/ 136 h 223"/>
                <a:gd name="T46" fmla="*/ 74 w 222"/>
                <a:gd name="T47" fmla="*/ 113 h 223"/>
                <a:gd name="T48" fmla="*/ 105 w 222"/>
                <a:gd name="T49" fmla="*/ 128 h 223"/>
                <a:gd name="T50" fmla="*/ 185 w 222"/>
                <a:gd name="T51" fmla="*/ 128 h 223"/>
                <a:gd name="T52" fmla="*/ 148 w 222"/>
                <a:gd name="T53" fmla="*/ 103 h 223"/>
                <a:gd name="T54" fmla="*/ 105 w 222"/>
                <a:gd name="T55" fmla="*/ 128 h 223"/>
                <a:gd name="T56" fmla="*/ 124 w 222"/>
                <a:gd name="T57" fmla="*/ 194 h 223"/>
                <a:gd name="T58" fmla="*/ 171 w 222"/>
                <a:gd name="T59" fmla="*/ 194 h 223"/>
                <a:gd name="T60" fmla="*/ 171 w 222"/>
                <a:gd name="T61" fmla="*/ 153 h 223"/>
                <a:gd name="T62" fmla="*/ 124 w 222"/>
                <a:gd name="T63" fmla="*/ 153 h 223"/>
                <a:gd name="T64" fmla="*/ 124 w 222"/>
                <a:gd name="T65" fmla="*/ 194 h 223"/>
                <a:gd name="T66" fmla="*/ 150 w 222"/>
                <a:gd name="T67" fmla="*/ 67 h 223"/>
                <a:gd name="T68" fmla="*/ 167 w 222"/>
                <a:gd name="T69" fmla="*/ 45 h 223"/>
                <a:gd name="T70" fmla="*/ 138 w 222"/>
                <a:gd name="T71" fmla="*/ 45 h 223"/>
                <a:gd name="T72" fmla="*/ 150 w 222"/>
                <a:gd name="T73" fmla="*/ 67 h 223"/>
                <a:gd name="T74" fmla="*/ 0 w 222"/>
                <a:gd name="T75" fmla="*/ 65 h 223"/>
                <a:gd name="T76" fmla="*/ 42 w 222"/>
                <a:gd name="T77" fmla="*/ 1 h 223"/>
                <a:gd name="T78" fmla="*/ 68 w 222"/>
                <a:gd name="T79" fmla="*/ 12 h 223"/>
                <a:gd name="T80" fmla="*/ 30 w 222"/>
                <a:gd name="T81" fmla="*/ 69 h 223"/>
                <a:gd name="T82" fmla="*/ 47 w 222"/>
                <a:gd name="T83" fmla="*/ 70 h 223"/>
                <a:gd name="T84" fmla="*/ 68 w 222"/>
                <a:gd name="T85" fmla="*/ 37 h 223"/>
                <a:gd name="T86" fmla="*/ 91 w 222"/>
                <a:gd name="T87" fmla="*/ 51 h 223"/>
                <a:gd name="T88" fmla="*/ 39 w 222"/>
                <a:gd name="T89" fmla="*/ 124 h 223"/>
                <a:gd name="T90" fmla="*/ 78 w 222"/>
                <a:gd name="T91" fmla="*/ 118 h 223"/>
                <a:gd name="T92" fmla="*/ 75 w 222"/>
                <a:gd name="T93" fmla="*/ 145 h 223"/>
                <a:gd name="T94" fmla="*/ 9 w 222"/>
                <a:gd name="T95" fmla="*/ 155 h 223"/>
                <a:gd name="T96" fmla="*/ 1 w 222"/>
                <a:gd name="T97" fmla="*/ 129 h 223"/>
                <a:gd name="T98" fmla="*/ 31 w 222"/>
                <a:gd name="T99" fmla="*/ 92 h 223"/>
                <a:gd name="T100" fmla="*/ 3 w 222"/>
                <a:gd name="T101" fmla="*/ 93 h 223"/>
                <a:gd name="T102" fmla="*/ 0 w 222"/>
                <a:gd name="T103" fmla="*/ 65 h 223"/>
                <a:gd name="T104" fmla="*/ 3 w 222"/>
                <a:gd name="T105" fmla="*/ 189 h 223"/>
                <a:gd name="T106" fmla="*/ 84 w 222"/>
                <a:gd name="T107" fmla="*/ 163 h 223"/>
                <a:gd name="T108" fmla="*/ 81 w 222"/>
                <a:gd name="T109" fmla="*/ 192 h 223"/>
                <a:gd name="T110" fmla="*/ 15 w 222"/>
                <a:gd name="T111" fmla="*/ 217 h 223"/>
                <a:gd name="T112" fmla="*/ 3 w 222"/>
                <a:gd name="T113"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 h="223">
                  <a:moveTo>
                    <a:pt x="74" y="113"/>
                  </a:moveTo>
                  <a:cubicBezTo>
                    <a:pt x="110" y="99"/>
                    <a:pt x="131" y="84"/>
                    <a:pt x="131" y="84"/>
                  </a:cubicBezTo>
                  <a:cubicBezTo>
                    <a:pt x="126" y="77"/>
                    <a:pt x="123" y="72"/>
                    <a:pt x="120" y="66"/>
                  </a:cubicBezTo>
                  <a:cubicBezTo>
                    <a:pt x="116" y="73"/>
                    <a:pt x="112" y="79"/>
                    <a:pt x="108" y="85"/>
                  </a:cubicBezTo>
                  <a:cubicBezTo>
                    <a:pt x="103" y="83"/>
                    <a:pt x="102" y="82"/>
                    <a:pt x="101" y="82"/>
                  </a:cubicBezTo>
                  <a:cubicBezTo>
                    <a:pt x="100" y="81"/>
                    <a:pt x="98" y="80"/>
                    <a:pt x="83" y="74"/>
                  </a:cubicBezTo>
                  <a:cubicBezTo>
                    <a:pt x="103" y="48"/>
                    <a:pt x="116" y="8"/>
                    <a:pt x="118" y="0"/>
                  </a:cubicBezTo>
                  <a:cubicBezTo>
                    <a:pt x="145" y="5"/>
                    <a:pt x="119" y="0"/>
                    <a:pt x="147" y="6"/>
                  </a:cubicBezTo>
                  <a:cubicBezTo>
                    <a:pt x="145" y="11"/>
                    <a:pt x="143" y="16"/>
                    <a:pt x="141" y="21"/>
                  </a:cubicBezTo>
                  <a:cubicBezTo>
                    <a:pt x="141" y="21"/>
                    <a:pt x="195" y="21"/>
                    <a:pt x="196" y="21"/>
                  </a:cubicBezTo>
                  <a:cubicBezTo>
                    <a:pt x="204" y="32"/>
                    <a:pt x="204" y="32"/>
                    <a:pt x="204" y="32"/>
                  </a:cubicBezTo>
                  <a:cubicBezTo>
                    <a:pt x="200" y="40"/>
                    <a:pt x="187" y="66"/>
                    <a:pt x="168" y="86"/>
                  </a:cubicBezTo>
                  <a:cubicBezTo>
                    <a:pt x="179" y="95"/>
                    <a:pt x="191" y="105"/>
                    <a:pt x="222" y="114"/>
                  </a:cubicBezTo>
                  <a:cubicBezTo>
                    <a:pt x="220" y="118"/>
                    <a:pt x="214" y="131"/>
                    <a:pt x="211" y="138"/>
                  </a:cubicBezTo>
                  <a:cubicBezTo>
                    <a:pt x="206" y="137"/>
                    <a:pt x="202" y="135"/>
                    <a:pt x="197" y="133"/>
                  </a:cubicBezTo>
                  <a:cubicBezTo>
                    <a:pt x="197" y="223"/>
                    <a:pt x="197" y="223"/>
                    <a:pt x="197" y="223"/>
                  </a:cubicBezTo>
                  <a:cubicBezTo>
                    <a:pt x="171" y="223"/>
                    <a:pt x="171" y="223"/>
                    <a:pt x="171" y="223"/>
                  </a:cubicBezTo>
                  <a:cubicBezTo>
                    <a:pt x="171" y="218"/>
                    <a:pt x="171" y="218"/>
                    <a:pt x="171" y="218"/>
                  </a:cubicBezTo>
                  <a:cubicBezTo>
                    <a:pt x="124" y="218"/>
                    <a:pt x="124" y="218"/>
                    <a:pt x="124" y="218"/>
                  </a:cubicBezTo>
                  <a:cubicBezTo>
                    <a:pt x="124" y="223"/>
                    <a:pt x="124" y="223"/>
                    <a:pt x="124" y="223"/>
                  </a:cubicBezTo>
                  <a:cubicBezTo>
                    <a:pt x="97" y="222"/>
                    <a:pt x="97" y="222"/>
                    <a:pt x="97" y="222"/>
                  </a:cubicBezTo>
                  <a:cubicBezTo>
                    <a:pt x="97" y="132"/>
                    <a:pt x="97" y="132"/>
                    <a:pt x="97" y="132"/>
                  </a:cubicBezTo>
                  <a:cubicBezTo>
                    <a:pt x="94" y="133"/>
                    <a:pt x="92" y="135"/>
                    <a:pt x="89" y="136"/>
                  </a:cubicBezTo>
                  <a:cubicBezTo>
                    <a:pt x="84" y="128"/>
                    <a:pt x="74" y="113"/>
                    <a:pt x="74" y="113"/>
                  </a:cubicBezTo>
                  <a:close/>
                  <a:moveTo>
                    <a:pt x="105" y="128"/>
                  </a:moveTo>
                  <a:cubicBezTo>
                    <a:pt x="185" y="128"/>
                    <a:pt x="185" y="128"/>
                    <a:pt x="185" y="128"/>
                  </a:cubicBezTo>
                  <a:cubicBezTo>
                    <a:pt x="166" y="119"/>
                    <a:pt x="148" y="103"/>
                    <a:pt x="148" y="103"/>
                  </a:cubicBezTo>
                  <a:cubicBezTo>
                    <a:pt x="134" y="112"/>
                    <a:pt x="120" y="121"/>
                    <a:pt x="105" y="128"/>
                  </a:cubicBezTo>
                  <a:close/>
                  <a:moveTo>
                    <a:pt x="124" y="194"/>
                  </a:moveTo>
                  <a:cubicBezTo>
                    <a:pt x="171" y="194"/>
                    <a:pt x="171" y="194"/>
                    <a:pt x="171" y="194"/>
                  </a:cubicBezTo>
                  <a:cubicBezTo>
                    <a:pt x="171" y="153"/>
                    <a:pt x="171" y="153"/>
                    <a:pt x="171" y="153"/>
                  </a:cubicBezTo>
                  <a:cubicBezTo>
                    <a:pt x="124" y="153"/>
                    <a:pt x="124" y="153"/>
                    <a:pt x="124" y="153"/>
                  </a:cubicBezTo>
                  <a:lnTo>
                    <a:pt x="124" y="194"/>
                  </a:lnTo>
                  <a:close/>
                  <a:moveTo>
                    <a:pt x="150" y="67"/>
                  </a:moveTo>
                  <a:cubicBezTo>
                    <a:pt x="153" y="64"/>
                    <a:pt x="162" y="54"/>
                    <a:pt x="167" y="45"/>
                  </a:cubicBezTo>
                  <a:cubicBezTo>
                    <a:pt x="138" y="45"/>
                    <a:pt x="138" y="45"/>
                    <a:pt x="138" y="45"/>
                  </a:cubicBezTo>
                  <a:cubicBezTo>
                    <a:pt x="144" y="59"/>
                    <a:pt x="146" y="61"/>
                    <a:pt x="150" y="67"/>
                  </a:cubicBezTo>
                  <a:close/>
                  <a:moveTo>
                    <a:pt x="0" y="65"/>
                  </a:moveTo>
                  <a:cubicBezTo>
                    <a:pt x="34" y="23"/>
                    <a:pt x="42" y="1"/>
                    <a:pt x="42" y="1"/>
                  </a:cubicBezTo>
                  <a:cubicBezTo>
                    <a:pt x="68" y="12"/>
                    <a:pt x="41" y="0"/>
                    <a:pt x="68" y="12"/>
                  </a:cubicBezTo>
                  <a:cubicBezTo>
                    <a:pt x="62" y="24"/>
                    <a:pt x="47" y="48"/>
                    <a:pt x="30" y="69"/>
                  </a:cubicBezTo>
                  <a:cubicBezTo>
                    <a:pt x="36" y="69"/>
                    <a:pt x="42" y="70"/>
                    <a:pt x="47" y="70"/>
                  </a:cubicBezTo>
                  <a:cubicBezTo>
                    <a:pt x="51" y="64"/>
                    <a:pt x="65" y="44"/>
                    <a:pt x="68" y="37"/>
                  </a:cubicBezTo>
                  <a:cubicBezTo>
                    <a:pt x="91" y="51"/>
                    <a:pt x="69" y="37"/>
                    <a:pt x="91" y="51"/>
                  </a:cubicBezTo>
                  <a:cubicBezTo>
                    <a:pt x="78" y="71"/>
                    <a:pt x="60" y="98"/>
                    <a:pt x="39" y="124"/>
                  </a:cubicBezTo>
                  <a:cubicBezTo>
                    <a:pt x="55" y="122"/>
                    <a:pt x="78" y="118"/>
                    <a:pt x="78" y="118"/>
                  </a:cubicBezTo>
                  <a:cubicBezTo>
                    <a:pt x="77" y="122"/>
                    <a:pt x="75" y="145"/>
                    <a:pt x="75" y="145"/>
                  </a:cubicBezTo>
                  <a:cubicBezTo>
                    <a:pt x="9" y="155"/>
                    <a:pt x="75" y="145"/>
                    <a:pt x="9" y="155"/>
                  </a:cubicBezTo>
                  <a:cubicBezTo>
                    <a:pt x="7" y="145"/>
                    <a:pt x="1" y="129"/>
                    <a:pt x="1" y="129"/>
                  </a:cubicBezTo>
                  <a:cubicBezTo>
                    <a:pt x="5" y="126"/>
                    <a:pt x="28" y="98"/>
                    <a:pt x="31" y="92"/>
                  </a:cubicBezTo>
                  <a:cubicBezTo>
                    <a:pt x="22" y="92"/>
                    <a:pt x="12" y="93"/>
                    <a:pt x="3" y="93"/>
                  </a:cubicBezTo>
                  <a:cubicBezTo>
                    <a:pt x="3" y="89"/>
                    <a:pt x="1" y="73"/>
                    <a:pt x="0" y="65"/>
                  </a:cubicBezTo>
                  <a:close/>
                  <a:moveTo>
                    <a:pt x="3" y="189"/>
                  </a:moveTo>
                  <a:cubicBezTo>
                    <a:pt x="15" y="186"/>
                    <a:pt x="72" y="168"/>
                    <a:pt x="84" y="163"/>
                  </a:cubicBezTo>
                  <a:cubicBezTo>
                    <a:pt x="82" y="191"/>
                    <a:pt x="81" y="192"/>
                    <a:pt x="81" y="192"/>
                  </a:cubicBezTo>
                  <a:cubicBezTo>
                    <a:pt x="74" y="194"/>
                    <a:pt x="19" y="215"/>
                    <a:pt x="15" y="217"/>
                  </a:cubicBezTo>
                  <a:cubicBezTo>
                    <a:pt x="14" y="214"/>
                    <a:pt x="8" y="198"/>
                    <a:pt x="3" y="189"/>
                  </a:cubicBezTo>
                  <a:close/>
                </a:path>
              </a:pathLst>
            </a:custGeom>
            <a:solidFill>
              <a:srgbClr val="004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zh-CN" altLang="en-US" sz="1800">
                <a:solidFill>
                  <a:prstClr val="black"/>
                </a:solidFill>
              </a:endParaRPr>
            </a:p>
          </p:txBody>
        </p:sp>
      </p:grpSp>
      <p:sp>
        <p:nvSpPr>
          <p:cNvPr id="64" name="Freeform 7">
            <a:extLst>
              <a:ext uri="{FF2B5EF4-FFF2-40B4-BE49-F238E27FC236}">
                <a16:creationId xmlns:a16="http://schemas.microsoft.com/office/drawing/2014/main" id="{0334B52A-1AFE-4416-BB99-C449003DB847}"/>
              </a:ext>
            </a:extLst>
          </p:cNvPr>
          <p:cNvSpPr>
            <a:spLocks/>
          </p:cNvSpPr>
          <p:nvPr userDrawn="1"/>
        </p:nvSpPr>
        <p:spPr bwMode="auto">
          <a:xfrm>
            <a:off x="4040" y="4700587"/>
            <a:ext cx="4680673" cy="2143124"/>
          </a:xfrm>
          <a:custGeom>
            <a:avLst/>
            <a:gdLst>
              <a:gd name="T0" fmla="*/ 0 w 956"/>
              <a:gd name="T1" fmla="*/ 0 h 436"/>
              <a:gd name="T2" fmla="*/ 956 w 956"/>
              <a:gd name="T3" fmla="*/ 436 h 436"/>
              <a:gd name="T4" fmla="*/ 0 w 956"/>
              <a:gd name="T5" fmla="*/ 436 h 436"/>
              <a:gd name="T6" fmla="*/ 0 w 956"/>
              <a:gd name="T7" fmla="*/ 0 h 436"/>
            </a:gdLst>
            <a:ahLst/>
            <a:cxnLst>
              <a:cxn ang="0">
                <a:pos x="T0" y="T1"/>
              </a:cxn>
              <a:cxn ang="0">
                <a:pos x="T2" y="T3"/>
              </a:cxn>
              <a:cxn ang="0">
                <a:pos x="T4" y="T5"/>
              </a:cxn>
              <a:cxn ang="0">
                <a:pos x="T6" y="T7"/>
              </a:cxn>
            </a:cxnLst>
            <a:rect l="0" t="0" r="r" b="b"/>
            <a:pathLst>
              <a:path w="956" h="436">
                <a:moveTo>
                  <a:pt x="0" y="0"/>
                </a:moveTo>
                <a:cubicBezTo>
                  <a:pt x="0" y="0"/>
                  <a:pt x="536" y="320"/>
                  <a:pt x="956" y="436"/>
                </a:cubicBezTo>
                <a:cubicBezTo>
                  <a:pt x="0" y="436"/>
                  <a:pt x="0" y="436"/>
                  <a:pt x="0" y="436"/>
                </a:cubicBezTo>
                <a:lnTo>
                  <a:pt x="0" y="0"/>
                </a:lnTo>
                <a:close/>
              </a:path>
            </a:pathLst>
          </a:custGeom>
          <a:gradFill flip="none" rotWithShape="1">
            <a:gsLst>
              <a:gs pos="100000">
                <a:schemeClr val="accent2">
                  <a:alpha val="90000"/>
                </a:schemeClr>
              </a:gs>
              <a:gs pos="0">
                <a:schemeClr val="accent1">
                  <a:alpha val="80000"/>
                </a:schemeClr>
              </a:gs>
            </a:gsLst>
            <a:lin ang="0" scaled="1"/>
            <a:tileRect/>
          </a:gradFill>
          <a:ln w="206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8">
            <a:extLst>
              <a:ext uri="{FF2B5EF4-FFF2-40B4-BE49-F238E27FC236}">
                <a16:creationId xmlns:a16="http://schemas.microsoft.com/office/drawing/2014/main" id="{190AFB11-074E-4609-986D-466AA38715DC}"/>
              </a:ext>
            </a:extLst>
          </p:cNvPr>
          <p:cNvSpPr>
            <a:spLocks/>
          </p:cNvSpPr>
          <p:nvPr userDrawn="1"/>
        </p:nvSpPr>
        <p:spPr bwMode="auto">
          <a:xfrm>
            <a:off x="-4761" y="5299074"/>
            <a:ext cx="12191999" cy="1544637"/>
          </a:xfrm>
          <a:custGeom>
            <a:avLst/>
            <a:gdLst>
              <a:gd name="T0" fmla="*/ 2490 w 2490"/>
              <a:gd name="T1" fmla="*/ 96 h 314"/>
              <a:gd name="T2" fmla="*/ 2490 w 2490"/>
              <a:gd name="T3" fmla="*/ 314 h 314"/>
              <a:gd name="T4" fmla="*/ 0 w 2490"/>
              <a:gd name="T5" fmla="*/ 314 h 314"/>
              <a:gd name="T6" fmla="*/ 0 w 2490"/>
              <a:gd name="T7" fmla="*/ 0 h 314"/>
              <a:gd name="T8" fmla="*/ 1594 w 2490"/>
              <a:gd name="T9" fmla="*/ 228 h 314"/>
              <a:gd name="T10" fmla="*/ 2490 w 2490"/>
              <a:gd name="T11" fmla="*/ 96 h 314"/>
            </a:gdLst>
            <a:ahLst/>
            <a:cxnLst>
              <a:cxn ang="0">
                <a:pos x="T0" y="T1"/>
              </a:cxn>
              <a:cxn ang="0">
                <a:pos x="T2" y="T3"/>
              </a:cxn>
              <a:cxn ang="0">
                <a:pos x="T4" y="T5"/>
              </a:cxn>
              <a:cxn ang="0">
                <a:pos x="T6" y="T7"/>
              </a:cxn>
              <a:cxn ang="0">
                <a:pos x="T8" y="T9"/>
              </a:cxn>
              <a:cxn ang="0">
                <a:pos x="T10" y="T11"/>
              </a:cxn>
            </a:cxnLst>
            <a:rect l="0" t="0" r="r" b="b"/>
            <a:pathLst>
              <a:path w="2490" h="314">
                <a:moveTo>
                  <a:pt x="2490" y="96"/>
                </a:moveTo>
                <a:cubicBezTo>
                  <a:pt x="2490" y="314"/>
                  <a:pt x="2490" y="314"/>
                  <a:pt x="2490" y="314"/>
                </a:cubicBezTo>
                <a:cubicBezTo>
                  <a:pt x="0" y="314"/>
                  <a:pt x="0" y="314"/>
                  <a:pt x="0" y="314"/>
                </a:cubicBezTo>
                <a:cubicBezTo>
                  <a:pt x="0" y="0"/>
                  <a:pt x="0" y="0"/>
                  <a:pt x="0" y="0"/>
                </a:cubicBezTo>
                <a:cubicBezTo>
                  <a:pt x="0" y="0"/>
                  <a:pt x="722" y="248"/>
                  <a:pt x="1594" y="228"/>
                </a:cubicBezTo>
                <a:cubicBezTo>
                  <a:pt x="2106" y="216"/>
                  <a:pt x="2436" y="126"/>
                  <a:pt x="2490" y="96"/>
                </a:cubicBezTo>
                <a:close/>
              </a:path>
            </a:pathLst>
          </a:custGeom>
          <a:gradFill flip="none" rotWithShape="1">
            <a:gsLst>
              <a:gs pos="100000">
                <a:schemeClr val="accent2">
                  <a:alpha val="90000"/>
                </a:schemeClr>
              </a:gs>
              <a:gs pos="0">
                <a:schemeClr val="accent1">
                  <a:alpha val="80000"/>
                </a:schemeClr>
              </a:gs>
            </a:gsLst>
            <a:lin ang="0" scaled="1"/>
            <a:tileRect/>
          </a:gradFill>
          <a:ln w="206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5">
            <a:extLst>
              <a:ext uri="{FF2B5EF4-FFF2-40B4-BE49-F238E27FC236}">
                <a16:creationId xmlns:a16="http://schemas.microsoft.com/office/drawing/2014/main" id="{7A5200D1-70DE-4E55-85F2-FD2B704CA3E1}"/>
              </a:ext>
            </a:extLst>
          </p:cNvPr>
          <p:cNvSpPr>
            <a:spLocks/>
          </p:cNvSpPr>
          <p:nvPr userDrawn="1"/>
        </p:nvSpPr>
        <p:spPr bwMode="auto">
          <a:xfrm>
            <a:off x="9525" y="4956174"/>
            <a:ext cx="12177713" cy="1976437"/>
          </a:xfrm>
          <a:custGeom>
            <a:avLst/>
            <a:gdLst>
              <a:gd name="T0" fmla="*/ 0 w 2490"/>
              <a:gd name="T1" fmla="*/ 294 h 402"/>
              <a:gd name="T2" fmla="*/ 806 w 2490"/>
              <a:gd name="T3" fmla="*/ 346 h 402"/>
              <a:gd name="T4" fmla="*/ 2490 w 2490"/>
              <a:gd name="T5" fmla="*/ 84 h 402"/>
            </a:gdLst>
            <a:ahLst/>
            <a:cxnLst>
              <a:cxn ang="0">
                <a:pos x="T0" y="T1"/>
              </a:cxn>
              <a:cxn ang="0">
                <a:pos x="T2" y="T3"/>
              </a:cxn>
              <a:cxn ang="0">
                <a:pos x="T4" y="T5"/>
              </a:cxn>
            </a:cxnLst>
            <a:rect l="0" t="0" r="r" b="b"/>
            <a:pathLst>
              <a:path w="2490" h="402">
                <a:moveTo>
                  <a:pt x="0" y="294"/>
                </a:moveTo>
                <a:cubicBezTo>
                  <a:pt x="0" y="294"/>
                  <a:pt x="116" y="402"/>
                  <a:pt x="806" y="346"/>
                </a:cubicBezTo>
                <a:cubicBezTo>
                  <a:pt x="1118" y="320"/>
                  <a:pt x="2026" y="0"/>
                  <a:pt x="2490" y="84"/>
                </a:cubicBezTo>
              </a:path>
            </a:pathLst>
          </a:custGeom>
          <a:noFill/>
          <a:ln w="76200" cap="flat">
            <a:gradFill>
              <a:gsLst>
                <a:gs pos="0">
                  <a:schemeClr val="accent1"/>
                </a:gs>
                <a:gs pos="100000">
                  <a:schemeClr val="accent2"/>
                </a:gs>
              </a:gsLst>
              <a:lin ang="5400000" scaled="1"/>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
            <a:extLst>
              <a:ext uri="{FF2B5EF4-FFF2-40B4-BE49-F238E27FC236}">
                <a16:creationId xmlns:a16="http://schemas.microsoft.com/office/drawing/2014/main" id="{A25773DD-CB27-4CA6-B283-D6E1B12E7C8B}"/>
              </a:ext>
            </a:extLst>
          </p:cNvPr>
          <p:cNvSpPr>
            <a:spLocks/>
          </p:cNvSpPr>
          <p:nvPr userDrawn="1"/>
        </p:nvSpPr>
        <p:spPr bwMode="auto">
          <a:xfrm>
            <a:off x="49213" y="5221287"/>
            <a:ext cx="12138025" cy="1622424"/>
          </a:xfrm>
          <a:custGeom>
            <a:avLst/>
            <a:gdLst>
              <a:gd name="T0" fmla="*/ 0 w 2482"/>
              <a:gd name="T1" fmla="*/ 330 h 330"/>
              <a:gd name="T2" fmla="*/ 1286 w 2482"/>
              <a:gd name="T3" fmla="*/ 16 h 330"/>
              <a:gd name="T4" fmla="*/ 2482 w 2482"/>
              <a:gd name="T5" fmla="*/ 150 h 330"/>
            </a:gdLst>
            <a:ahLst/>
            <a:cxnLst>
              <a:cxn ang="0">
                <a:pos x="T0" y="T1"/>
              </a:cxn>
              <a:cxn ang="0">
                <a:pos x="T2" y="T3"/>
              </a:cxn>
              <a:cxn ang="0">
                <a:pos x="T4" y="T5"/>
              </a:cxn>
            </a:cxnLst>
            <a:rect l="0" t="0" r="r" b="b"/>
            <a:pathLst>
              <a:path w="2482" h="330">
                <a:moveTo>
                  <a:pt x="0" y="330"/>
                </a:moveTo>
                <a:cubicBezTo>
                  <a:pt x="0" y="330"/>
                  <a:pt x="400" y="0"/>
                  <a:pt x="1286" y="16"/>
                </a:cubicBezTo>
                <a:cubicBezTo>
                  <a:pt x="2172" y="32"/>
                  <a:pt x="2482" y="150"/>
                  <a:pt x="2482" y="150"/>
                </a:cubicBezTo>
              </a:path>
            </a:pathLst>
          </a:custGeom>
          <a:noFill/>
          <a:ln w="254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标题 69">
            <a:extLst>
              <a:ext uri="{FF2B5EF4-FFF2-40B4-BE49-F238E27FC236}">
                <a16:creationId xmlns:a16="http://schemas.microsoft.com/office/drawing/2014/main" id="{485447BF-6E39-40AC-8DAB-564C01693FCE}"/>
              </a:ext>
            </a:extLst>
          </p:cNvPr>
          <p:cNvSpPr>
            <a:spLocks noGrp="1"/>
          </p:cNvSpPr>
          <p:nvPr>
            <p:ph type="title" hasCustomPrompt="1"/>
          </p:nvPr>
        </p:nvSpPr>
        <p:spPr>
          <a:xfrm>
            <a:off x="838200" y="1628249"/>
            <a:ext cx="10515600" cy="1325563"/>
          </a:xfrm>
          <a:effectLst/>
        </p:spPr>
        <p:txBody>
          <a:bodyPr>
            <a:normAutofit/>
          </a:bodyPr>
          <a:lstStyle>
            <a:lvl1pPr algn="ctr">
              <a:defRPr sz="7200" b="1" spc="300">
                <a:gradFill flip="none" rotWithShape="1">
                  <a:gsLst>
                    <a:gs pos="0">
                      <a:schemeClr val="accent1"/>
                    </a:gs>
                    <a:gs pos="100000">
                      <a:schemeClr val="accent2"/>
                    </a:gs>
                  </a:gsLst>
                  <a:lin ang="5400000" scaled="1"/>
                  <a:tileRect/>
                </a:gradFill>
                <a:effectLst>
                  <a:outerShdw blurRad="190500" dist="127000" dir="2700000" algn="tl" rotWithShape="0">
                    <a:prstClr val="black">
                      <a:alpha val="20000"/>
                    </a:prstClr>
                  </a:outerShdw>
                </a:effectLst>
              </a:defRPr>
            </a:lvl1pPr>
          </a:lstStyle>
          <a:p>
            <a:r>
              <a:rPr lang="zh-CN" altLang="en-US" dirty="0"/>
              <a:t>协同发展 共建共赢</a:t>
            </a:r>
          </a:p>
        </p:txBody>
      </p:sp>
    </p:spTree>
    <p:extLst>
      <p:ext uri="{BB962C8B-B14F-4D97-AF65-F5344CB8AC3E}">
        <p14:creationId xmlns:p14="http://schemas.microsoft.com/office/powerpoint/2010/main" val="178967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AEB2B839-A3CB-46D5-821E-477F9C0DF29D}"/>
              </a:ext>
            </a:extLst>
          </p:cNvPr>
          <p:cNvSpPr/>
          <p:nvPr userDrawn="1"/>
        </p:nvSpPr>
        <p:spPr>
          <a:xfrm>
            <a:off x="518396" y="422031"/>
            <a:ext cx="11155208" cy="6013938"/>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34076F9-23C2-4D03-A96D-30C8A54FF6ED}"/>
              </a:ext>
            </a:extLst>
          </p:cNvPr>
          <p:cNvSpPr/>
          <p:nvPr userDrawn="1"/>
        </p:nvSpPr>
        <p:spPr>
          <a:xfrm>
            <a:off x="1142566" y="2133600"/>
            <a:ext cx="839234"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64E1207C-7288-44C0-97A8-A61876075BD7}"/>
              </a:ext>
            </a:extLst>
          </p:cNvPr>
          <p:cNvSpPr/>
          <p:nvPr userDrawn="1"/>
        </p:nvSpPr>
        <p:spPr>
          <a:xfrm>
            <a:off x="4014603" y="2133600"/>
            <a:ext cx="839234" cy="369332"/>
          </a:xfrm>
          <a:prstGeom prst="rect">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38E2E6E0-B293-4A23-8D17-831917ECD36C}"/>
              </a:ext>
            </a:extLst>
          </p:cNvPr>
          <p:cNvSpPr/>
          <p:nvPr userDrawn="1"/>
        </p:nvSpPr>
        <p:spPr>
          <a:xfrm>
            <a:off x="2034232" y="2157046"/>
            <a:ext cx="1048685" cy="338554"/>
          </a:xfrm>
          <a:prstGeom prst="rect">
            <a:avLst/>
          </a:prstGeom>
        </p:spPr>
        <p:txBody>
          <a:bodyPr wrap="none">
            <a:spAutoFit/>
          </a:bodyPr>
          <a:lstStyle/>
          <a:p>
            <a:r>
              <a:rPr lang="zh-CN" altLang="en-US" sz="1600" b="0" dirty="0">
                <a:solidFill>
                  <a:schemeClr val="tx1">
                    <a:lumMod val="95000"/>
                    <a:lumOff val="5000"/>
                  </a:schemeClr>
                </a:solidFill>
              </a:rPr>
              <a:t>#0A4EA8</a:t>
            </a:r>
          </a:p>
        </p:txBody>
      </p:sp>
      <p:sp>
        <p:nvSpPr>
          <p:cNvPr id="7" name="矩形 6">
            <a:extLst>
              <a:ext uri="{FF2B5EF4-FFF2-40B4-BE49-F238E27FC236}">
                <a16:creationId xmlns:a16="http://schemas.microsoft.com/office/drawing/2014/main" id="{7B999ED6-4218-4E47-8ADB-524B2B54CC9D}"/>
              </a:ext>
            </a:extLst>
          </p:cNvPr>
          <p:cNvSpPr/>
          <p:nvPr userDrawn="1"/>
        </p:nvSpPr>
        <p:spPr>
          <a:xfrm>
            <a:off x="4972157" y="2157046"/>
            <a:ext cx="966098" cy="338554"/>
          </a:xfrm>
          <a:prstGeom prst="rect">
            <a:avLst/>
          </a:prstGeom>
        </p:spPr>
        <p:txBody>
          <a:bodyPr wrap="none">
            <a:spAutoFit/>
          </a:bodyPr>
          <a:lstStyle/>
          <a:p>
            <a:r>
              <a:rPr lang="zh-CN" altLang="en-US" sz="1600" b="0" dirty="0">
                <a:solidFill>
                  <a:schemeClr val="tx1">
                    <a:lumMod val="95000"/>
                    <a:lumOff val="5000"/>
                  </a:schemeClr>
                </a:solidFill>
              </a:rPr>
              <a:t>#119999</a:t>
            </a:r>
          </a:p>
        </p:txBody>
      </p:sp>
      <p:sp>
        <p:nvSpPr>
          <p:cNvPr id="9" name="矩形 8">
            <a:extLst>
              <a:ext uri="{FF2B5EF4-FFF2-40B4-BE49-F238E27FC236}">
                <a16:creationId xmlns:a16="http://schemas.microsoft.com/office/drawing/2014/main" id="{85DE9E5F-B417-4192-881C-CE42AF867AB7}"/>
              </a:ext>
            </a:extLst>
          </p:cNvPr>
          <p:cNvSpPr/>
          <p:nvPr userDrawn="1"/>
        </p:nvSpPr>
        <p:spPr>
          <a:xfrm>
            <a:off x="7354286" y="2133600"/>
            <a:ext cx="839234" cy="3693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C9C662D-F54B-48ED-B1B7-43A2E82A8974}"/>
              </a:ext>
            </a:extLst>
          </p:cNvPr>
          <p:cNvSpPr/>
          <p:nvPr userDrawn="1"/>
        </p:nvSpPr>
        <p:spPr>
          <a:xfrm>
            <a:off x="8269286" y="2157046"/>
            <a:ext cx="1037463" cy="338554"/>
          </a:xfrm>
          <a:prstGeom prst="rect">
            <a:avLst/>
          </a:prstGeom>
        </p:spPr>
        <p:txBody>
          <a:bodyPr wrap="none">
            <a:spAutoFit/>
          </a:bodyPr>
          <a:lstStyle/>
          <a:p>
            <a:r>
              <a:rPr lang="zh-CN" altLang="en-US" sz="1600" b="0" dirty="0">
                <a:solidFill>
                  <a:schemeClr val="tx1">
                    <a:lumMod val="95000"/>
                    <a:lumOff val="5000"/>
                  </a:schemeClr>
                </a:solidFill>
              </a:rPr>
              <a:t>#819EC0</a:t>
            </a:r>
          </a:p>
        </p:txBody>
      </p:sp>
      <p:sp>
        <p:nvSpPr>
          <p:cNvPr id="14" name="文本框 13">
            <a:extLst>
              <a:ext uri="{FF2B5EF4-FFF2-40B4-BE49-F238E27FC236}">
                <a16:creationId xmlns:a16="http://schemas.microsoft.com/office/drawing/2014/main" id="{81C67B91-9EDF-46E2-BAC8-A61BA01E1D65}"/>
              </a:ext>
            </a:extLst>
          </p:cNvPr>
          <p:cNvSpPr txBox="1"/>
          <p:nvPr userDrawn="1"/>
        </p:nvSpPr>
        <p:spPr>
          <a:xfrm>
            <a:off x="1001623" y="4617902"/>
            <a:ext cx="2178802" cy="307777"/>
          </a:xfrm>
          <a:prstGeom prst="rect">
            <a:avLst/>
          </a:prstGeom>
          <a:noFill/>
        </p:spPr>
        <p:txBody>
          <a:bodyPr wrap="none" rtlCol="0">
            <a:spAutoFit/>
          </a:bodyPr>
          <a:lstStyle/>
          <a:p>
            <a:r>
              <a:rPr lang="zh-CN" altLang="en-US" sz="1400" dirty="0"/>
              <a:t>标题字体大小：</a:t>
            </a:r>
            <a:r>
              <a:rPr lang="en-US" altLang="zh-CN" sz="1400" dirty="0"/>
              <a:t>28</a:t>
            </a:r>
            <a:r>
              <a:rPr lang="zh-CN" altLang="en-US" sz="1400" dirty="0"/>
              <a:t>号加粗</a:t>
            </a:r>
          </a:p>
        </p:txBody>
      </p:sp>
      <p:sp>
        <p:nvSpPr>
          <p:cNvPr id="15" name="文本框 14">
            <a:extLst>
              <a:ext uri="{FF2B5EF4-FFF2-40B4-BE49-F238E27FC236}">
                <a16:creationId xmlns:a16="http://schemas.microsoft.com/office/drawing/2014/main" id="{745A3506-A323-49D3-889A-6FC8A46FB25F}"/>
              </a:ext>
            </a:extLst>
          </p:cNvPr>
          <p:cNvSpPr txBox="1"/>
          <p:nvPr userDrawn="1"/>
        </p:nvSpPr>
        <p:spPr>
          <a:xfrm>
            <a:off x="3604542" y="4611805"/>
            <a:ext cx="2698175" cy="307777"/>
          </a:xfrm>
          <a:prstGeom prst="rect">
            <a:avLst/>
          </a:prstGeom>
          <a:noFill/>
        </p:spPr>
        <p:txBody>
          <a:bodyPr wrap="none" rtlCol="0">
            <a:spAutoFit/>
          </a:bodyPr>
          <a:lstStyle/>
          <a:p>
            <a:r>
              <a:rPr lang="zh-CN" altLang="en-US" sz="1400" dirty="0"/>
              <a:t>标题字体颜色：</a:t>
            </a:r>
            <a:r>
              <a:rPr lang="zh-CN" altLang="en-US" sz="1400" b="1" dirty="0">
                <a:gradFill>
                  <a:gsLst>
                    <a:gs pos="99000">
                      <a:schemeClr val="accent1"/>
                    </a:gs>
                    <a:gs pos="0">
                      <a:schemeClr val="accent2"/>
                    </a:gs>
                  </a:gsLst>
                  <a:lin ang="16200000" scaled="1"/>
                </a:gradFill>
              </a:rPr>
              <a:t>标准色蓝绿渐变</a:t>
            </a:r>
          </a:p>
        </p:txBody>
      </p:sp>
      <p:sp>
        <p:nvSpPr>
          <p:cNvPr id="16" name="文本框 15">
            <a:extLst>
              <a:ext uri="{FF2B5EF4-FFF2-40B4-BE49-F238E27FC236}">
                <a16:creationId xmlns:a16="http://schemas.microsoft.com/office/drawing/2014/main" id="{9E6C9385-44FC-46AA-A35E-3E16131FD651}"/>
              </a:ext>
            </a:extLst>
          </p:cNvPr>
          <p:cNvSpPr txBox="1"/>
          <p:nvPr userDrawn="1"/>
        </p:nvSpPr>
        <p:spPr>
          <a:xfrm>
            <a:off x="1001623" y="5126918"/>
            <a:ext cx="1819729" cy="307777"/>
          </a:xfrm>
          <a:prstGeom prst="rect">
            <a:avLst/>
          </a:prstGeom>
          <a:noFill/>
        </p:spPr>
        <p:txBody>
          <a:bodyPr wrap="none" rtlCol="0">
            <a:spAutoFit/>
          </a:bodyPr>
          <a:lstStyle/>
          <a:p>
            <a:r>
              <a:rPr lang="zh-CN" altLang="en-US" sz="1400" dirty="0"/>
              <a:t>内容字体大小：</a:t>
            </a:r>
            <a:r>
              <a:rPr lang="en-US" altLang="zh-CN" sz="1400" dirty="0"/>
              <a:t>18</a:t>
            </a:r>
            <a:r>
              <a:rPr lang="zh-CN" altLang="en-US" sz="1400" dirty="0"/>
              <a:t>号</a:t>
            </a:r>
          </a:p>
        </p:txBody>
      </p:sp>
      <p:sp>
        <p:nvSpPr>
          <p:cNvPr id="17" name="文本框 16">
            <a:extLst>
              <a:ext uri="{FF2B5EF4-FFF2-40B4-BE49-F238E27FC236}">
                <a16:creationId xmlns:a16="http://schemas.microsoft.com/office/drawing/2014/main" id="{0F58BECD-4429-48D7-9F6A-17E5E34783EE}"/>
              </a:ext>
            </a:extLst>
          </p:cNvPr>
          <p:cNvSpPr txBox="1"/>
          <p:nvPr userDrawn="1"/>
        </p:nvSpPr>
        <p:spPr>
          <a:xfrm>
            <a:off x="3604542" y="5126918"/>
            <a:ext cx="3305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lumMod val="95000"/>
                    <a:lumOff val="5000"/>
                  </a:schemeClr>
                </a:solidFill>
              </a:rPr>
              <a:t>内容字体颜色：黑色，色号：</a:t>
            </a:r>
            <a:r>
              <a:rPr lang="zh-CN" altLang="en-US" sz="1400" dirty="0"/>
              <a:t>#0D0D0D</a:t>
            </a:r>
          </a:p>
        </p:txBody>
      </p:sp>
      <p:sp>
        <p:nvSpPr>
          <p:cNvPr id="20" name="矩形 19">
            <a:extLst>
              <a:ext uri="{FF2B5EF4-FFF2-40B4-BE49-F238E27FC236}">
                <a16:creationId xmlns:a16="http://schemas.microsoft.com/office/drawing/2014/main" id="{CFD572D2-F91E-4D19-AA21-8AC959AD8234}"/>
              </a:ext>
            </a:extLst>
          </p:cNvPr>
          <p:cNvSpPr/>
          <p:nvPr userDrawn="1"/>
        </p:nvSpPr>
        <p:spPr>
          <a:xfrm>
            <a:off x="825443" y="643289"/>
            <a:ext cx="7713784" cy="667420"/>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840FABF-6C80-4B32-AF33-2BF68A701E10}"/>
              </a:ext>
            </a:extLst>
          </p:cNvPr>
          <p:cNvSpPr txBox="1"/>
          <p:nvPr userDrawn="1"/>
        </p:nvSpPr>
        <p:spPr>
          <a:xfrm>
            <a:off x="1024701" y="729043"/>
            <a:ext cx="2569934" cy="523220"/>
          </a:xfrm>
          <a:prstGeom prst="rect">
            <a:avLst/>
          </a:prstGeom>
          <a:noFill/>
        </p:spPr>
        <p:txBody>
          <a:bodyPr wrap="none" rtlCol="0">
            <a:spAutoFit/>
          </a:bodyPr>
          <a:lstStyle/>
          <a:p>
            <a:r>
              <a:rPr lang="zh-CN" altLang="en-US" sz="2800" b="1" spc="300" dirty="0">
                <a:solidFill>
                  <a:schemeClr val="tx1">
                    <a:lumMod val="95000"/>
                    <a:lumOff val="5000"/>
                  </a:schemeClr>
                </a:solidFill>
              </a:rPr>
              <a:t>模板使用规范</a:t>
            </a:r>
          </a:p>
        </p:txBody>
      </p:sp>
      <p:sp>
        <p:nvSpPr>
          <p:cNvPr id="22" name="矩形 21">
            <a:extLst>
              <a:ext uri="{FF2B5EF4-FFF2-40B4-BE49-F238E27FC236}">
                <a16:creationId xmlns:a16="http://schemas.microsoft.com/office/drawing/2014/main" id="{0D0BBF3B-F7E5-4449-9F06-C5D0DF20DE42}"/>
              </a:ext>
            </a:extLst>
          </p:cNvPr>
          <p:cNvSpPr/>
          <p:nvPr userDrawn="1"/>
        </p:nvSpPr>
        <p:spPr>
          <a:xfrm>
            <a:off x="819552" y="1672498"/>
            <a:ext cx="4251412"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B5F3623-69EC-49B1-9978-F5195CDF4CA1}"/>
              </a:ext>
            </a:extLst>
          </p:cNvPr>
          <p:cNvSpPr/>
          <p:nvPr userDrawn="1"/>
        </p:nvSpPr>
        <p:spPr>
          <a:xfrm>
            <a:off x="7121036" y="1672498"/>
            <a:ext cx="4251412"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A632CDFB-60E9-4901-AF9E-71383B3C6CCC}"/>
              </a:ext>
            </a:extLst>
          </p:cNvPr>
          <p:cNvSpPr txBox="1"/>
          <p:nvPr userDrawn="1"/>
        </p:nvSpPr>
        <p:spPr>
          <a:xfrm>
            <a:off x="1008185" y="1652953"/>
            <a:ext cx="1005403" cy="338554"/>
          </a:xfrm>
          <a:prstGeom prst="rect">
            <a:avLst/>
          </a:prstGeom>
          <a:noFill/>
        </p:spPr>
        <p:txBody>
          <a:bodyPr wrap="none" rtlCol="0">
            <a:spAutoFit/>
          </a:bodyPr>
          <a:lstStyle/>
          <a:p>
            <a:r>
              <a:rPr lang="zh-CN" altLang="en-US" sz="1600" b="1" dirty="0"/>
              <a:t>标准色：</a:t>
            </a:r>
          </a:p>
        </p:txBody>
      </p:sp>
      <p:sp>
        <p:nvSpPr>
          <p:cNvPr id="25" name="文本框 24">
            <a:extLst>
              <a:ext uri="{FF2B5EF4-FFF2-40B4-BE49-F238E27FC236}">
                <a16:creationId xmlns:a16="http://schemas.microsoft.com/office/drawing/2014/main" id="{42E3C707-7B37-4603-83F9-203944F79516}"/>
              </a:ext>
            </a:extLst>
          </p:cNvPr>
          <p:cNvSpPr txBox="1"/>
          <p:nvPr userDrawn="1"/>
        </p:nvSpPr>
        <p:spPr>
          <a:xfrm>
            <a:off x="7245967" y="1652953"/>
            <a:ext cx="1005403" cy="338554"/>
          </a:xfrm>
          <a:prstGeom prst="rect">
            <a:avLst/>
          </a:prstGeom>
          <a:noFill/>
        </p:spPr>
        <p:txBody>
          <a:bodyPr wrap="none" rtlCol="0">
            <a:spAutoFit/>
          </a:bodyPr>
          <a:lstStyle/>
          <a:p>
            <a:r>
              <a:rPr lang="zh-CN" altLang="en-US" sz="1600" b="1" dirty="0"/>
              <a:t>辅助色：</a:t>
            </a:r>
          </a:p>
        </p:txBody>
      </p:sp>
      <p:sp>
        <p:nvSpPr>
          <p:cNvPr id="26" name="矩形 25">
            <a:extLst>
              <a:ext uri="{FF2B5EF4-FFF2-40B4-BE49-F238E27FC236}">
                <a16:creationId xmlns:a16="http://schemas.microsoft.com/office/drawing/2014/main" id="{953C7D5F-E5DD-4422-AD0A-F0811207E005}"/>
              </a:ext>
            </a:extLst>
          </p:cNvPr>
          <p:cNvSpPr/>
          <p:nvPr userDrawn="1"/>
        </p:nvSpPr>
        <p:spPr>
          <a:xfrm>
            <a:off x="819773" y="3149323"/>
            <a:ext cx="10347525"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D3363E1B-FDD3-4860-B344-28F686EFC589}"/>
              </a:ext>
            </a:extLst>
          </p:cNvPr>
          <p:cNvSpPr txBox="1"/>
          <p:nvPr userDrawn="1"/>
        </p:nvSpPr>
        <p:spPr>
          <a:xfrm>
            <a:off x="1008185" y="3131149"/>
            <a:ext cx="2499402" cy="338554"/>
          </a:xfrm>
          <a:prstGeom prst="rect">
            <a:avLst/>
          </a:prstGeom>
          <a:noFill/>
        </p:spPr>
        <p:txBody>
          <a:bodyPr wrap="none" rtlCol="0">
            <a:spAutoFit/>
          </a:bodyPr>
          <a:lstStyle/>
          <a:p>
            <a:r>
              <a:rPr lang="zh-CN" altLang="en-US" sz="1600" b="1" dirty="0"/>
              <a:t>中文标准字体： </a:t>
            </a:r>
            <a:r>
              <a:rPr lang="zh-CN" altLang="en-US" sz="1600" b="0" dirty="0"/>
              <a:t>微软雅黑</a:t>
            </a:r>
          </a:p>
        </p:txBody>
      </p:sp>
      <p:sp>
        <p:nvSpPr>
          <p:cNvPr id="28" name="文本框 27">
            <a:extLst>
              <a:ext uri="{FF2B5EF4-FFF2-40B4-BE49-F238E27FC236}">
                <a16:creationId xmlns:a16="http://schemas.microsoft.com/office/drawing/2014/main" id="{720FFA0E-BB82-43DB-82C8-E6B0F47CA29D}"/>
              </a:ext>
            </a:extLst>
          </p:cNvPr>
          <p:cNvSpPr txBox="1"/>
          <p:nvPr userDrawn="1"/>
        </p:nvSpPr>
        <p:spPr>
          <a:xfrm>
            <a:off x="4387328" y="3130715"/>
            <a:ext cx="2127890" cy="338554"/>
          </a:xfrm>
          <a:prstGeom prst="rect">
            <a:avLst/>
          </a:prstGeom>
          <a:noFill/>
        </p:spPr>
        <p:txBody>
          <a:bodyPr wrap="none" rtlCol="0">
            <a:spAutoFit/>
          </a:bodyPr>
          <a:lstStyle/>
          <a:p>
            <a:r>
              <a:rPr lang="zh-CN" altLang="en-US" sz="1600" b="1" dirty="0"/>
              <a:t>英文标准字体： </a:t>
            </a:r>
            <a:r>
              <a:rPr lang="en-US" altLang="zh-CN" sz="1600" b="0" dirty="0"/>
              <a:t>Arial</a:t>
            </a:r>
            <a:endParaRPr lang="zh-CN" altLang="en-US" sz="1600" b="0" dirty="0"/>
          </a:p>
        </p:txBody>
      </p:sp>
      <p:sp>
        <p:nvSpPr>
          <p:cNvPr id="29" name="矩形 28">
            <a:extLst>
              <a:ext uri="{FF2B5EF4-FFF2-40B4-BE49-F238E27FC236}">
                <a16:creationId xmlns:a16="http://schemas.microsoft.com/office/drawing/2014/main" id="{10ECD08F-5A53-489E-B387-7E2CCDF77981}"/>
              </a:ext>
            </a:extLst>
          </p:cNvPr>
          <p:cNvSpPr/>
          <p:nvPr userDrawn="1"/>
        </p:nvSpPr>
        <p:spPr>
          <a:xfrm>
            <a:off x="819552" y="4002991"/>
            <a:ext cx="4251412" cy="338555"/>
          </a:xfrm>
          <a:prstGeom prst="rect">
            <a:avLst/>
          </a:prstGeom>
          <a:gradFill flip="none" rotWithShape="1">
            <a:gsLst>
              <a:gs pos="100000">
                <a:schemeClr val="bg1">
                  <a:lumMod val="85000"/>
                </a:schemeClr>
              </a:gs>
              <a:gs pos="0">
                <a:schemeClr val="bg1">
                  <a:lumMod val="9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B4268E7C-ED28-4AE6-9E07-4A63FDAF244C}"/>
              </a:ext>
            </a:extLst>
          </p:cNvPr>
          <p:cNvSpPr txBox="1"/>
          <p:nvPr userDrawn="1"/>
        </p:nvSpPr>
        <p:spPr>
          <a:xfrm>
            <a:off x="1008185" y="3987602"/>
            <a:ext cx="1826141" cy="338554"/>
          </a:xfrm>
          <a:prstGeom prst="rect">
            <a:avLst/>
          </a:prstGeom>
          <a:noFill/>
        </p:spPr>
        <p:txBody>
          <a:bodyPr wrap="none" rtlCol="0">
            <a:spAutoFit/>
          </a:bodyPr>
          <a:lstStyle/>
          <a:p>
            <a:r>
              <a:rPr lang="zh-CN" altLang="en-US" sz="1600" b="1" dirty="0"/>
              <a:t>内容页字体标准：</a:t>
            </a:r>
          </a:p>
        </p:txBody>
      </p:sp>
    </p:spTree>
    <p:extLst>
      <p:ext uri="{BB962C8B-B14F-4D97-AF65-F5344CB8AC3E}">
        <p14:creationId xmlns:p14="http://schemas.microsoft.com/office/powerpoint/2010/main" val="41090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74409D4-D487-4D07-81C7-BDE2B5299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57BAF08-089D-48C7-ADFD-08DDF4065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B2BE3B0-A08A-4E1B-BB67-0239A8D7D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FB943-31B4-454F-BDE8-0EBEF400D88D}" type="datetimeFigureOut">
              <a:rPr lang="zh-CN" altLang="en-US" smtClean="0"/>
              <a:t>2020-09-11</a:t>
            </a:fld>
            <a:endParaRPr lang="zh-CN" altLang="en-US"/>
          </a:p>
        </p:txBody>
      </p:sp>
      <p:sp>
        <p:nvSpPr>
          <p:cNvPr id="5" name="页脚占位符 4">
            <a:extLst>
              <a:ext uri="{FF2B5EF4-FFF2-40B4-BE49-F238E27FC236}">
                <a16:creationId xmlns:a16="http://schemas.microsoft.com/office/drawing/2014/main" id="{4D06831C-84E7-4929-A147-F0BB151CE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E770753-2A39-400D-98D2-E9602FFE7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7921C-D3DE-4CD9-8805-B4D7DF39619F}" type="slidenum">
              <a:rPr lang="zh-CN" altLang="en-US" smtClean="0"/>
              <a:t>‹#›</a:t>
            </a:fld>
            <a:endParaRPr lang="zh-CN" altLang="en-US"/>
          </a:p>
        </p:txBody>
      </p:sp>
    </p:spTree>
    <p:extLst>
      <p:ext uri="{BB962C8B-B14F-4D97-AF65-F5344CB8AC3E}">
        <p14:creationId xmlns:p14="http://schemas.microsoft.com/office/powerpoint/2010/main" val="3386105727"/>
      </p:ext>
    </p:extLst>
  </p:cSld>
  <p:clrMap bg1="lt1" tx1="dk1" bg2="lt2" tx2="dk2" accent1="accent1" accent2="accent2" accent3="accent3" accent4="accent4" accent5="accent5" accent6="accent6" hlink="hlink" folHlink="folHlink"/>
  <p:sldLayoutIdLst>
    <p:sldLayoutId id="2147483679" r:id="rId1"/>
    <p:sldLayoutId id="2147483687" r:id="rId2"/>
    <p:sldLayoutId id="2147483683" r:id="rId3"/>
    <p:sldLayoutId id="2147483671" r:id="rId4"/>
    <p:sldLayoutId id="2147483688" r:id="rId5"/>
    <p:sldLayoutId id="2147483684" r:id="rId6"/>
    <p:sldLayoutId id="2147483682" r:id="rId7"/>
    <p:sldLayoutId id="214748365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37.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6.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notesSlide" Target="../notesSlides/notesSlide4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6.xml"/><Relationship Id="rId5" Type="http://schemas.openxmlformats.org/officeDocument/2006/relationships/tags" Target="../tags/tag44.xml"/><Relationship Id="rId4" Type="http://schemas.openxmlformats.org/officeDocument/2006/relationships/tags" Target="../tags/tag43.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69.jpg"/><Relationship Id="rId4"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385503"/>
            <a:ext cx="7626437" cy="1399357"/>
          </a:xfrm>
        </p:spPr>
        <p:txBody>
          <a:bodyPr/>
          <a:lstStyle/>
          <a:p>
            <a:pPr algn="ctr" defTabSz="1219170">
              <a:lnSpc>
                <a:spcPct val="110000"/>
              </a:lnSpc>
            </a:pPr>
            <a:r>
              <a:rPr lang="en-US" altLang="zh-CN" sz="4000" dirty="0"/>
              <a:t>CERNET</a:t>
            </a:r>
            <a:r>
              <a:rPr lang="zh-CN" altLang="en-US" sz="4000" dirty="0"/>
              <a:t>助力基础教育</a:t>
            </a:r>
            <a:br>
              <a:rPr lang="en-US" altLang="zh-CN" sz="4000" dirty="0"/>
            </a:br>
            <a:r>
              <a:rPr lang="en-US" altLang="zh-CN" sz="4000" dirty="0"/>
              <a:t>IPv6</a:t>
            </a:r>
            <a:r>
              <a:rPr lang="zh-CN" altLang="en-US" sz="4000" dirty="0"/>
              <a:t>规模部署</a:t>
            </a:r>
            <a:endParaRPr lang="en-US" altLang="zh-CN" sz="4000" dirty="0"/>
          </a:p>
        </p:txBody>
      </p:sp>
      <p:sp>
        <p:nvSpPr>
          <p:cNvPr id="3" name="矩形 2">
            <a:extLst>
              <a:ext uri="{FF2B5EF4-FFF2-40B4-BE49-F238E27FC236}">
                <a16:creationId xmlns:a16="http://schemas.microsoft.com/office/drawing/2014/main" id="{16FBF274-1710-420B-B035-884BD94A2D63}"/>
              </a:ext>
            </a:extLst>
          </p:cNvPr>
          <p:cNvSpPr/>
          <p:nvPr/>
        </p:nvSpPr>
        <p:spPr>
          <a:xfrm>
            <a:off x="4207376" y="4230127"/>
            <a:ext cx="3419061" cy="940514"/>
          </a:xfrm>
          <a:prstGeom prst="rect">
            <a:avLst/>
          </a:prstGeom>
        </p:spPr>
        <p:txBody>
          <a:bodyPr wrap="square">
            <a:spAutoFit/>
          </a:bodyPr>
          <a:lstStyle/>
          <a:p>
            <a:pPr algn="ctr">
              <a:lnSpc>
                <a:spcPct val="120000"/>
              </a:lnSpc>
            </a:pPr>
            <a:r>
              <a:rPr lang="zh-CN" altLang="en-US" sz="2400" b="1" spc="300" dirty="0">
                <a:solidFill>
                  <a:schemeClr val="tx1">
                    <a:lumMod val="75000"/>
                    <a:lumOff val="25000"/>
                  </a:schemeClr>
                </a:solidFill>
                <a:latin typeface="微软雅黑" panose="020B0503020204020204" pitchFamily="34" charset="-122"/>
                <a:ea typeface="微软雅黑" panose="020B0503020204020204" pitchFamily="34" charset="-122"/>
              </a:rPr>
              <a:t>赛尔网络有限公司</a:t>
            </a:r>
            <a:endParaRPr lang="en-US" altLang="zh-CN" sz="2400" b="1" spc="3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pPr>
            <a:r>
              <a:rPr lang="en-US" altLang="zh-CN" sz="2400" b="1" spc="3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b="1" spc="300" dirty="0">
                <a:solidFill>
                  <a:schemeClr val="tx1">
                    <a:lumMod val="75000"/>
                    <a:lumOff val="25000"/>
                  </a:schemeClr>
                </a:solidFill>
                <a:latin typeface="微软雅黑" panose="020B0503020204020204" pitchFamily="34" charset="-122"/>
                <a:ea typeface="微软雅黑" panose="020B0503020204020204" pitchFamily="34" charset="-122"/>
              </a:rPr>
              <a:t>杨连磊</a:t>
            </a:r>
            <a:endParaRPr lang="zh-CN" altLang="en-US" sz="2400" spc="300" dirty="0">
              <a:solidFill>
                <a:schemeClr val="tx1">
                  <a:lumMod val="75000"/>
                  <a:lumOff val="25000"/>
                </a:schemeClr>
              </a:solidFill>
            </a:endParaRPr>
          </a:p>
        </p:txBody>
      </p:sp>
      <p:sp>
        <p:nvSpPr>
          <p:cNvPr id="5" name="矩形 4">
            <a:extLst>
              <a:ext uri="{FF2B5EF4-FFF2-40B4-BE49-F238E27FC236}">
                <a16:creationId xmlns:a16="http://schemas.microsoft.com/office/drawing/2014/main" id="{7E8A6FB6-7D12-4EFA-B5F2-6C9ABDAE8C5D}"/>
              </a:ext>
            </a:extLst>
          </p:cNvPr>
          <p:cNvSpPr/>
          <p:nvPr/>
        </p:nvSpPr>
        <p:spPr>
          <a:xfrm>
            <a:off x="7530201" y="2978905"/>
            <a:ext cx="1947070" cy="940514"/>
          </a:xfrm>
          <a:prstGeom prst="rect">
            <a:avLst/>
          </a:prstGeom>
        </p:spPr>
        <p:txBody>
          <a:bodyPr wrap="square">
            <a:spAutoFit/>
          </a:bodyPr>
          <a:lstStyle/>
          <a:p>
            <a:pPr algn="ctr">
              <a:lnSpc>
                <a:spcPct val="120000"/>
              </a:lnSpc>
            </a:pPr>
            <a:r>
              <a:rPr lang="zh-CN" altLang="en-US" sz="2400" b="1" spc="300" dirty="0">
                <a:solidFill>
                  <a:schemeClr val="tx1">
                    <a:lumMod val="75000"/>
                    <a:lumOff val="25000"/>
                  </a:schemeClr>
                </a:solidFill>
                <a:latin typeface="微软雅黑" panose="020B0503020204020204" pitchFamily="34" charset="-122"/>
                <a:ea typeface="微软雅黑" panose="020B0503020204020204" pitchFamily="34" charset="-122"/>
              </a:rPr>
              <a:t>济宁</a:t>
            </a:r>
            <a:endParaRPr lang="en-US" altLang="zh-CN" sz="2400" b="1" spc="3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pPr>
            <a:r>
              <a:rPr lang="en-US" altLang="zh-CN" sz="2400" b="1" spc="300" dirty="0">
                <a:solidFill>
                  <a:schemeClr val="tx1">
                    <a:lumMod val="75000"/>
                    <a:lumOff val="25000"/>
                  </a:schemeClr>
                </a:solidFill>
                <a:latin typeface="微软雅黑" panose="020B0503020204020204" pitchFamily="34" charset="-122"/>
                <a:ea typeface="微软雅黑" panose="020B0503020204020204" pitchFamily="34" charset="-122"/>
              </a:rPr>
              <a:t>2020.09</a:t>
            </a:r>
            <a:endParaRPr lang="zh-CN" altLang="en-US" sz="2400" spc="300" dirty="0">
              <a:solidFill>
                <a:schemeClr val="tx1">
                  <a:lumMod val="75000"/>
                  <a:lumOff val="25000"/>
                </a:schemeClr>
              </a:solidFill>
            </a:endParaRPr>
          </a:p>
        </p:txBody>
      </p:sp>
    </p:spTree>
    <p:extLst>
      <p:ext uri="{BB962C8B-B14F-4D97-AF65-F5344CB8AC3E}">
        <p14:creationId xmlns:p14="http://schemas.microsoft.com/office/powerpoint/2010/main" val="300994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712602" cy="480131"/>
          </a:xfrm>
        </p:spPr>
        <p:txBody>
          <a:bodyPr/>
          <a:lstStyle/>
          <a:p>
            <a:r>
              <a:rPr kumimoji="1" lang="en-US" altLang="zh-CN" dirty="0"/>
              <a:t>IPv6</a:t>
            </a:r>
            <a:r>
              <a:rPr kumimoji="1" lang="zh-CN" altLang="en-US" dirty="0"/>
              <a:t>地址格式</a:t>
            </a:r>
          </a:p>
        </p:txBody>
      </p:sp>
      <p:sp>
        <p:nvSpPr>
          <p:cNvPr id="63" name="矩形 62">
            <a:extLst>
              <a:ext uri="{FF2B5EF4-FFF2-40B4-BE49-F238E27FC236}">
                <a16:creationId xmlns:a16="http://schemas.microsoft.com/office/drawing/2014/main" id="{EBF1CE24-2DDD-4177-BF63-E16D1AD34EC5}"/>
              </a:ext>
            </a:extLst>
          </p:cNvPr>
          <p:cNvSpPr/>
          <p:nvPr/>
        </p:nvSpPr>
        <p:spPr>
          <a:xfrm>
            <a:off x="846491" y="880870"/>
            <a:ext cx="9703522" cy="777008"/>
          </a:xfrm>
          <a:prstGeom prst="rect">
            <a:avLst/>
          </a:prstGeom>
        </p:spPr>
        <p:txBody>
          <a:bodyPr wrap="square">
            <a:spAutoFit/>
          </a:bodyPr>
          <a:lstStyle/>
          <a:p>
            <a:pPr marL="285750" indent="-285750">
              <a:lnSpc>
                <a:spcPct val="130000"/>
              </a:lnSpc>
              <a:spcBef>
                <a:spcPts val="600"/>
              </a:spcBef>
              <a:buFont typeface="Wingdings" pitchFamily="2" charset="2"/>
              <a:buChar char="n"/>
            </a:pPr>
            <a:r>
              <a:rPr lang="en-US" altLang="zh-CN" dirty="0"/>
              <a:t>IPV4</a:t>
            </a:r>
            <a:r>
              <a:rPr lang="zh-CN" altLang="en-US" dirty="0"/>
              <a:t>的长度是</a:t>
            </a:r>
            <a:r>
              <a:rPr lang="en-US" altLang="zh-CN" dirty="0"/>
              <a:t>32bit</a:t>
            </a:r>
            <a:r>
              <a:rPr lang="zh-CN" altLang="en-US" dirty="0"/>
              <a:t>，用点号分割成</a:t>
            </a:r>
            <a:r>
              <a:rPr lang="en-US" altLang="zh-CN" dirty="0"/>
              <a:t>4</a:t>
            </a:r>
            <a:r>
              <a:rPr lang="zh-CN" altLang="en-US" dirty="0"/>
              <a:t>段，每段</a:t>
            </a:r>
            <a:r>
              <a:rPr lang="en-US" altLang="zh-CN" dirty="0"/>
              <a:t>8bit</a:t>
            </a:r>
            <a:r>
              <a:rPr lang="zh-CN" altLang="en-US" dirty="0"/>
              <a:t>，用十进制表示。</a:t>
            </a:r>
            <a:r>
              <a:rPr lang="en-US" altLang="zh-CN" dirty="0"/>
              <a:t>IPV6</a:t>
            </a:r>
            <a:r>
              <a:rPr lang="zh-CN" altLang="en-US" dirty="0"/>
              <a:t>的长度是</a:t>
            </a:r>
            <a:r>
              <a:rPr lang="en-US" altLang="zh-CN" dirty="0"/>
              <a:t>128bit</a:t>
            </a:r>
            <a:r>
              <a:rPr lang="zh-CN" altLang="en-US" dirty="0"/>
              <a:t>，用冒号分割成</a:t>
            </a:r>
            <a:r>
              <a:rPr lang="en-US" altLang="zh-CN" dirty="0"/>
              <a:t>8</a:t>
            </a:r>
            <a:r>
              <a:rPr lang="zh-CN" altLang="en-US" dirty="0"/>
              <a:t>段，每段</a:t>
            </a:r>
            <a:r>
              <a:rPr lang="en-US" altLang="zh-CN" dirty="0"/>
              <a:t>16bit</a:t>
            </a:r>
            <a:r>
              <a:rPr lang="zh-CN" altLang="en-US" dirty="0"/>
              <a:t>，用</a:t>
            </a:r>
            <a:r>
              <a:rPr lang="en-US" altLang="zh-CN" dirty="0"/>
              <a:t>16</a:t>
            </a:r>
            <a:r>
              <a:rPr lang="zh-CN" altLang="en-US" dirty="0"/>
              <a:t>进制表示。</a:t>
            </a:r>
            <a:endParaRPr lang="en-US" altLang="zh-CN" dirty="0">
              <a:latin typeface="Microsoft YaHei" panose="020B0503020204020204" pitchFamily="34" charset="-122"/>
              <a:ea typeface="Microsoft YaHei" panose="020B0503020204020204" pitchFamily="34" charset="-122"/>
            </a:endParaRPr>
          </a:p>
        </p:txBody>
      </p:sp>
      <p:grpSp>
        <p:nvGrpSpPr>
          <p:cNvPr id="100" name="组合 99">
            <a:extLst>
              <a:ext uri="{FF2B5EF4-FFF2-40B4-BE49-F238E27FC236}">
                <a16:creationId xmlns:a16="http://schemas.microsoft.com/office/drawing/2014/main" id="{6FB9E1BD-B455-4DDB-98DE-2305F043D3B2}"/>
              </a:ext>
            </a:extLst>
          </p:cNvPr>
          <p:cNvGrpSpPr/>
          <p:nvPr/>
        </p:nvGrpSpPr>
        <p:grpSpPr>
          <a:xfrm>
            <a:off x="1587058" y="4086850"/>
            <a:ext cx="7885699" cy="597852"/>
            <a:chOff x="1327126" y="4863346"/>
            <a:chExt cx="7885699" cy="636107"/>
          </a:xfrm>
        </p:grpSpPr>
        <p:grpSp>
          <p:nvGrpSpPr>
            <p:cNvPr id="90" name="组合 89">
              <a:extLst>
                <a:ext uri="{FF2B5EF4-FFF2-40B4-BE49-F238E27FC236}">
                  <a16:creationId xmlns:a16="http://schemas.microsoft.com/office/drawing/2014/main" id="{77C6B3E1-1364-4144-9849-26F2FCB0D645}"/>
                </a:ext>
              </a:extLst>
            </p:cNvPr>
            <p:cNvGrpSpPr/>
            <p:nvPr/>
          </p:nvGrpSpPr>
          <p:grpSpPr>
            <a:xfrm>
              <a:off x="1327355" y="5125827"/>
              <a:ext cx="7885470" cy="373626"/>
              <a:chOff x="1327355" y="5125827"/>
              <a:chExt cx="7885470" cy="373626"/>
            </a:xfrm>
          </p:grpSpPr>
          <p:sp>
            <p:nvSpPr>
              <p:cNvPr id="70" name="流程图: 过程 69">
                <a:extLst>
                  <a:ext uri="{FF2B5EF4-FFF2-40B4-BE49-F238E27FC236}">
                    <a16:creationId xmlns:a16="http://schemas.microsoft.com/office/drawing/2014/main" id="{4DF36327-C1BC-472E-A651-C1ADBFD738AC}"/>
                  </a:ext>
                </a:extLst>
              </p:cNvPr>
              <p:cNvSpPr/>
              <p:nvPr/>
            </p:nvSpPr>
            <p:spPr>
              <a:xfrm>
                <a:off x="1327355"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2001</a:t>
                </a:r>
                <a:endParaRPr lang="zh-CN" altLang="en-US" b="1" dirty="0">
                  <a:solidFill>
                    <a:schemeClr val="tx1"/>
                  </a:solidFill>
                </a:endParaRPr>
              </a:p>
            </p:txBody>
          </p:sp>
          <p:sp>
            <p:nvSpPr>
              <p:cNvPr id="71" name="流程图: 过程 70">
                <a:extLst>
                  <a:ext uri="{FF2B5EF4-FFF2-40B4-BE49-F238E27FC236}">
                    <a16:creationId xmlns:a16="http://schemas.microsoft.com/office/drawing/2014/main" id="{9C8C7323-1CF6-49A0-A8C7-61DEE80DADF8}"/>
                  </a:ext>
                </a:extLst>
              </p:cNvPr>
              <p:cNvSpPr/>
              <p:nvPr/>
            </p:nvSpPr>
            <p:spPr>
              <a:xfrm>
                <a:off x="2123768"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2" name="流程图: 过程 71">
                <a:extLst>
                  <a:ext uri="{FF2B5EF4-FFF2-40B4-BE49-F238E27FC236}">
                    <a16:creationId xmlns:a16="http://schemas.microsoft.com/office/drawing/2014/main" id="{9167BB7D-06BA-49DA-8B93-C6358B8D64E3}"/>
                  </a:ext>
                </a:extLst>
              </p:cNvPr>
              <p:cNvSpPr/>
              <p:nvPr/>
            </p:nvSpPr>
            <p:spPr>
              <a:xfrm>
                <a:off x="2340078"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0D8B</a:t>
                </a:r>
                <a:endParaRPr lang="zh-CN" altLang="en-US" b="1" dirty="0">
                  <a:solidFill>
                    <a:schemeClr val="tx1"/>
                  </a:solidFill>
                </a:endParaRPr>
              </a:p>
            </p:txBody>
          </p:sp>
          <p:sp>
            <p:nvSpPr>
              <p:cNvPr id="73" name="流程图: 过程 72">
                <a:extLst>
                  <a:ext uri="{FF2B5EF4-FFF2-40B4-BE49-F238E27FC236}">
                    <a16:creationId xmlns:a16="http://schemas.microsoft.com/office/drawing/2014/main" id="{7B481717-2E70-412C-BCA9-A0B679B2ABE2}"/>
                  </a:ext>
                </a:extLst>
              </p:cNvPr>
              <p:cNvSpPr/>
              <p:nvPr/>
            </p:nvSpPr>
            <p:spPr>
              <a:xfrm>
                <a:off x="3136491"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4" name="流程图: 过程 73">
                <a:extLst>
                  <a:ext uri="{FF2B5EF4-FFF2-40B4-BE49-F238E27FC236}">
                    <a16:creationId xmlns:a16="http://schemas.microsoft.com/office/drawing/2014/main" id="{19D99BD0-9230-4A34-B2D1-9379D33DD088}"/>
                  </a:ext>
                </a:extLst>
              </p:cNvPr>
              <p:cNvSpPr/>
              <p:nvPr/>
            </p:nvSpPr>
            <p:spPr>
              <a:xfrm>
                <a:off x="3352800"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0000</a:t>
                </a:r>
                <a:endParaRPr lang="zh-CN" altLang="en-US" b="1" dirty="0">
                  <a:solidFill>
                    <a:schemeClr val="tx1"/>
                  </a:solidFill>
                </a:endParaRPr>
              </a:p>
            </p:txBody>
          </p:sp>
          <p:sp>
            <p:nvSpPr>
              <p:cNvPr id="75" name="流程图: 过程 74">
                <a:extLst>
                  <a:ext uri="{FF2B5EF4-FFF2-40B4-BE49-F238E27FC236}">
                    <a16:creationId xmlns:a16="http://schemas.microsoft.com/office/drawing/2014/main" id="{BFEB948C-98CE-4035-B2D2-E7974405DF9E}"/>
                  </a:ext>
                </a:extLst>
              </p:cNvPr>
              <p:cNvSpPr/>
              <p:nvPr/>
            </p:nvSpPr>
            <p:spPr>
              <a:xfrm>
                <a:off x="4149213"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6" name="流程图: 过程 75">
                <a:extLst>
                  <a:ext uri="{FF2B5EF4-FFF2-40B4-BE49-F238E27FC236}">
                    <a16:creationId xmlns:a16="http://schemas.microsoft.com/office/drawing/2014/main" id="{54C2C7B8-D259-4EFA-8809-224CC3810E1B}"/>
                  </a:ext>
                </a:extLst>
              </p:cNvPr>
              <p:cNvSpPr/>
              <p:nvPr/>
            </p:nvSpPr>
            <p:spPr>
              <a:xfrm>
                <a:off x="4365523"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0000</a:t>
                </a:r>
                <a:endParaRPr lang="zh-CN" altLang="en-US" b="1" dirty="0">
                  <a:solidFill>
                    <a:schemeClr val="tx1"/>
                  </a:solidFill>
                </a:endParaRPr>
              </a:p>
            </p:txBody>
          </p:sp>
          <p:sp>
            <p:nvSpPr>
              <p:cNvPr id="77" name="流程图: 过程 76">
                <a:extLst>
                  <a:ext uri="{FF2B5EF4-FFF2-40B4-BE49-F238E27FC236}">
                    <a16:creationId xmlns:a16="http://schemas.microsoft.com/office/drawing/2014/main" id="{C137FB50-EB09-4232-881E-6B3D25FB4CB3}"/>
                  </a:ext>
                </a:extLst>
              </p:cNvPr>
              <p:cNvSpPr/>
              <p:nvPr/>
            </p:nvSpPr>
            <p:spPr>
              <a:xfrm>
                <a:off x="5161936"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82" name="流程图: 过程 81">
                <a:extLst>
                  <a:ext uri="{FF2B5EF4-FFF2-40B4-BE49-F238E27FC236}">
                    <a16:creationId xmlns:a16="http://schemas.microsoft.com/office/drawing/2014/main" id="{B06ED26F-1077-4D9B-83B6-F5DFEC39FA56}"/>
                  </a:ext>
                </a:extLst>
              </p:cNvPr>
              <p:cNvSpPr/>
              <p:nvPr/>
            </p:nvSpPr>
            <p:spPr>
              <a:xfrm>
                <a:off x="5378245"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0001</a:t>
                </a:r>
                <a:endParaRPr lang="zh-CN" altLang="en-US" b="1" dirty="0">
                  <a:solidFill>
                    <a:schemeClr val="tx1"/>
                  </a:solidFill>
                </a:endParaRPr>
              </a:p>
            </p:txBody>
          </p:sp>
          <p:sp>
            <p:nvSpPr>
              <p:cNvPr id="83" name="流程图: 过程 82">
                <a:extLst>
                  <a:ext uri="{FF2B5EF4-FFF2-40B4-BE49-F238E27FC236}">
                    <a16:creationId xmlns:a16="http://schemas.microsoft.com/office/drawing/2014/main" id="{6BFA6B8C-042E-4BAC-B526-94D4613BF6E7}"/>
                  </a:ext>
                </a:extLst>
              </p:cNvPr>
              <p:cNvSpPr/>
              <p:nvPr/>
            </p:nvSpPr>
            <p:spPr>
              <a:xfrm>
                <a:off x="6174658"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84" name="流程图: 过程 83">
                <a:extLst>
                  <a:ext uri="{FF2B5EF4-FFF2-40B4-BE49-F238E27FC236}">
                    <a16:creationId xmlns:a16="http://schemas.microsoft.com/office/drawing/2014/main" id="{999B2832-3827-49EB-897B-03DFBD53D0FB}"/>
                  </a:ext>
                </a:extLst>
              </p:cNvPr>
              <p:cNvSpPr/>
              <p:nvPr/>
            </p:nvSpPr>
            <p:spPr>
              <a:xfrm>
                <a:off x="6390968"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0200</a:t>
                </a:r>
                <a:endParaRPr lang="zh-CN" altLang="en-US" b="1" dirty="0">
                  <a:solidFill>
                    <a:schemeClr val="tx1"/>
                  </a:solidFill>
                </a:endParaRPr>
              </a:p>
            </p:txBody>
          </p:sp>
          <p:sp>
            <p:nvSpPr>
              <p:cNvPr id="85" name="流程图: 过程 84">
                <a:extLst>
                  <a:ext uri="{FF2B5EF4-FFF2-40B4-BE49-F238E27FC236}">
                    <a16:creationId xmlns:a16="http://schemas.microsoft.com/office/drawing/2014/main" id="{D433CFEA-388B-4CCF-8A50-356B676ECE3D}"/>
                  </a:ext>
                </a:extLst>
              </p:cNvPr>
              <p:cNvSpPr/>
              <p:nvPr/>
            </p:nvSpPr>
            <p:spPr>
              <a:xfrm>
                <a:off x="7187381"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86" name="流程图: 过程 85">
                <a:extLst>
                  <a:ext uri="{FF2B5EF4-FFF2-40B4-BE49-F238E27FC236}">
                    <a16:creationId xmlns:a16="http://schemas.microsoft.com/office/drawing/2014/main" id="{E4771CCA-6EE4-44E0-9EC2-29CDD7C29813}"/>
                  </a:ext>
                </a:extLst>
              </p:cNvPr>
              <p:cNvSpPr/>
              <p:nvPr/>
            </p:nvSpPr>
            <p:spPr>
              <a:xfrm>
                <a:off x="7403690"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200c</a:t>
                </a:r>
                <a:endParaRPr lang="zh-CN" altLang="en-US" b="1" dirty="0">
                  <a:solidFill>
                    <a:schemeClr val="tx1"/>
                  </a:solidFill>
                </a:endParaRPr>
              </a:p>
            </p:txBody>
          </p:sp>
          <p:sp>
            <p:nvSpPr>
              <p:cNvPr id="87" name="流程图: 过程 86">
                <a:extLst>
                  <a:ext uri="{FF2B5EF4-FFF2-40B4-BE49-F238E27FC236}">
                    <a16:creationId xmlns:a16="http://schemas.microsoft.com/office/drawing/2014/main" id="{561E3650-588A-426D-B9B7-628A920E5B6C}"/>
                  </a:ext>
                </a:extLst>
              </p:cNvPr>
              <p:cNvSpPr/>
              <p:nvPr/>
            </p:nvSpPr>
            <p:spPr>
              <a:xfrm>
                <a:off x="8200103"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88" name="流程图: 过程 87">
                <a:extLst>
                  <a:ext uri="{FF2B5EF4-FFF2-40B4-BE49-F238E27FC236}">
                    <a16:creationId xmlns:a16="http://schemas.microsoft.com/office/drawing/2014/main" id="{CD37F5C6-52A8-47DE-94F4-A9EA5BD9093F}"/>
                  </a:ext>
                </a:extLst>
              </p:cNvPr>
              <p:cNvSpPr/>
              <p:nvPr/>
            </p:nvSpPr>
            <p:spPr>
              <a:xfrm>
                <a:off x="8416413"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417A</a:t>
                </a:r>
                <a:endParaRPr lang="zh-CN" altLang="en-US" b="1" dirty="0">
                  <a:solidFill>
                    <a:schemeClr val="tx1"/>
                  </a:solidFill>
                </a:endParaRPr>
              </a:p>
            </p:txBody>
          </p:sp>
        </p:grpSp>
        <p:sp>
          <p:nvSpPr>
            <p:cNvPr id="92" name="左大括号 91">
              <a:extLst>
                <a:ext uri="{FF2B5EF4-FFF2-40B4-BE49-F238E27FC236}">
                  <a16:creationId xmlns:a16="http://schemas.microsoft.com/office/drawing/2014/main" id="{E007DDE6-690E-4BA9-BFFA-BC296DD56A7B}"/>
                </a:ext>
              </a:extLst>
            </p:cNvPr>
            <p:cNvSpPr/>
            <p:nvPr/>
          </p:nvSpPr>
          <p:spPr>
            <a:xfrm rot="5400000">
              <a:off x="2608395" y="4596944"/>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3" name="左大括号 92">
              <a:extLst>
                <a:ext uri="{FF2B5EF4-FFF2-40B4-BE49-F238E27FC236}">
                  <a16:creationId xmlns:a16="http://schemas.microsoft.com/office/drawing/2014/main" id="{8E6DBE5E-AFDB-496F-A8B5-1D692CCB1316}"/>
                </a:ext>
              </a:extLst>
            </p:cNvPr>
            <p:cNvSpPr/>
            <p:nvPr/>
          </p:nvSpPr>
          <p:spPr>
            <a:xfrm rot="5400000">
              <a:off x="1595903" y="4596944"/>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4" name="左大括号 93">
              <a:extLst>
                <a:ext uri="{FF2B5EF4-FFF2-40B4-BE49-F238E27FC236}">
                  <a16:creationId xmlns:a16="http://schemas.microsoft.com/office/drawing/2014/main" id="{F2F77077-2D3B-4B38-9B79-311AE804DACA}"/>
                </a:ext>
              </a:extLst>
            </p:cNvPr>
            <p:cNvSpPr/>
            <p:nvPr/>
          </p:nvSpPr>
          <p:spPr>
            <a:xfrm rot="5400000">
              <a:off x="3621348" y="4598918"/>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5" name="左大括号 94">
              <a:extLst>
                <a:ext uri="{FF2B5EF4-FFF2-40B4-BE49-F238E27FC236}">
                  <a16:creationId xmlns:a16="http://schemas.microsoft.com/office/drawing/2014/main" id="{99329F7C-61BE-4D6F-9224-5FD485240359}"/>
                </a:ext>
              </a:extLst>
            </p:cNvPr>
            <p:cNvSpPr/>
            <p:nvPr/>
          </p:nvSpPr>
          <p:spPr>
            <a:xfrm rot="5400000">
              <a:off x="4633956" y="4597308"/>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6" name="左大括号 95">
              <a:extLst>
                <a:ext uri="{FF2B5EF4-FFF2-40B4-BE49-F238E27FC236}">
                  <a16:creationId xmlns:a16="http://schemas.microsoft.com/office/drawing/2014/main" id="{32E5BC01-A9E8-4601-B1F2-54FB0DC504EA}"/>
                </a:ext>
              </a:extLst>
            </p:cNvPr>
            <p:cNvSpPr/>
            <p:nvPr/>
          </p:nvSpPr>
          <p:spPr>
            <a:xfrm rot="5400000">
              <a:off x="5647023" y="4594569"/>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7" name="左大括号 96">
              <a:extLst>
                <a:ext uri="{FF2B5EF4-FFF2-40B4-BE49-F238E27FC236}">
                  <a16:creationId xmlns:a16="http://schemas.microsoft.com/office/drawing/2014/main" id="{E5B23944-65BA-4E67-B0F3-4B00316F2E09}"/>
                </a:ext>
              </a:extLst>
            </p:cNvPr>
            <p:cNvSpPr/>
            <p:nvPr/>
          </p:nvSpPr>
          <p:spPr>
            <a:xfrm rot="5400000">
              <a:off x="6659746" y="4594570"/>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8" name="左大括号 97">
              <a:extLst>
                <a:ext uri="{FF2B5EF4-FFF2-40B4-BE49-F238E27FC236}">
                  <a16:creationId xmlns:a16="http://schemas.microsoft.com/office/drawing/2014/main" id="{1DEA0167-6DBE-4424-9266-890196D234C7}"/>
                </a:ext>
              </a:extLst>
            </p:cNvPr>
            <p:cNvSpPr/>
            <p:nvPr/>
          </p:nvSpPr>
          <p:spPr>
            <a:xfrm rot="5400000">
              <a:off x="7670466" y="4594569"/>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9" name="左大括号 98">
              <a:extLst>
                <a:ext uri="{FF2B5EF4-FFF2-40B4-BE49-F238E27FC236}">
                  <a16:creationId xmlns:a16="http://schemas.microsoft.com/office/drawing/2014/main" id="{A89AEC27-22C5-440C-8196-E7492E5507D0}"/>
                </a:ext>
              </a:extLst>
            </p:cNvPr>
            <p:cNvSpPr/>
            <p:nvPr/>
          </p:nvSpPr>
          <p:spPr>
            <a:xfrm rot="5400000">
              <a:off x="8681185" y="4594569"/>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01" name="矩形 100">
            <a:extLst>
              <a:ext uri="{FF2B5EF4-FFF2-40B4-BE49-F238E27FC236}">
                <a16:creationId xmlns:a16="http://schemas.microsoft.com/office/drawing/2014/main" id="{E5AD8A87-3763-4DF3-B406-7E4EDD332ADE}"/>
              </a:ext>
            </a:extLst>
          </p:cNvPr>
          <p:cNvSpPr/>
          <p:nvPr/>
        </p:nvSpPr>
        <p:spPr>
          <a:xfrm>
            <a:off x="1698966" y="3786186"/>
            <a:ext cx="572593" cy="289267"/>
          </a:xfrm>
          <a:prstGeom prst="rect">
            <a:avLst/>
          </a:prstGeom>
        </p:spPr>
        <p:txBody>
          <a:bodyPr wrap="none">
            <a:spAutoFit/>
          </a:bodyPr>
          <a:lstStyle/>
          <a:p>
            <a:r>
              <a:rPr lang="en-US" altLang="zh-CN" sz="1400" dirty="0"/>
              <a:t>16bit</a:t>
            </a:r>
            <a:endParaRPr lang="zh-CN" altLang="en-US" sz="1400" dirty="0"/>
          </a:p>
        </p:txBody>
      </p:sp>
      <p:sp>
        <p:nvSpPr>
          <p:cNvPr id="102" name="矩形 101">
            <a:extLst>
              <a:ext uri="{FF2B5EF4-FFF2-40B4-BE49-F238E27FC236}">
                <a16:creationId xmlns:a16="http://schemas.microsoft.com/office/drawing/2014/main" id="{EBE5DCD9-4C57-4E87-97EE-37A09DDFAA43}"/>
              </a:ext>
            </a:extLst>
          </p:cNvPr>
          <p:cNvSpPr/>
          <p:nvPr/>
        </p:nvSpPr>
        <p:spPr>
          <a:xfrm>
            <a:off x="2707682" y="3799229"/>
            <a:ext cx="572593" cy="289267"/>
          </a:xfrm>
          <a:prstGeom prst="rect">
            <a:avLst/>
          </a:prstGeom>
        </p:spPr>
        <p:txBody>
          <a:bodyPr wrap="none">
            <a:spAutoFit/>
          </a:bodyPr>
          <a:lstStyle/>
          <a:p>
            <a:r>
              <a:rPr lang="en-US" altLang="zh-CN" sz="1400" dirty="0"/>
              <a:t>16bit</a:t>
            </a:r>
            <a:endParaRPr lang="zh-CN" altLang="en-US" sz="1400" dirty="0"/>
          </a:p>
        </p:txBody>
      </p:sp>
      <p:sp>
        <p:nvSpPr>
          <p:cNvPr id="103" name="矩形 102">
            <a:extLst>
              <a:ext uri="{FF2B5EF4-FFF2-40B4-BE49-F238E27FC236}">
                <a16:creationId xmlns:a16="http://schemas.microsoft.com/office/drawing/2014/main" id="{423EE562-053F-4792-B4EB-3B533FA3718D}"/>
              </a:ext>
            </a:extLst>
          </p:cNvPr>
          <p:cNvSpPr/>
          <p:nvPr/>
        </p:nvSpPr>
        <p:spPr>
          <a:xfrm>
            <a:off x="3724411" y="3782969"/>
            <a:ext cx="572593" cy="289267"/>
          </a:xfrm>
          <a:prstGeom prst="rect">
            <a:avLst/>
          </a:prstGeom>
        </p:spPr>
        <p:txBody>
          <a:bodyPr wrap="none">
            <a:spAutoFit/>
          </a:bodyPr>
          <a:lstStyle/>
          <a:p>
            <a:r>
              <a:rPr lang="en-US" altLang="zh-CN" sz="1400" dirty="0"/>
              <a:t>16bit</a:t>
            </a:r>
            <a:endParaRPr lang="zh-CN" altLang="en-US" sz="1400" dirty="0"/>
          </a:p>
        </p:txBody>
      </p:sp>
      <p:sp>
        <p:nvSpPr>
          <p:cNvPr id="104" name="矩形 103">
            <a:extLst>
              <a:ext uri="{FF2B5EF4-FFF2-40B4-BE49-F238E27FC236}">
                <a16:creationId xmlns:a16="http://schemas.microsoft.com/office/drawing/2014/main" id="{089046CC-E227-404D-BDE7-A061B0D90D3A}"/>
              </a:ext>
            </a:extLst>
          </p:cNvPr>
          <p:cNvSpPr/>
          <p:nvPr/>
        </p:nvSpPr>
        <p:spPr>
          <a:xfrm>
            <a:off x="4733127" y="3796772"/>
            <a:ext cx="572593" cy="289267"/>
          </a:xfrm>
          <a:prstGeom prst="rect">
            <a:avLst/>
          </a:prstGeom>
        </p:spPr>
        <p:txBody>
          <a:bodyPr wrap="none">
            <a:spAutoFit/>
          </a:bodyPr>
          <a:lstStyle/>
          <a:p>
            <a:r>
              <a:rPr lang="en-US" altLang="zh-CN" sz="1400" dirty="0"/>
              <a:t>16bit</a:t>
            </a:r>
            <a:endParaRPr lang="zh-CN" altLang="en-US" sz="1400" dirty="0"/>
          </a:p>
        </p:txBody>
      </p:sp>
      <p:sp>
        <p:nvSpPr>
          <p:cNvPr id="105" name="矩形 104">
            <a:extLst>
              <a:ext uri="{FF2B5EF4-FFF2-40B4-BE49-F238E27FC236}">
                <a16:creationId xmlns:a16="http://schemas.microsoft.com/office/drawing/2014/main" id="{28FA3ADC-29C0-4E03-865D-726D8942AF69}"/>
              </a:ext>
            </a:extLst>
          </p:cNvPr>
          <p:cNvSpPr/>
          <p:nvPr/>
        </p:nvSpPr>
        <p:spPr>
          <a:xfrm>
            <a:off x="5753980" y="3790967"/>
            <a:ext cx="572593" cy="289267"/>
          </a:xfrm>
          <a:prstGeom prst="rect">
            <a:avLst/>
          </a:prstGeom>
        </p:spPr>
        <p:txBody>
          <a:bodyPr wrap="none">
            <a:spAutoFit/>
          </a:bodyPr>
          <a:lstStyle/>
          <a:p>
            <a:r>
              <a:rPr lang="en-US" altLang="zh-CN" sz="1400" dirty="0"/>
              <a:t>16bit</a:t>
            </a:r>
            <a:endParaRPr lang="zh-CN" altLang="en-US" sz="1400" dirty="0"/>
          </a:p>
        </p:txBody>
      </p:sp>
      <p:sp>
        <p:nvSpPr>
          <p:cNvPr id="106" name="矩形 105">
            <a:extLst>
              <a:ext uri="{FF2B5EF4-FFF2-40B4-BE49-F238E27FC236}">
                <a16:creationId xmlns:a16="http://schemas.microsoft.com/office/drawing/2014/main" id="{C15EBD9F-0548-4CF2-B34E-0DB319350477}"/>
              </a:ext>
            </a:extLst>
          </p:cNvPr>
          <p:cNvSpPr/>
          <p:nvPr/>
        </p:nvSpPr>
        <p:spPr>
          <a:xfrm>
            <a:off x="6762696" y="3804010"/>
            <a:ext cx="572593" cy="289267"/>
          </a:xfrm>
          <a:prstGeom prst="rect">
            <a:avLst/>
          </a:prstGeom>
        </p:spPr>
        <p:txBody>
          <a:bodyPr wrap="none">
            <a:spAutoFit/>
          </a:bodyPr>
          <a:lstStyle/>
          <a:p>
            <a:r>
              <a:rPr lang="en-US" altLang="zh-CN" sz="1400" dirty="0"/>
              <a:t>16bit</a:t>
            </a:r>
            <a:endParaRPr lang="zh-CN" altLang="en-US" sz="1400" dirty="0"/>
          </a:p>
        </p:txBody>
      </p:sp>
      <p:sp>
        <p:nvSpPr>
          <p:cNvPr id="107" name="矩形 106">
            <a:extLst>
              <a:ext uri="{FF2B5EF4-FFF2-40B4-BE49-F238E27FC236}">
                <a16:creationId xmlns:a16="http://schemas.microsoft.com/office/drawing/2014/main" id="{7C10EB10-0A1D-4D92-83BB-6A5852C0A197}"/>
              </a:ext>
            </a:extLst>
          </p:cNvPr>
          <p:cNvSpPr/>
          <p:nvPr/>
        </p:nvSpPr>
        <p:spPr>
          <a:xfrm>
            <a:off x="7779425" y="3787750"/>
            <a:ext cx="572593" cy="289267"/>
          </a:xfrm>
          <a:prstGeom prst="rect">
            <a:avLst/>
          </a:prstGeom>
        </p:spPr>
        <p:txBody>
          <a:bodyPr wrap="none">
            <a:spAutoFit/>
          </a:bodyPr>
          <a:lstStyle/>
          <a:p>
            <a:r>
              <a:rPr lang="en-US" altLang="zh-CN" sz="1400" dirty="0"/>
              <a:t>16bit</a:t>
            </a:r>
            <a:endParaRPr lang="zh-CN" altLang="en-US" sz="1400" dirty="0"/>
          </a:p>
        </p:txBody>
      </p:sp>
      <p:sp>
        <p:nvSpPr>
          <p:cNvPr id="108" name="矩形 107">
            <a:extLst>
              <a:ext uri="{FF2B5EF4-FFF2-40B4-BE49-F238E27FC236}">
                <a16:creationId xmlns:a16="http://schemas.microsoft.com/office/drawing/2014/main" id="{0A1F8A1A-E379-4A3B-85A8-EB2B8480571B}"/>
              </a:ext>
            </a:extLst>
          </p:cNvPr>
          <p:cNvSpPr/>
          <p:nvPr/>
        </p:nvSpPr>
        <p:spPr>
          <a:xfrm>
            <a:off x="8788141" y="3801553"/>
            <a:ext cx="572593" cy="289267"/>
          </a:xfrm>
          <a:prstGeom prst="rect">
            <a:avLst/>
          </a:prstGeom>
        </p:spPr>
        <p:txBody>
          <a:bodyPr wrap="none">
            <a:spAutoFit/>
          </a:bodyPr>
          <a:lstStyle/>
          <a:p>
            <a:r>
              <a:rPr lang="en-US" altLang="zh-CN" sz="1400" dirty="0"/>
              <a:t>16bit</a:t>
            </a:r>
            <a:endParaRPr lang="zh-CN" altLang="en-US" sz="1400" dirty="0"/>
          </a:p>
        </p:txBody>
      </p:sp>
      <p:cxnSp>
        <p:nvCxnSpPr>
          <p:cNvPr id="111" name="直接连接符 110">
            <a:extLst>
              <a:ext uri="{FF2B5EF4-FFF2-40B4-BE49-F238E27FC236}">
                <a16:creationId xmlns:a16="http://schemas.microsoft.com/office/drawing/2014/main" id="{3B0DE212-F9E7-446A-8B2A-E62D63811CE8}"/>
              </a:ext>
            </a:extLst>
          </p:cNvPr>
          <p:cNvCxnSpPr>
            <a:cxnSpLocks/>
          </p:cNvCxnSpPr>
          <p:nvPr/>
        </p:nvCxnSpPr>
        <p:spPr>
          <a:xfrm flipH="1">
            <a:off x="982029" y="4684702"/>
            <a:ext cx="605030" cy="206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885175BA-ED58-4D72-8596-B59D77696720}"/>
              </a:ext>
            </a:extLst>
          </p:cNvPr>
          <p:cNvCxnSpPr>
            <a:cxnSpLocks/>
          </p:cNvCxnSpPr>
          <p:nvPr/>
        </p:nvCxnSpPr>
        <p:spPr>
          <a:xfrm>
            <a:off x="2373871" y="4684702"/>
            <a:ext cx="525450" cy="206197"/>
          </a:xfrm>
          <a:prstGeom prst="line">
            <a:avLst/>
          </a:prstGeom>
        </p:spPr>
        <p:style>
          <a:lnRef idx="1">
            <a:schemeClr val="accent1"/>
          </a:lnRef>
          <a:fillRef idx="0">
            <a:schemeClr val="accent1"/>
          </a:fillRef>
          <a:effectRef idx="0">
            <a:schemeClr val="accent1"/>
          </a:effectRef>
          <a:fontRef idx="minor">
            <a:schemeClr val="tx1"/>
          </a:fontRef>
        </p:style>
      </p:cxnSp>
      <p:sp>
        <p:nvSpPr>
          <p:cNvPr id="116" name="流程图: 过程 115">
            <a:extLst>
              <a:ext uri="{FF2B5EF4-FFF2-40B4-BE49-F238E27FC236}">
                <a16:creationId xmlns:a16="http://schemas.microsoft.com/office/drawing/2014/main" id="{AA497B15-B837-4326-A1BF-34C19343DFD7}"/>
              </a:ext>
            </a:extLst>
          </p:cNvPr>
          <p:cNvSpPr/>
          <p:nvPr/>
        </p:nvSpPr>
        <p:spPr>
          <a:xfrm>
            <a:off x="982029" y="4890899"/>
            <a:ext cx="1917292" cy="24329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rPr>
              <a:t>0010 0000 0000 0001</a:t>
            </a:r>
            <a:endParaRPr lang="zh-CN" altLang="en-US" sz="1400" b="1" dirty="0">
              <a:solidFill>
                <a:schemeClr val="tx1"/>
              </a:solidFill>
            </a:endParaRPr>
          </a:p>
        </p:txBody>
      </p:sp>
      <p:cxnSp>
        <p:nvCxnSpPr>
          <p:cNvPr id="122" name="直接连接符 121">
            <a:extLst>
              <a:ext uri="{FF2B5EF4-FFF2-40B4-BE49-F238E27FC236}">
                <a16:creationId xmlns:a16="http://schemas.microsoft.com/office/drawing/2014/main" id="{EF5DAE52-4985-4195-8D2F-43FDDD6A9D5B}"/>
              </a:ext>
            </a:extLst>
          </p:cNvPr>
          <p:cNvCxnSpPr>
            <a:cxnSpLocks/>
          </p:cNvCxnSpPr>
          <p:nvPr/>
        </p:nvCxnSpPr>
        <p:spPr>
          <a:xfrm flipH="1">
            <a:off x="8085836" y="4682700"/>
            <a:ext cx="605030" cy="206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2BFE0E57-58E8-4D74-9D50-D9FBF7D1C85E}"/>
              </a:ext>
            </a:extLst>
          </p:cNvPr>
          <p:cNvCxnSpPr>
            <a:cxnSpLocks/>
          </p:cNvCxnSpPr>
          <p:nvPr/>
        </p:nvCxnSpPr>
        <p:spPr>
          <a:xfrm>
            <a:off x="9477678" y="4682700"/>
            <a:ext cx="525450" cy="206197"/>
          </a:xfrm>
          <a:prstGeom prst="line">
            <a:avLst/>
          </a:prstGeom>
        </p:spPr>
        <p:style>
          <a:lnRef idx="1">
            <a:schemeClr val="accent1"/>
          </a:lnRef>
          <a:fillRef idx="0">
            <a:schemeClr val="accent1"/>
          </a:fillRef>
          <a:effectRef idx="0">
            <a:schemeClr val="accent1"/>
          </a:effectRef>
          <a:fontRef idx="minor">
            <a:schemeClr val="tx1"/>
          </a:fontRef>
        </p:style>
      </p:cxnSp>
      <p:sp>
        <p:nvSpPr>
          <p:cNvPr id="124" name="流程图: 过程 123">
            <a:extLst>
              <a:ext uri="{FF2B5EF4-FFF2-40B4-BE49-F238E27FC236}">
                <a16:creationId xmlns:a16="http://schemas.microsoft.com/office/drawing/2014/main" id="{75EC7541-4E8B-4C61-A2DE-3A3E933B6C57}"/>
              </a:ext>
            </a:extLst>
          </p:cNvPr>
          <p:cNvSpPr/>
          <p:nvPr/>
        </p:nvSpPr>
        <p:spPr>
          <a:xfrm>
            <a:off x="8085836" y="4888897"/>
            <a:ext cx="1917292" cy="24329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rPr>
              <a:t>0100 0001 0111 0110</a:t>
            </a:r>
            <a:endParaRPr lang="zh-CN" altLang="en-US" sz="1400" b="1" dirty="0">
              <a:solidFill>
                <a:schemeClr val="tx1"/>
              </a:solidFill>
            </a:endParaRPr>
          </a:p>
        </p:txBody>
      </p:sp>
      <p:grpSp>
        <p:nvGrpSpPr>
          <p:cNvPr id="127" name="组合 126">
            <a:extLst>
              <a:ext uri="{FF2B5EF4-FFF2-40B4-BE49-F238E27FC236}">
                <a16:creationId xmlns:a16="http://schemas.microsoft.com/office/drawing/2014/main" id="{DECC0886-CA95-488B-9DF2-745041FA1943}"/>
              </a:ext>
            </a:extLst>
          </p:cNvPr>
          <p:cNvGrpSpPr/>
          <p:nvPr/>
        </p:nvGrpSpPr>
        <p:grpSpPr>
          <a:xfrm>
            <a:off x="4598575" y="1947073"/>
            <a:ext cx="3834809" cy="959433"/>
            <a:chOff x="1755402" y="1666581"/>
            <a:chExt cx="3834809" cy="959433"/>
          </a:xfrm>
        </p:grpSpPr>
        <p:grpSp>
          <p:nvGrpSpPr>
            <p:cNvPr id="134" name="组合 133">
              <a:extLst>
                <a:ext uri="{FF2B5EF4-FFF2-40B4-BE49-F238E27FC236}">
                  <a16:creationId xmlns:a16="http://schemas.microsoft.com/office/drawing/2014/main" id="{12DF52BE-3EF6-434C-823B-0DCFC5615376}"/>
                </a:ext>
              </a:extLst>
            </p:cNvPr>
            <p:cNvGrpSpPr/>
            <p:nvPr/>
          </p:nvGrpSpPr>
          <p:grpSpPr>
            <a:xfrm>
              <a:off x="1755402" y="1992282"/>
              <a:ext cx="3834809" cy="633732"/>
              <a:chOff x="1327126" y="4865721"/>
              <a:chExt cx="3834809" cy="633732"/>
            </a:xfrm>
          </p:grpSpPr>
          <p:grpSp>
            <p:nvGrpSpPr>
              <p:cNvPr id="143" name="组合 142">
                <a:extLst>
                  <a:ext uri="{FF2B5EF4-FFF2-40B4-BE49-F238E27FC236}">
                    <a16:creationId xmlns:a16="http://schemas.microsoft.com/office/drawing/2014/main" id="{EAD49314-93E4-4BF0-A172-E23833669FEA}"/>
                  </a:ext>
                </a:extLst>
              </p:cNvPr>
              <p:cNvGrpSpPr/>
              <p:nvPr/>
            </p:nvGrpSpPr>
            <p:grpSpPr>
              <a:xfrm>
                <a:off x="1327355" y="5125827"/>
                <a:ext cx="3834580" cy="373626"/>
                <a:chOff x="1327355" y="5125827"/>
                <a:chExt cx="3834580" cy="373626"/>
              </a:xfrm>
            </p:grpSpPr>
            <p:sp>
              <p:nvSpPr>
                <p:cNvPr id="152" name="流程图: 过程 151">
                  <a:extLst>
                    <a:ext uri="{FF2B5EF4-FFF2-40B4-BE49-F238E27FC236}">
                      <a16:creationId xmlns:a16="http://schemas.microsoft.com/office/drawing/2014/main" id="{F4E58F39-893D-4141-87A0-83F1CF86CE9B}"/>
                    </a:ext>
                  </a:extLst>
                </p:cNvPr>
                <p:cNvSpPr/>
                <p:nvPr/>
              </p:nvSpPr>
              <p:spPr>
                <a:xfrm>
                  <a:off x="1327355"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192</a:t>
                  </a:r>
                  <a:endParaRPr lang="zh-CN" altLang="en-US" b="1" dirty="0">
                    <a:solidFill>
                      <a:schemeClr val="tx1"/>
                    </a:solidFill>
                  </a:endParaRPr>
                </a:p>
              </p:txBody>
            </p:sp>
            <p:sp>
              <p:nvSpPr>
                <p:cNvPr id="153" name="流程图: 过程 152">
                  <a:extLst>
                    <a:ext uri="{FF2B5EF4-FFF2-40B4-BE49-F238E27FC236}">
                      <a16:creationId xmlns:a16="http://schemas.microsoft.com/office/drawing/2014/main" id="{8518FDE7-5FAE-4357-8BBA-F82F26937259}"/>
                    </a:ext>
                  </a:extLst>
                </p:cNvPr>
                <p:cNvSpPr/>
                <p:nvPr/>
              </p:nvSpPr>
              <p:spPr>
                <a:xfrm>
                  <a:off x="2123768"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154" name="流程图: 过程 153">
                  <a:extLst>
                    <a:ext uri="{FF2B5EF4-FFF2-40B4-BE49-F238E27FC236}">
                      <a16:creationId xmlns:a16="http://schemas.microsoft.com/office/drawing/2014/main" id="{859CFF77-7617-4E5D-B759-E8B3807231E0}"/>
                    </a:ext>
                  </a:extLst>
                </p:cNvPr>
                <p:cNvSpPr/>
                <p:nvPr/>
              </p:nvSpPr>
              <p:spPr>
                <a:xfrm>
                  <a:off x="2340078"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168</a:t>
                  </a:r>
                  <a:endParaRPr lang="zh-CN" altLang="en-US" b="1" dirty="0">
                    <a:solidFill>
                      <a:schemeClr val="tx1"/>
                    </a:solidFill>
                  </a:endParaRPr>
                </a:p>
              </p:txBody>
            </p:sp>
            <p:sp>
              <p:nvSpPr>
                <p:cNvPr id="155" name="流程图: 过程 154">
                  <a:extLst>
                    <a:ext uri="{FF2B5EF4-FFF2-40B4-BE49-F238E27FC236}">
                      <a16:creationId xmlns:a16="http://schemas.microsoft.com/office/drawing/2014/main" id="{CA8F8721-80D9-43D7-9642-95ADDB8E2605}"/>
                    </a:ext>
                  </a:extLst>
                </p:cNvPr>
                <p:cNvSpPr/>
                <p:nvPr/>
              </p:nvSpPr>
              <p:spPr>
                <a:xfrm>
                  <a:off x="3136491"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156" name="流程图: 过程 155">
                  <a:extLst>
                    <a:ext uri="{FF2B5EF4-FFF2-40B4-BE49-F238E27FC236}">
                      <a16:creationId xmlns:a16="http://schemas.microsoft.com/office/drawing/2014/main" id="{AB16CF09-459D-4A17-9359-9210BE56985F}"/>
                    </a:ext>
                  </a:extLst>
                </p:cNvPr>
                <p:cNvSpPr/>
                <p:nvPr/>
              </p:nvSpPr>
              <p:spPr>
                <a:xfrm>
                  <a:off x="3352800"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a:t>
                  </a:r>
                  <a:endParaRPr lang="zh-CN" altLang="en-US" b="1" dirty="0">
                    <a:solidFill>
                      <a:schemeClr val="tx1"/>
                    </a:solidFill>
                  </a:endParaRPr>
                </a:p>
              </p:txBody>
            </p:sp>
            <p:sp>
              <p:nvSpPr>
                <p:cNvPr id="157" name="流程图: 过程 156">
                  <a:extLst>
                    <a:ext uri="{FF2B5EF4-FFF2-40B4-BE49-F238E27FC236}">
                      <a16:creationId xmlns:a16="http://schemas.microsoft.com/office/drawing/2014/main" id="{0E9AD0DD-6DF3-4C70-892E-A2F287B23F3A}"/>
                    </a:ext>
                  </a:extLst>
                </p:cNvPr>
                <p:cNvSpPr/>
                <p:nvPr/>
              </p:nvSpPr>
              <p:spPr>
                <a:xfrm>
                  <a:off x="4149213" y="5125827"/>
                  <a:ext cx="216310"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158" name="流程图: 过程 157">
                  <a:extLst>
                    <a:ext uri="{FF2B5EF4-FFF2-40B4-BE49-F238E27FC236}">
                      <a16:creationId xmlns:a16="http://schemas.microsoft.com/office/drawing/2014/main" id="{2E49CAD3-B5E2-4603-9AB2-24F9F8CF4B08}"/>
                    </a:ext>
                  </a:extLst>
                </p:cNvPr>
                <p:cNvSpPr/>
                <p:nvPr/>
              </p:nvSpPr>
              <p:spPr>
                <a:xfrm>
                  <a:off x="4365523" y="5125827"/>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1</a:t>
                  </a:r>
                  <a:endParaRPr lang="zh-CN" altLang="en-US" b="1" dirty="0">
                    <a:solidFill>
                      <a:schemeClr val="tx1"/>
                    </a:solidFill>
                  </a:endParaRPr>
                </a:p>
              </p:txBody>
            </p:sp>
          </p:grpSp>
          <p:sp>
            <p:nvSpPr>
              <p:cNvPr id="144" name="左大括号 143">
                <a:extLst>
                  <a:ext uri="{FF2B5EF4-FFF2-40B4-BE49-F238E27FC236}">
                    <a16:creationId xmlns:a16="http://schemas.microsoft.com/office/drawing/2014/main" id="{F8245D68-F4F4-45C8-AAAD-E5BE50520936}"/>
                  </a:ext>
                </a:extLst>
              </p:cNvPr>
              <p:cNvSpPr/>
              <p:nvPr/>
            </p:nvSpPr>
            <p:spPr>
              <a:xfrm rot="5400000">
                <a:off x="2608395" y="4596944"/>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5" name="左大括号 144">
                <a:extLst>
                  <a:ext uri="{FF2B5EF4-FFF2-40B4-BE49-F238E27FC236}">
                    <a16:creationId xmlns:a16="http://schemas.microsoft.com/office/drawing/2014/main" id="{6F7AC8AE-ACF5-44DE-BEA9-3399C4027F50}"/>
                  </a:ext>
                </a:extLst>
              </p:cNvPr>
              <p:cNvSpPr/>
              <p:nvPr/>
            </p:nvSpPr>
            <p:spPr>
              <a:xfrm rot="5400000">
                <a:off x="1595903" y="4596944"/>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6" name="左大括号 145">
                <a:extLst>
                  <a:ext uri="{FF2B5EF4-FFF2-40B4-BE49-F238E27FC236}">
                    <a16:creationId xmlns:a16="http://schemas.microsoft.com/office/drawing/2014/main" id="{116E996C-6E46-49BD-AF21-A76CF33BF5C9}"/>
                  </a:ext>
                </a:extLst>
              </p:cNvPr>
              <p:cNvSpPr/>
              <p:nvPr/>
            </p:nvSpPr>
            <p:spPr>
              <a:xfrm rot="5400000">
                <a:off x="3621348" y="4598918"/>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7" name="左大括号 146">
                <a:extLst>
                  <a:ext uri="{FF2B5EF4-FFF2-40B4-BE49-F238E27FC236}">
                    <a16:creationId xmlns:a16="http://schemas.microsoft.com/office/drawing/2014/main" id="{216E785E-1301-419E-ACCE-E0C15718EE2B}"/>
                  </a:ext>
                </a:extLst>
              </p:cNvPr>
              <p:cNvSpPr/>
              <p:nvPr/>
            </p:nvSpPr>
            <p:spPr>
              <a:xfrm rot="5400000">
                <a:off x="4633956" y="4597308"/>
                <a:ext cx="258857"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35" name="矩形 134">
              <a:extLst>
                <a:ext uri="{FF2B5EF4-FFF2-40B4-BE49-F238E27FC236}">
                  <a16:creationId xmlns:a16="http://schemas.microsoft.com/office/drawing/2014/main" id="{9BDB0C23-C179-4B86-9157-E7F1E2DDC1EE}"/>
                </a:ext>
              </a:extLst>
            </p:cNvPr>
            <p:cNvSpPr/>
            <p:nvPr/>
          </p:nvSpPr>
          <p:spPr>
            <a:xfrm>
              <a:off x="1867310" y="1670004"/>
              <a:ext cx="473206" cy="307777"/>
            </a:xfrm>
            <a:prstGeom prst="rect">
              <a:avLst/>
            </a:prstGeom>
          </p:spPr>
          <p:txBody>
            <a:bodyPr wrap="none">
              <a:spAutoFit/>
            </a:bodyPr>
            <a:lstStyle/>
            <a:p>
              <a:r>
                <a:rPr lang="en-US" altLang="zh-CN" sz="1400" dirty="0"/>
                <a:t>8bit</a:t>
              </a:r>
              <a:endParaRPr lang="zh-CN" altLang="en-US" sz="1400" dirty="0"/>
            </a:p>
          </p:txBody>
        </p:sp>
        <p:sp>
          <p:nvSpPr>
            <p:cNvPr id="136" name="矩形 135">
              <a:extLst>
                <a:ext uri="{FF2B5EF4-FFF2-40B4-BE49-F238E27FC236}">
                  <a16:creationId xmlns:a16="http://schemas.microsoft.com/office/drawing/2014/main" id="{BB8F7422-8247-4571-9B24-36C1BAF1DB98}"/>
                </a:ext>
              </a:extLst>
            </p:cNvPr>
            <p:cNvSpPr/>
            <p:nvPr/>
          </p:nvSpPr>
          <p:spPr>
            <a:xfrm>
              <a:off x="2876026" y="1683881"/>
              <a:ext cx="473206" cy="307777"/>
            </a:xfrm>
            <a:prstGeom prst="rect">
              <a:avLst/>
            </a:prstGeom>
          </p:spPr>
          <p:txBody>
            <a:bodyPr wrap="none">
              <a:spAutoFit/>
            </a:bodyPr>
            <a:lstStyle/>
            <a:p>
              <a:r>
                <a:rPr lang="en-US" altLang="zh-CN" sz="1400" dirty="0"/>
                <a:t>8bit</a:t>
              </a:r>
              <a:endParaRPr lang="zh-CN" altLang="en-US" sz="1400" dirty="0"/>
            </a:p>
          </p:txBody>
        </p:sp>
        <p:sp>
          <p:nvSpPr>
            <p:cNvPr id="137" name="矩形 136">
              <a:extLst>
                <a:ext uri="{FF2B5EF4-FFF2-40B4-BE49-F238E27FC236}">
                  <a16:creationId xmlns:a16="http://schemas.microsoft.com/office/drawing/2014/main" id="{C5C76AA0-C434-4787-9DBA-B93AE341F218}"/>
                </a:ext>
              </a:extLst>
            </p:cNvPr>
            <p:cNvSpPr/>
            <p:nvPr/>
          </p:nvSpPr>
          <p:spPr>
            <a:xfrm>
              <a:off x="3892755" y="1666581"/>
              <a:ext cx="473206" cy="307777"/>
            </a:xfrm>
            <a:prstGeom prst="rect">
              <a:avLst/>
            </a:prstGeom>
          </p:spPr>
          <p:txBody>
            <a:bodyPr wrap="none">
              <a:spAutoFit/>
            </a:bodyPr>
            <a:lstStyle/>
            <a:p>
              <a:r>
                <a:rPr lang="en-US" altLang="zh-CN" sz="1400" dirty="0"/>
                <a:t>8bit</a:t>
              </a:r>
              <a:endParaRPr lang="zh-CN" altLang="en-US" sz="1400" dirty="0"/>
            </a:p>
          </p:txBody>
        </p:sp>
        <p:sp>
          <p:nvSpPr>
            <p:cNvPr id="138" name="矩形 137">
              <a:extLst>
                <a:ext uri="{FF2B5EF4-FFF2-40B4-BE49-F238E27FC236}">
                  <a16:creationId xmlns:a16="http://schemas.microsoft.com/office/drawing/2014/main" id="{29FA106B-25EF-41B4-80A3-A4FCC95EB02F}"/>
                </a:ext>
              </a:extLst>
            </p:cNvPr>
            <p:cNvSpPr/>
            <p:nvPr/>
          </p:nvSpPr>
          <p:spPr>
            <a:xfrm>
              <a:off x="4901471" y="1681267"/>
              <a:ext cx="473206" cy="307777"/>
            </a:xfrm>
            <a:prstGeom prst="rect">
              <a:avLst/>
            </a:prstGeom>
          </p:spPr>
          <p:txBody>
            <a:bodyPr wrap="none">
              <a:spAutoFit/>
            </a:bodyPr>
            <a:lstStyle/>
            <a:p>
              <a:r>
                <a:rPr lang="en-US" altLang="zh-CN" sz="1400" dirty="0"/>
                <a:t>8bit</a:t>
              </a:r>
              <a:endParaRPr lang="zh-CN" altLang="en-US" sz="1400" dirty="0"/>
            </a:p>
          </p:txBody>
        </p:sp>
      </p:grpSp>
      <p:cxnSp>
        <p:nvCxnSpPr>
          <p:cNvPr id="128" name="直接连接符 127">
            <a:extLst>
              <a:ext uri="{FF2B5EF4-FFF2-40B4-BE49-F238E27FC236}">
                <a16:creationId xmlns:a16="http://schemas.microsoft.com/office/drawing/2014/main" id="{79ADDE4D-8432-477D-9752-D8F888A97489}"/>
              </a:ext>
            </a:extLst>
          </p:cNvPr>
          <p:cNvCxnSpPr>
            <a:cxnSpLocks/>
          </p:cNvCxnSpPr>
          <p:nvPr/>
        </p:nvCxnSpPr>
        <p:spPr>
          <a:xfrm flipH="1">
            <a:off x="4129775" y="2729530"/>
            <a:ext cx="468801"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流程图: 过程 129">
            <a:extLst>
              <a:ext uri="{FF2B5EF4-FFF2-40B4-BE49-F238E27FC236}">
                <a16:creationId xmlns:a16="http://schemas.microsoft.com/office/drawing/2014/main" id="{DACDA741-D2F9-410D-AD7A-900FBD2D6F52}"/>
              </a:ext>
            </a:extLst>
          </p:cNvPr>
          <p:cNvSpPr/>
          <p:nvPr/>
        </p:nvSpPr>
        <p:spPr>
          <a:xfrm>
            <a:off x="2899321" y="2587540"/>
            <a:ext cx="1230223" cy="27141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rPr>
              <a:t>1100 0000</a:t>
            </a:r>
            <a:endParaRPr lang="zh-CN" altLang="en-US" sz="1400" b="1" dirty="0">
              <a:solidFill>
                <a:schemeClr val="tx1"/>
              </a:solidFill>
            </a:endParaRPr>
          </a:p>
        </p:txBody>
      </p:sp>
    </p:spTree>
    <p:extLst>
      <p:ext uri="{BB962C8B-B14F-4D97-AF65-F5344CB8AC3E}">
        <p14:creationId xmlns:p14="http://schemas.microsoft.com/office/powerpoint/2010/main" val="85200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3507692" cy="480131"/>
          </a:xfrm>
        </p:spPr>
        <p:txBody>
          <a:bodyPr/>
          <a:lstStyle/>
          <a:p>
            <a:r>
              <a:rPr kumimoji="1" lang="en-US" altLang="zh-CN" dirty="0"/>
              <a:t>IPv6</a:t>
            </a:r>
            <a:r>
              <a:rPr kumimoji="1" lang="zh-CN" altLang="en-US" dirty="0"/>
              <a:t>地址书写规范</a:t>
            </a:r>
          </a:p>
        </p:txBody>
      </p:sp>
      <p:pic>
        <p:nvPicPr>
          <p:cNvPr id="4" name="图片 3">
            <a:extLst>
              <a:ext uri="{FF2B5EF4-FFF2-40B4-BE49-F238E27FC236}">
                <a16:creationId xmlns:a16="http://schemas.microsoft.com/office/drawing/2014/main" id="{B2A2F852-87AD-4514-98CE-86FF79C43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29" y="1333096"/>
            <a:ext cx="9823623" cy="4191807"/>
          </a:xfrm>
          <a:prstGeom prst="rect">
            <a:avLst/>
          </a:prstGeom>
        </p:spPr>
      </p:pic>
    </p:spTree>
    <p:extLst>
      <p:ext uri="{BB962C8B-B14F-4D97-AF65-F5344CB8AC3E}">
        <p14:creationId xmlns:p14="http://schemas.microsoft.com/office/powerpoint/2010/main" val="91126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712602" cy="480131"/>
          </a:xfrm>
        </p:spPr>
        <p:txBody>
          <a:bodyPr/>
          <a:lstStyle/>
          <a:p>
            <a:r>
              <a:rPr kumimoji="1" lang="en-US" altLang="zh-CN" dirty="0"/>
              <a:t>IPv6</a:t>
            </a:r>
            <a:r>
              <a:rPr kumimoji="1" lang="zh-CN" altLang="en-US" dirty="0"/>
              <a:t>编址方式</a:t>
            </a:r>
          </a:p>
        </p:txBody>
      </p:sp>
      <p:sp>
        <p:nvSpPr>
          <p:cNvPr id="39" name="矩形 38">
            <a:extLst>
              <a:ext uri="{FF2B5EF4-FFF2-40B4-BE49-F238E27FC236}">
                <a16:creationId xmlns:a16="http://schemas.microsoft.com/office/drawing/2014/main" id="{B73D5AC0-2151-4295-B79E-A149DF1034D3}"/>
              </a:ext>
            </a:extLst>
          </p:cNvPr>
          <p:cNvSpPr/>
          <p:nvPr/>
        </p:nvSpPr>
        <p:spPr>
          <a:xfrm>
            <a:off x="829449" y="1020361"/>
            <a:ext cx="9567984" cy="853952"/>
          </a:xfrm>
          <a:prstGeom prst="rect">
            <a:avLst/>
          </a:prstGeom>
        </p:spPr>
        <p:txBody>
          <a:bodyPr wrap="square">
            <a:spAutoFit/>
          </a:bodyPr>
          <a:lstStyle/>
          <a:p>
            <a:pPr marL="285750" indent="-285750">
              <a:lnSpc>
                <a:spcPct val="130000"/>
              </a:lnSpc>
              <a:spcBef>
                <a:spcPts val="600"/>
              </a:spcBef>
              <a:buFont typeface="Wingdings" pitchFamily="2" charset="2"/>
              <a:buChar char="n"/>
            </a:pPr>
            <a:r>
              <a:rPr lang="en-US" altLang="zh-CN" dirty="0"/>
              <a:t>IPV4</a:t>
            </a:r>
            <a:r>
              <a:rPr lang="zh-CN" altLang="en-US" dirty="0"/>
              <a:t>地址由网络位、主机位和掩码长度三部分组成。</a:t>
            </a:r>
            <a:endParaRPr lang="en-US" altLang="zh-CN" dirty="0"/>
          </a:p>
          <a:p>
            <a:pPr marL="285750" indent="-285750">
              <a:lnSpc>
                <a:spcPct val="130000"/>
              </a:lnSpc>
              <a:spcBef>
                <a:spcPts val="600"/>
              </a:spcBef>
              <a:buFont typeface="Wingdings" pitchFamily="2" charset="2"/>
              <a:buChar char="n"/>
            </a:pPr>
            <a:r>
              <a:rPr lang="en-US" altLang="zh-CN" dirty="0"/>
              <a:t>IPV6</a:t>
            </a:r>
            <a:r>
              <a:rPr lang="zh-CN" altLang="en-US" dirty="0"/>
              <a:t>地址由网络前缀、接口标识、前缀长度三部分组成。</a:t>
            </a:r>
            <a:endParaRPr lang="en-US" altLang="zh-CN" dirty="0"/>
          </a:p>
        </p:txBody>
      </p:sp>
      <p:grpSp>
        <p:nvGrpSpPr>
          <p:cNvPr id="40" name="组合 39">
            <a:extLst>
              <a:ext uri="{FF2B5EF4-FFF2-40B4-BE49-F238E27FC236}">
                <a16:creationId xmlns:a16="http://schemas.microsoft.com/office/drawing/2014/main" id="{16BAE6B8-A2E9-4526-A34A-62D0021AAF69}"/>
              </a:ext>
            </a:extLst>
          </p:cNvPr>
          <p:cNvGrpSpPr/>
          <p:nvPr/>
        </p:nvGrpSpPr>
        <p:grpSpPr>
          <a:xfrm>
            <a:off x="1171005" y="3049990"/>
            <a:ext cx="8399789" cy="1910851"/>
            <a:chOff x="1729150" y="4551870"/>
            <a:chExt cx="8399789" cy="1910851"/>
          </a:xfrm>
        </p:grpSpPr>
        <p:grpSp>
          <p:nvGrpSpPr>
            <p:cNvPr id="41" name="组合 40">
              <a:extLst>
                <a:ext uri="{FF2B5EF4-FFF2-40B4-BE49-F238E27FC236}">
                  <a16:creationId xmlns:a16="http://schemas.microsoft.com/office/drawing/2014/main" id="{C14BFD20-CD1E-4FF6-8206-3A1B12216C32}"/>
                </a:ext>
              </a:extLst>
            </p:cNvPr>
            <p:cNvGrpSpPr/>
            <p:nvPr/>
          </p:nvGrpSpPr>
          <p:grpSpPr>
            <a:xfrm>
              <a:off x="1729150" y="5151528"/>
              <a:ext cx="4350232" cy="373626"/>
              <a:chOff x="4763794" y="4765140"/>
              <a:chExt cx="4350232" cy="373626"/>
            </a:xfrm>
          </p:grpSpPr>
          <p:sp>
            <p:nvSpPr>
              <p:cNvPr id="71" name="流程图: 过程 70">
                <a:extLst>
                  <a:ext uri="{FF2B5EF4-FFF2-40B4-BE49-F238E27FC236}">
                    <a16:creationId xmlns:a16="http://schemas.microsoft.com/office/drawing/2014/main" id="{BD40C9C6-0BAA-4749-BC20-DC8DA87F264B}"/>
                  </a:ext>
                </a:extLst>
              </p:cNvPr>
              <p:cNvSpPr/>
              <p:nvPr/>
            </p:nvSpPr>
            <p:spPr>
              <a:xfrm>
                <a:off x="4763794" y="4765140"/>
                <a:ext cx="796412" cy="37362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192</a:t>
                </a:r>
                <a:endParaRPr lang="zh-CN" altLang="en-US" b="1" dirty="0">
                  <a:solidFill>
                    <a:schemeClr val="tx1"/>
                  </a:solidFill>
                </a:endParaRPr>
              </a:p>
            </p:txBody>
          </p:sp>
          <p:sp>
            <p:nvSpPr>
              <p:cNvPr id="72" name="流程图: 过程 71">
                <a:extLst>
                  <a:ext uri="{FF2B5EF4-FFF2-40B4-BE49-F238E27FC236}">
                    <a16:creationId xmlns:a16="http://schemas.microsoft.com/office/drawing/2014/main" id="{E04186DD-9CFD-4949-AB99-5DC95EAF0DD6}"/>
                  </a:ext>
                </a:extLst>
              </p:cNvPr>
              <p:cNvSpPr/>
              <p:nvPr/>
            </p:nvSpPr>
            <p:spPr>
              <a:xfrm>
                <a:off x="5560207" y="4765140"/>
                <a:ext cx="216310" cy="37362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3" name="流程图: 过程 72">
                <a:extLst>
                  <a:ext uri="{FF2B5EF4-FFF2-40B4-BE49-F238E27FC236}">
                    <a16:creationId xmlns:a16="http://schemas.microsoft.com/office/drawing/2014/main" id="{705ABFCE-50DD-4B72-9F41-AD3010C97741}"/>
                  </a:ext>
                </a:extLst>
              </p:cNvPr>
              <p:cNvSpPr/>
              <p:nvPr/>
            </p:nvSpPr>
            <p:spPr>
              <a:xfrm>
                <a:off x="5776517" y="4765140"/>
                <a:ext cx="796412" cy="37362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168</a:t>
                </a:r>
                <a:endParaRPr lang="zh-CN" altLang="en-US" b="1" dirty="0">
                  <a:solidFill>
                    <a:schemeClr val="tx1"/>
                  </a:solidFill>
                </a:endParaRPr>
              </a:p>
            </p:txBody>
          </p:sp>
          <p:sp>
            <p:nvSpPr>
              <p:cNvPr id="74" name="流程图: 过程 73">
                <a:extLst>
                  <a:ext uri="{FF2B5EF4-FFF2-40B4-BE49-F238E27FC236}">
                    <a16:creationId xmlns:a16="http://schemas.microsoft.com/office/drawing/2014/main" id="{7BF24DAD-8B8D-4E83-BAE5-4912667FB26B}"/>
                  </a:ext>
                </a:extLst>
              </p:cNvPr>
              <p:cNvSpPr/>
              <p:nvPr/>
            </p:nvSpPr>
            <p:spPr>
              <a:xfrm>
                <a:off x="6572930" y="4765140"/>
                <a:ext cx="216310" cy="37362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5" name="流程图: 过程 74">
                <a:extLst>
                  <a:ext uri="{FF2B5EF4-FFF2-40B4-BE49-F238E27FC236}">
                    <a16:creationId xmlns:a16="http://schemas.microsoft.com/office/drawing/2014/main" id="{B9ED420F-74DC-4DCD-A13F-C6BA5068A116}"/>
                  </a:ext>
                </a:extLst>
              </p:cNvPr>
              <p:cNvSpPr/>
              <p:nvPr/>
            </p:nvSpPr>
            <p:spPr>
              <a:xfrm>
                <a:off x="6789239" y="4765140"/>
                <a:ext cx="796412" cy="37362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a:t>
                </a:r>
                <a:endParaRPr lang="zh-CN" altLang="en-US" b="1" dirty="0">
                  <a:solidFill>
                    <a:schemeClr val="tx1"/>
                  </a:solidFill>
                </a:endParaRPr>
              </a:p>
            </p:txBody>
          </p:sp>
          <p:sp>
            <p:nvSpPr>
              <p:cNvPr id="76" name="流程图: 过程 75">
                <a:extLst>
                  <a:ext uri="{FF2B5EF4-FFF2-40B4-BE49-F238E27FC236}">
                    <a16:creationId xmlns:a16="http://schemas.microsoft.com/office/drawing/2014/main" id="{890FF181-767D-42B5-8D45-9E2E46F7AC6B}"/>
                  </a:ext>
                </a:extLst>
              </p:cNvPr>
              <p:cNvSpPr/>
              <p:nvPr/>
            </p:nvSpPr>
            <p:spPr>
              <a:xfrm>
                <a:off x="7585652" y="4765140"/>
                <a:ext cx="216310" cy="37362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7" name="流程图: 过程 76">
                <a:extLst>
                  <a:ext uri="{FF2B5EF4-FFF2-40B4-BE49-F238E27FC236}">
                    <a16:creationId xmlns:a16="http://schemas.microsoft.com/office/drawing/2014/main" id="{4021D0C8-989B-4DEE-B179-70E7D080246C}"/>
                  </a:ext>
                </a:extLst>
              </p:cNvPr>
              <p:cNvSpPr/>
              <p:nvPr/>
            </p:nvSpPr>
            <p:spPr>
              <a:xfrm>
                <a:off x="7801962" y="4765140"/>
                <a:ext cx="796412"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1</a:t>
                </a:r>
                <a:endParaRPr lang="zh-CN" altLang="en-US" b="1" dirty="0">
                  <a:solidFill>
                    <a:schemeClr val="tx1"/>
                  </a:solidFill>
                </a:endParaRPr>
              </a:p>
            </p:txBody>
          </p:sp>
          <p:sp>
            <p:nvSpPr>
              <p:cNvPr id="78" name="流程图: 过程 77">
                <a:extLst>
                  <a:ext uri="{FF2B5EF4-FFF2-40B4-BE49-F238E27FC236}">
                    <a16:creationId xmlns:a16="http://schemas.microsoft.com/office/drawing/2014/main" id="{F8EC387A-C4FD-4D0D-96EF-F5A6A29EA31F}"/>
                  </a:ext>
                </a:extLst>
              </p:cNvPr>
              <p:cNvSpPr/>
              <p:nvPr/>
            </p:nvSpPr>
            <p:spPr>
              <a:xfrm>
                <a:off x="8603861" y="4765140"/>
                <a:ext cx="510165"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/24</a:t>
                </a:r>
                <a:endParaRPr lang="zh-CN" altLang="en-US" b="1" dirty="0">
                  <a:solidFill>
                    <a:schemeClr val="tx1"/>
                  </a:solidFill>
                </a:endParaRPr>
              </a:p>
            </p:txBody>
          </p:sp>
        </p:grpSp>
        <p:grpSp>
          <p:nvGrpSpPr>
            <p:cNvPr id="42" name="组合 41">
              <a:extLst>
                <a:ext uri="{FF2B5EF4-FFF2-40B4-BE49-F238E27FC236}">
                  <a16:creationId xmlns:a16="http://schemas.microsoft.com/office/drawing/2014/main" id="{5BBA9138-CA57-4776-A5B3-29C9C94BFABB}"/>
                </a:ext>
              </a:extLst>
            </p:cNvPr>
            <p:cNvGrpSpPr/>
            <p:nvPr/>
          </p:nvGrpSpPr>
          <p:grpSpPr>
            <a:xfrm>
              <a:off x="1733304" y="5538171"/>
              <a:ext cx="7885470" cy="351156"/>
              <a:chOff x="2398970" y="6072553"/>
              <a:chExt cx="7885470" cy="351156"/>
            </a:xfrm>
          </p:grpSpPr>
          <p:sp>
            <p:nvSpPr>
              <p:cNvPr id="56" name="流程图: 过程 55">
                <a:extLst>
                  <a:ext uri="{FF2B5EF4-FFF2-40B4-BE49-F238E27FC236}">
                    <a16:creationId xmlns:a16="http://schemas.microsoft.com/office/drawing/2014/main" id="{E763999D-4CDE-4BA9-866A-33E342A43F05}"/>
                  </a:ext>
                </a:extLst>
              </p:cNvPr>
              <p:cNvSpPr/>
              <p:nvPr/>
            </p:nvSpPr>
            <p:spPr>
              <a:xfrm>
                <a:off x="2398970" y="6072553"/>
                <a:ext cx="796412"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2001</a:t>
                </a:r>
                <a:endParaRPr lang="zh-CN" altLang="en-US" b="1" dirty="0">
                  <a:solidFill>
                    <a:schemeClr val="tx1"/>
                  </a:solidFill>
                </a:endParaRPr>
              </a:p>
            </p:txBody>
          </p:sp>
          <p:sp>
            <p:nvSpPr>
              <p:cNvPr id="57" name="流程图: 过程 56">
                <a:extLst>
                  <a:ext uri="{FF2B5EF4-FFF2-40B4-BE49-F238E27FC236}">
                    <a16:creationId xmlns:a16="http://schemas.microsoft.com/office/drawing/2014/main" id="{DD11B035-E59F-4D6B-A7D8-D39AC8FDAC63}"/>
                  </a:ext>
                </a:extLst>
              </p:cNvPr>
              <p:cNvSpPr/>
              <p:nvPr/>
            </p:nvSpPr>
            <p:spPr>
              <a:xfrm>
                <a:off x="3195383" y="6072553"/>
                <a:ext cx="216310"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58" name="流程图: 过程 57">
                <a:extLst>
                  <a:ext uri="{FF2B5EF4-FFF2-40B4-BE49-F238E27FC236}">
                    <a16:creationId xmlns:a16="http://schemas.microsoft.com/office/drawing/2014/main" id="{4580F41E-914B-4848-BB54-1EF25FB03D72}"/>
                  </a:ext>
                </a:extLst>
              </p:cNvPr>
              <p:cNvSpPr/>
              <p:nvPr/>
            </p:nvSpPr>
            <p:spPr>
              <a:xfrm>
                <a:off x="3411693" y="6072553"/>
                <a:ext cx="796412"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0D8B</a:t>
                </a:r>
                <a:endParaRPr lang="zh-CN" altLang="en-US" b="1" dirty="0">
                  <a:solidFill>
                    <a:schemeClr val="tx1"/>
                  </a:solidFill>
                </a:endParaRPr>
              </a:p>
            </p:txBody>
          </p:sp>
          <p:sp>
            <p:nvSpPr>
              <p:cNvPr id="59" name="流程图: 过程 58">
                <a:extLst>
                  <a:ext uri="{FF2B5EF4-FFF2-40B4-BE49-F238E27FC236}">
                    <a16:creationId xmlns:a16="http://schemas.microsoft.com/office/drawing/2014/main" id="{549CF0E7-4EE3-4326-A1CD-5704C5574986}"/>
                  </a:ext>
                </a:extLst>
              </p:cNvPr>
              <p:cNvSpPr/>
              <p:nvPr/>
            </p:nvSpPr>
            <p:spPr>
              <a:xfrm>
                <a:off x="4208106" y="6072553"/>
                <a:ext cx="216310"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60" name="流程图: 过程 59">
                <a:extLst>
                  <a:ext uri="{FF2B5EF4-FFF2-40B4-BE49-F238E27FC236}">
                    <a16:creationId xmlns:a16="http://schemas.microsoft.com/office/drawing/2014/main" id="{50A544B2-080A-4A17-B07B-8D98603A0E83}"/>
                  </a:ext>
                </a:extLst>
              </p:cNvPr>
              <p:cNvSpPr/>
              <p:nvPr/>
            </p:nvSpPr>
            <p:spPr>
              <a:xfrm>
                <a:off x="4424415" y="6072553"/>
                <a:ext cx="796412"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0000</a:t>
                </a:r>
                <a:endParaRPr lang="zh-CN" altLang="en-US" b="1" dirty="0">
                  <a:solidFill>
                    <a:schemeClr val="tx1"/>
                  </a:solidFill>
                </a:endParaRPr>
              </a:p>
            </p:txBody>
          </p:sp>
          <p:sp>
            <p:nvSpPr>
              <p:cNvPr id="61" name="流程图: 过程 60">
                <a:extLst>
                  <a:ext uri="{FF2B5EF4-FFF2-40B4-BE49-F238E27FC236}">
                    <a16:creationId xmlns:a16="http://schemas.microsoft.com/office/drawing/2014/main" id="{0275F3D9-EE3D-4F73-B231-45E0DDC11500}"/>
                  </a:ext>
                </a:extLst>
              </p:cNvPr>
              <p:cNvSpPr/>
              <p:nvPr/>
            </p:nvSpPr>
            <p:spPr>
              <a:xfrm>
                <a:off x="5220828" y="6072553"/>
                <a:ext cx="216310"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62" name="流程图: 过程 61">
                <a:extLst>
                  <a:ext uri="{FF2B5EF4-FFF2-40B4-BE49-F238E27FC236}">
                    <a16:creationId xmlns:a16="http://schemas.microsoft.com/office/drawing/2014/main" id="{FBA49126-6591-4815-B19C-6E195EC47E46}"/>
                  </a:ext>
                </a:extLst>
              </p:cNvPr>
              <p:cNvSpPr/>
              <p:nvPr/>
            </p:nvSpPr>
            <p:spPr>
              <a:xfrm>
                <a:off x="5437138" y="6072553"/>
                <a:ext cx="796412"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0000</a:t>
                </a:r>
                <a:endParaRPr lang="zh-CN" altLang="en-US" b="1" dirty="0">
                  <a:solidFill>
                    <a:schemeClr val="tx1"/>
                  </a:solidFill>
                </a:endParaRPr>
              </a:p>
            </p:txBody>
          </p:sp>
          <p:sp>
            <p:nvSpPr>
              <p:cNvPr id="63" name="流程图: 过程 62">
                <a:extLst>
                  <a:ext uri="{FF2B5EF4-FFF2-40B4-BE49-F238E27FC236}">
                    <a16:creationId xmlns:a16="http://schemas.microsoft.com/office/drawing/2014/main" id="{EFA25DB8-BE50-468E-9B4B-FA5A4A05B6C2}"/>
                  </a:ext>
                </a:extLst>
              </p:cNvPr>
              <p:cNvSpPr/>
              <p:nvPr/>
            </p:nvSpPr>
            <p:spPr>
              <a:xfrm>
                <a:off x="6233551" y="6072553"/>
                <a:ext cx="216310" cy="351156"/>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64" name="流程图: 过程 63">
                <a:extLst>
                  <a:ext uri="{FF2B5EF4-FFF2-40B4-BE49-F238E27FC236}">
                    <a16:creationId xmlns:a16="http://schemas.microsoft.com/office/drawing/2014/main" id="{87879619-E012-486D-9D78-BBC10596057D}"/>
                  </a:ext>
                </a:extLst>
              </p:cNvPr>
              <p:cNvSpPr/>
              <p:nvPr/>
            </p:nvSpPr>
            <p:spPr>
              <a:xfrm>
                <a:off x="6449860" y="6072553"/>
                <a:ext cx="796412"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0001</a:t>
                </a:r>
                <a:endParaRPr lang="zh-CN" altLang="en-US" b="1" dirty="0">
                  <a:solidFill>
                    <a:schemeClr val="tx1"/>
                  </a:solidFill>
                </a:endParaRPr>
              </a:p>
            </p:txBody>
          </p:sp>
          <p:sp>
            <p:nvSpPr>
              <p:cNvPr id="65" name="流程图: 过程 64">
                <a:extLst>
                  <a:ext uri="{FF2B5EF4-FFF2-40B4-BE49-F238E27FC236}">
                    <a16:creationId xmlns:a16="http://schemas.microsoft.com/office/drawing/2014/main" id="{7DB6BF5F-8FBD-459C-8125-4AFECD97130C}"/>
                  </a:ext>
                </a:extLst>
              </p:cNvPr>
              <p:cNvSpPr/>
              <p:nvPr/>
            </p:nvSpPr>
            <p:spPr>
              <a:xfrm>
                <a:off x="7246273" y="6072553"/>
                <a:ext cx="216310"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66" name="流程图: 过程 65">
                <a:extLst>
                  <a:ext uri="{FF2B5EF4-FFF2-40B4-BE49-F238E27FC236}">
                    <a16:creationId xmlns:a16="http://schemas.microsoft.com/office/drawing/2014/main" id="{9303D955-AB14-453E-BFD4-52F78311BD4F}"/>
                  </a:ext>
                </a:extLst>
              </p:cNvPr>
              <p:cNvSpPr/>
              <p:nvPr/>
            </p:nvSpPr>
            <p:spPr>
              <a:xfrm>
                <a:off x="7462583" y="6072553"/>
                <a:ext cx="796412"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0200</a:t>
                </a:r>
                <a:endParaRPr lang="zh-CN" altLang="en-US" b="1" dirty="0">
                  <a:solidFill>
                    <a:schemeClr val="tx1"/>
                  </a:solidFill>
                </a:endParaRPr>
              </a:p>
            </p:txBody>
          </p:sp>
          <p:sp>
            <p:nvSpPr>
              <p:cNvPr id="67" name="流程图: 过程 66">
                <a:extLst>
                  <a:ext uri="{FF2B5EF4-FFF2-40B4-BE49-F238E27FC236}">
                    <a16:creationId xmlns:a16="http://schemas.microsoft.com/office/drawing/2014/main" id="{2B322CF6-403E-428B-BB7D-54DF4608DADD}"/>
                  </a:ext>
                </a:extLst>
              </p:cNvPr>
              <p:cNvSpPr/>
              <p:nvPr/>
            </p:nvSpPr>
            <p:spPr>
              <a:xfrm>
                <a:off x="8258996" y="6072553"/>
                <a:ext cx="216310"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68" name="流程图: 过程 67">
                <a:extLst>
                  <a:ext uri="{FF2B5EF4-FFF2-40B4-BE49-F238E27FC236}">
                    <a16:creationId xmlns:a16="http://schemas.microsoft.com/office/drawing/2014/main" id="{75712B31-9E1C-495D-AF32-C544F04019BB}"/>
                  </a:ext>
                </a:extLst>
              </p:cNvPr>
              <p:cNvSpPr/>
              <p:nvPr/>
            </p:nvSpPr>
            <p:spPr>
              <a:xfrm>
                <a:off x="8475305" y="6072553"/>
                <a:ext cx="796412"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200c</a:t>
                </a:r>
                <a:endParaRPr lang="zh-CN" altLang="en-US" b="1" dirty="0">
                  <a:solidFill>
                    <a:schemeClr val="tx1"/>
                  </a:solidFill>
                </a:endParaRPr>
              </a:p>
            </p:txBody>
          </p:sp>
          <p:sp>
            <p:nvSpPr>
              <p:cNvPr id="69" name="流程图: 过程 68">
                <a:extLst>
                  <a:ext uri="{FF2B5EF4-FFF2-40B4-BE49-F238E27FC236}">
                    <a16:creationId xmlns:a16="http://schemas.microsoft.com/office/drawing/2014/main" id="{CC953EA0-E923-4545-A07D-F7AB7025B276}"/>
                  </a:ext>
                </a:extLst>
              </p:cNvPr>
              <p:cNvSpPr/>
              <p:nvPr/>
            </p:nvSpPr>
            <p:spPr>
              <a:xfrm>
                <a:off x="9271718" y="6072553"/>
                <a:ext cx="216310"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t>
                </a:r>
                <a:endParaRPr lang="zh-CN" altLang="en-US" b="1" dirty="0">
                  <a:solidFill>
                    <a:schemeClr val="tx1"/>
                  </a:solidFill>
                </a:endParaRPr>
              </a:p>
            </p:txBody>
          </p:sp>
          <p:sp>
            <p:nvSpPr>
              <p:cNvPr id="70" name="流程图: 过程 69">
                <a:extLst>
                  <a:ext uri="{FF2B5EF4-FFF2-40B4-BE49-F238E27FC236}">
                    <a16:creationId xmlns:a16="http://schemas.microsoft.com/office/drawing/2014/main" id="{E930004F-CBE1-4943-8302-5BDE5C22B67F}"/>
                  </a:ext>
                </a:extLst>
              </p:cNvPr>
              <p:cNvSpPr/>
              <p:nvPr/>
            </p:nvSpPr>
            <p:spPr>
              <a:xfrm>
                <a:off x="9488028" y="6072553"/>
                <a:ext cx="796412" cy="35115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417A</a:t>
                </a:r>
                <a:endParaRPr lang="zh-CN" altLang="en-US" b="1" dirty="0">
                  <a:solidFill>
                    <a:schemeClr val="tx1"/>
                  </a:solidFill>
                </a:endParaRPr>
              </a:p>
            </p:txBody>
          </p:sp>
        </p:grpSp>
        <p:sp>
          <p:nvSpPr>
            <p:cNvPr id="43" name="流程图: 过程 42">
              <a:extLst>
                <a:ext uri="{FF2B5EF4-FFF2-40B4-BE49-F238E27FC236}">
                  <a16:creationId xmlns:a16="http://schemas.microsoft.com/office/drawing/2014/main" id="{F6E58C97-D8A6-4B8D-B563-615255FA6E71}"/>
                </a:ext>
              </a:extLst>
            </p:cNvPr>
            <p:cNvSpPr/>
            <p:nvPr/>
          </p:nvSpPr>
          <p:spPr>
            <a:xfrm>
              <a:off x="9618774" y="5525154"/>
              <a:ext cx="510165" cy="373626"/>
            </a:xfrm>
            <a:prstGeom prst="flowChartProcess">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/64</a:t>
              </a:r>
              <a:endParaRPr lang="zh-CN" altLang="en-US" b="1" dirty="0">
                <a:solidFill>
                  <a:schemeClr val="tx1"/>
                </a:solidFill>
              </a:endParaRPr>
            </a:p>
          </p:txBody>
        </p:sp>
        <p:sp>
          <p:nvSpPr>
            <p:cNvPr id="44" name="左大括号 43">
              <a:extLst>
                <a:ext uri="{FF2B5EF4-FFF2-40B4-BE49-F238E27FC236}">
                  <a16:creationId xmlns:a16="http://schemas.microsoft.com/office/drawing/2014/main" id="{2E9F4DB1-43A1-449E-9CAA-EB3EED3515AC}"/>
                </a:ext>
              </a:extLst>
            </p:cNvPr>
            <p:cNvSpPr/>
            <p:nvPr/>
          </p:nvSpPr>
          <p:spPr>
            <a:xfrm rot="5400000">
              <a:off x="3113309" y="3464528"/>
              <a:ext cx="279037" cy="303728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043E676A-0298-4A64-A7FD-52308C04FCDA}"/>
                </a:ext>
              </a:extLst>
            </p:cNvPr>
            <p:cNvSpPr/>
            <p:nvPr/>
          </p:nvSpPr>
          <p:spPr>
            <a:xfrm>
              <a:off x="2948821" y="4551870"/>
              <a:ext cx="723275" cy="307777"/>
            </a:xfrm>
            <a:prstGeom prst="rect">
              <a:avLst/>
            </a:prstGeom>
          </p:spPr>
          <p:txBody>
            <a:bodyPr wrap="none">
              <a:spAutoFit/>
            </a:bodyPr>
            <a:lstStyle/>
            <a:p>
              <a:r>
                <a:rPr lang="zh-CN" altLang="en-US" sz="1400" b="1" dirty="0"/>
                <a:t>网络位</a:t>
              </a:r>
            </a:p>
          </p:txBody>
        </p:sp>
        <p:sp>
          <p:nvSpPr>
            <p:cNvPr id="46" name="左大括号 45">
              <a:extLst>
                <a:ext uri="{FF2B5EF4-FFF2-40B4-BE49-F238E27FC236}">
                  <a16:creationId xmlns:a16="http://schemas.microsoft.com/office/drawing/2014/main" id="{0947141A-F0A6-42E7-B57F-D8243FA82B8A}"/>
                </a:ext>
              </a:extLst>
            </p:cNvPr>
            <p:cNvSpPr/>
            <p:nvPr/>
          </p:nvSpPr>
          <p:spPr>
            <a:xfrm rot="16200000">
              <a:off x="3615050" y="4012881"/>
              <a:ext cx="256214" cy="4028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D16AF380-731D-406D-9FE5-BF89E339972F}"/>
                </a:ext>
              </a:extLst>
            </p:cNvPr>
            <p:cNvSpPr/>
            <p:nvPr/>
          </p:nvSpPr>
          <p:spPr>
            <a:xfrm>
              <a:off x="3310458" y="6150918"/>
              <a:ext cx="902811" cy="307777"/>
            </a:xfrm>
            <a:prstGeom prst="rect">
              <a:avLst/>
            </a:prstGeom>
          </p:spPr>
          <p:txBody>
            <a:bodyPr wrap="none">
              <a:spAutoFit/>
            </a:bodyPr>
            <a:lstStyle/>
            <a:p>
              <a:r>
                <a:rPr lang="zh-CN" altLang="en-US" sz="1400" b="1" dirty="0"/>
                <a:t>网络前缀</a:t>
              </a:r>
            </a:p>
          </p:txBody>
        </p:sp>
        <p:sp>
          <p:nvSpPr>
            <p:cNvPr id="48" name="左大括号 47">
              <a:extLst>
                <a:ext uri="{FF2B5EF4-FFF2-40B4-BE49-F238E27FC236}">
                  <a16:creationId xmlns:a16="http://schemas.microsoft.com/office/drawing/2014/main" id="{9AF72D73-38C4-4221-82F8-C89CA5F05115}"/>
                </a:ext>
              </a:extLst>
            </p:cNvPr>
            <p:cNvSpPr/>
            <p:nvPr/>
          </p:nvSpPr>
          <p:spPr>
            <a:xfrm rot="16200000">
              <a:off x="7581909" y="4114054"/>
              <a:ext cx="239121" cy="383460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C7B2C03D-65D0-4337-9AF0-122B4D0BDF5B}"/>
                </a:ext>
              </a:extLst>
            </p:cNvPr>
            <p:cNvSpPr/>
            <p:nvPr/>
          </p:nvSpPr>
          <p:spPr>
            <a:xfrm>
              <a:off x="7250063" y="6154944"/>
              <a:ext cx="902811" cy="307777"/>
            </a:xfrm>
            <a:prstGeom prst="rect">
              <a:avLst/>
            </a:prstGeom>
          </p:spPr>
          <p:txBody>
            <a:bodyPr wrap="none">
              <a:spAutoFit/>
            </a:bodyPr>
            <a:lstStyle/>
            <a:p>
              <a:r>
                <a:rPr lang="zh-CN" altLang="en-US" sz="1400" b="1" dirty="0"/>
                <a:t>接口标识</a:t>
              </a:r>
            </a:p>
          </p:txBody>
        </p:sp>
        <p:sp>
          <p:nvSpPr>
            <p:cNvPr id="50" name="左大括号 49">
              <a:extLst>
                <a:ext uri="{FF2B5EF4-FFF2-40B4-BE49-F238E27FC236}">
                  <a16:creationId xmlns:a16="http://schemas.microsoft.com/office/drawing/2014/main" id="{6F9CAFCD-0C0E-40F9-A7D5-5431F62727FA}"/>
                </a:ext>
              </a:extLst>
            </p:cNvPr>
            <p:cNvSpPr/>
            <p:nvPr/>
          </p:nvSpPr>
          <p:spPr>
            <a:xfrm rot="5400000">
              <a:off x="5048033" y="4611949"/>
              <a:ext cx="243290" cy="7964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7C480EE8-0227-4AC7-AA45-BDB17D0491F8}"/>
                </a:ext>
              </a:extLst>
            </p:cNvPr>
            <p:cNvSpPr/>
            <p:nvPr/>
          </p:nvSpPr>
          <p:spPr>
            <a:xfrm>
              <a:off x="4847436" y="4614150"/>
              <a:ext cx="723275" cy="307777"/>
            </a:xfrm>
            <a:prstGeom prst="rect">
              <a:avLst/>
            </a:prstGeom>
          </p:spPr>
          <p:txBody>
            <a:bodyPr wrap="none">
              <a:spAutoFit/>
            </a:bodyPr>
            <a:lstStyle/>
            <a:p>
              <a:r>
                <a:rPr lang="zh-CN" altLang="en-US" sz="1400" b="1" dirty="0"/>
                <a:t>主机位</a:t>
              </a:r>
            </a:p>
          </p:txBody>
        </p:sp>
        <p:cxnSp>
          <p:nvCxnSpPr>
            <p:cNvPr id="52" name="直接连接符 51">
              <a:extLst>
                <a:ext uri="{FF2B5EF4-FFF2-40B4-BE49-F238E27FC236}">
                  <a16:creationId xmlns:a16="http://schemas.microsoft.com/office/drawing/2014/main" id="{CFD8CCC2-0569-4912-A461-0DE4566625DD}"/>
                </a:ext>
              </a:extLst>
            </p:cNvPr>
            <p:cNvCxnSpPr>
              <a:cxnSpLocks/>
            </p:cNvCxnSpPr>
            <p:nvPr/>
          </p:nvCxnSpPr>
          <p:spPr>
            <a:xfrm flipH="1">
              <a:off x="5869071" y="4934096"/>
              <a:ext cx="605030" cy="206197"/>
            </a:xfrm>
            <a:prstGeom prst="line">
              <a:avLst/>
            </a:prstGeom>
          </p:spPr>
          <p:style>
            <a:lnRef idx="1">
              <a:schemeClr val="accent1"/>
            </a:lnRef>
            <a:fillRef idx="0">
              <a:schemeClr val="accent1"/>
            </a:fillRef>
            <a:effectRef idx="0">
              <a:schemeClr val="accent1"/>
            </a:effectRef>
            <a:fontRef idx="minor">
              <a:schemeClr val="tx1"/>
            </a:fontRef>
          </p:style>
        </p:cxnSp>
        <p:sp>
          <p:nvSpPr>
            <p:cNvPr id="53" name="流程图: 过程 52">
              <a:extLst>
                <a:ext uri="{FF2B5EF4-FFF2-40B4-BE49-F238E27FC236}">
                  <a16:creationId xmlns:a16="http://schemas.microsoft.com/office/drawing/2014/main" id="{4FEAFB48-25B4-4F09-86A6-802E83043ED0}"/>
                </a:ext>
              </a:extLst>
            </p:cNvPr>
            <p:cNvSpPr/>
            <p:nvPr/>
          </p:nvSpPr>
          <p:spPr>
            <a:xfrm>
              <a:off x="6464773" y="4757754"/>
              <a:ext cx="1012723" cy="23912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掩码长度</a:t>
              </a:r>
            </a:p>
          </p:txBody>
        </p:sp>
        <p:cxnSp>
          <p:nvCxnSpPr>
            <p:cNvPr id="54" name="直接连接符 53">
              <a:extLst>
                <a:ext uri="{FF2B5EF4-FFF2-40B4-BE49-F238E27FC236}">
                  <a16:creationId xmlns:a16="http://schemas.microsoft.com/office/drawing/2014/main" id="{FCA08525-D817-4E1B-B681-7EE9702D5C3C}"/>
                </a:ext>
              </a:extLst>
            </p:cNvPr>
            <p:cNvCxnSpPr>
              <a:cxnSpLocks/>
              <a:stCxn id="55" idx="2"/>
            </p:cNvCxnSpPr>
            <p:nvPr/>
          </p:nvCxnSpPr>
          <p:spPr>
            <a:xfrm>
              <a:off x="9112413" y="5008071"/>
              <a:ext cx="698064" cy="519677"/>
            </a:xfrm>
            <a:prstGeom prst="line">
              <a:avLst/>
            </a:prstGeom>
          </p:spPr>
          <p:style>
            <a:lnRef idx="1">
              <a:schemeClr val="accent1"/>
            </a:lnRef>
            <a:fillRef idx="0">
              <a:schemeClr val="accent1"/>
            </a:fillRef>
            <a:effectRef idx="0">
              <a:schemeClr val="accent1"/>
            </a:effectRef>
            <a:fontRef idx="minor">
              <a:schemeClr val="tx1"/>
            </a:fontRef>
          </p:style>
        </p:cxnSp>
        <p:sp>
          <p:nvSpPr>
            <p:cNvPr id="55" name="流程图: 过程 54">
              <a:extLst>
                <a:ext uri="{FF2B5EF4-FFF2-40B4-BE49-F238E27FC236}">
                  <a16:creationId xmlns:a16="http://schemas.microsoft.com/office/drawing/2014/main" id="{A81BBF62-4216-4E12-99BF-951B5E818462}"/>
                </a:ext>
              </a:extLst>
            </p:cNvPr>
            <p:cNvSpPr/>
            <p:nvPr/>
          </p:nvSpPr>
          <p:spPr>
            <a:xfrm>
              <a:off x="8606051" y="4768949"/>
              <a:ext cx="1012723" cy="23912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rPr>
                <a:t>前缀长度</a:t>
              </a:r>
            </a:p>
          </p:txBody>
        </p:sp>
      </p:grpSp>
    </p:spTree>
    <p:extLst>
      <p:ext uri="{BB962C8B-B14F-4D97-AF65-F5344CB8AC3E}">
        <p14:creationId xmlns:p14="http://schemas.microsoft.com/office/powerpoint/2010/main" val="220629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712602" cy="480131"/>
          </a:xfrm>
        </p:spPr>
        <p:txBody>
          <a:bodyPr/>
          <a:lstStyle/>
          <a:p>
            <a:r>
              <a:rPr kumimoji="1" lang="en-US" altLang="zh-CN" dirty="0"/>
              <a:t>IPv6</a:t>
            </a:r>
            <a:r>
              <a:rPr kumimoji="1" lang="zh-CN" altLang="en-US" dirty="0"/>
              <a:t>编址方式</a:t>
            </a:r>
          </a:p>
        </p:txBody>
      </p:sp>
      <p:sp>
        <p:nvSpPr>
          <p:cNvPr id="39" name="矩形 38">
            <a:extLst>
              <a:ext uri="{FF2B5EF4-FFF2-40B4-BE49-F238E27FC236}">
                <a16:creationId xmlns:a16="http://schemas.microsoft.com/office/drawing/2014/main" id="{B73D5AC0-2151-4295-B79E-A149DF1034D3}"/>
              </a:ext>
            </a:extLst>
          </p:cNvPr>
          <p:cNvSpPr/>
          <p:nvPr/>
        </p:nvSpPr>
        <p:spPr>
          <a:xfrm>
            <a:off x="746172" y="866717"/>
            <a:ext cx="6701103" cy="1291444"/>
          </a:xfrm>
          <a:prstGeom prst="rect">
            <a:avLst/>
          </a:prstGeom>
        </p:spPr>
        <p:txBody>
          <a:bodyPr wrap="square">
            <a:spAutoFit/>
          </a:bodyPr>
          <a:lstStyle/>
          <a:p>
            <a:pPr marL="285750" indent="-285750">
              <a:lnSpc>
                <a:spcPct val="130000"/>
              </a:lnSpc>
              <a:spcBef>
                <a:spcPts val="600"/>
              </a:spcBef>
              <a:buFont typeface="Wingdings" pitchFamily="2" charset="2"/>
              <a:buChar char="n"/>
            </a:pPr>
            <a:r>
              <a:rPr lang="zh-CN" altLang="en-US" dirty="0"/>
              <a:t>接口标识：标识一台设备或一个接口。</a:t>
            </a:r>
            <a:endParaRPr lang="en-US" altLang="zh-CN" dirty="0"/>
          </a:p>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全球路由前缀：一般是由</a:t>
            </a:r>
            <a:r>
              <a:rPr lang="en-US" altLang="zh-CN" dirty="0">
                <a:latin typeface="Microsoft YaHei" panose="020B0503020204020204" pitchFamily="34" charset="-122"/>
                <a:ea typeface="Microsoft YaHei" panose="020B0503020204020204" pitchFamily="34" charset="-122"/>
              </a:rPr>
              <a:t>IP</a:t>
            </a:r>
            <a:r>
              <a:rPr lang="zh-CN" altLang="en-US" dirty="0">
                <a:latin typeface="Microsoft YaHei" panose="020B0503020204020204" pitchFamily="34" charset="-122"/>
                <a:ea typeface="Microsoft YaHei" panose="020B0503020204020204" pitchFamily="34" charset="-122"/>
              </a:rPr>
              <a:t>地址提供商指定给组织机构的。</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子网</a:t>
            </a:r>
            <a:r>
              <a:rPr lang="en-US" altLang="zh-CN" dirty="0">
                <a:latin typeface="Microsoft YaHei" panose="020B0503020204020204" pitchFamily="34" charset="-122"/>
                <a:ea typeface="Microsoft YaHei" panose="020B0503020204020204" pitchFamily="34" charset="-122"/>
              </a:rPr>
              <a:t>ID</a:t>
            </a:r>
            <a:r>
              <a:rPr lang="zh-CN" altLang="en-US" dirty="0">
                <a:latin typeface="Microsoft YaHei" panose="020B0503020204020204" pitchFamily="34" charset="-122"/>
                <a:ea typeface="Microsoft YaHei" panose="020B0503020204020204" pitchFamily="34" charset="-122"/>
              </a:rPr>
              <a:t>：组织机构根据内部网络情况，对</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地址自行划分。</a:t>
            </a:r>
            <a:endParaRPr lang="en-US" altLang="zh-CN" dirty="0">
              <a:latin typeface="Microsoft YaHei" panose="020B0503020204020204" pitchFamily="34" charset="-122"/>
              <a:ea typeface="Microsoft YaHei" panose="020B0503020204020204" pitchFamily="34" charset="-122"/>
            </a:endParaRPr>
          </a:p>
        </p:txBody>
      </p:sp>
      <p:sp>
        <p:nvSpPr>
          <p:cNvPr id="40" name="Text Box 2">
            <a:extLst>
              <a:ext uri="{FF2B5EF4-FFF2-40B4-BE49-F238E27FC236}">
                <a16:creationId xmlns:a16="http://schemas.microsoft.com/office/drawing/2014/main" id="{073793B2-D34B-4E91-B495-2172AD983FCB}"/>
              </a:ext>
            </a:extLst>
          </p:cNvPr>
          <p:cNvSpPr txBox="1">
            <a:spLocks noChangeArrowheads="1"/>
          </p:cNvSpPr>
          <p:nvPr/>
        </p:nvSpPr>
        <p:spPr bwMode="auto">
          <a:xfrm>
            <a:off x="1952785" y="2737830"/>
            <a:ext cx="7315200" cy="457200"/>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1800" b="1">
                <a:solidFill>
                  <a:srgbClr val="FFFF00"/>
                </a:solidFill>
                <a:latin typeface="Arial" panose="020B0604020202020204" pitchFamily="34" charset="0"/>
                <a:ea typeface="宋体" panose="02010600030101010101" pitchFamily="2" charset="-122"/>
              </a:rPr>
              <a:t>128 bits</a:t>
            </a:r>
            <a:endParaRPr lang="en-AU" altLang="zh-CN" sz="1800" b="1">
              <a:solidFill>
                <a:srgbClr val="FFFF00"/>
              </a:solidFill>
              <a:latin typeface="Arial" panose="020B0604020202020204" pitchFamily="34" charset="0"/>
              <a:ea typeface="宋体" panose="02010600030101010101" pitchFamily="2" charset="-122"/>
            </a:endParaRPr>
          </a:p>
        </p:txBody>
      </p:sp>
      <p:grpSp>
        <p:nvGrpSpPr>
          <p:cNvPr id="41" name="Group 4">
            <a:extLst>
              <a:ext uri="{FF2B5EF4-FFF2-40B4-BE49-F238E27FC236}">
                <a16:creationId xmlns:a16="http://schemas.microsoft.com/office/drawing/2014/main" id="{2481C5F3-893F-4DF7-82CC-204BAF2564D8}"/>
              </a:ext>
            </a:extLst>
          </p:cNvPr>
          <p:cNvGrpSpPr/>
          <p:nvPr/>
        </p:nvGrpSpPr>
        <p:grpSpPr bwMode="auto">
          <a:xfrm>
            <a:off x="1952785" y="2509230"/>
            <a:ext cx="7602538" cy="685800"/>
            <a:chOff x="768" y="768"/>
            <a:chExt cx="4789" cy="432"/>
          </a:xfrm>
        </p:grpSpPr>
        <p:sp>
          <p:nvSpPr>
            <p:cNvPr id="42" name="Text Box 5">
              <a:extLst>
                <a:ext uri="{FF2B5EF4-FFF2-40B4-BE49-F238E27FC236}">
                  <a16:creationId xmlns:a16="http://schemas.microsoft.com/office/drawing/2014/main" id="{071192AA-44A3-46BB-B853-FCA1EA6D5A2A}"/>
                </a:ext>
              </a:extLst>
            </p:cNvPr>
            <p:cNvSpPr txBox="1">
              <a:spLocks noChangeArrowheads="1"/>
            </p:cNvSpPr>
            <p:nvPr/>
          </p:nvSpPr>
          <p:spPr bwMode="auto">
            <a:xfrm>
              <a:off x="768" y="912"/>
              <a:ext cx="2304" cy="288"/>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zh-CN" altLang="en-US" sz="1800" b="1" dirty="0">
                  <a:solidFill>
                    <a:srgbClr val="FFFF00"/>
                  </a:solidFill>
                  <a:latin typeface="Arial" panose="020B0604020202020204" pitchFamily="34" charset="0"/>
                  <a:ea typeface="宋体" panose="02010600030101010101" pitchFamily="2" charset="-122"/>
                </a:rPr>
                <a:t>网络前缀（</a:t>
              </a:r>
              <a:r>
                <a:rPr lang="en-US" altLang="zh-CN" sz="1800" b="1" dirty="0">
                  <a:solidFill>
                    <a:srgbClr val="FFFF00"/>
                  </a:solidFill>
                  <a:latin typeface="Arial" panose="020B0604020202020204" pitchFamily="34" charset="0"/>
                  <a:ea typeface="宋体" panose="02010600030101010101" pitchFamily="2" charset="-122"/>
                </a:rPr>
                <a:t>Prefix</a:t>
              </a:r>
              <a:r>
                <a:rPr lang="zh-CN" altLang="en-US" sz="1800" b="1" dirty="0">
                  <a:solidFill>
                    <a:srgbClr val="FFFF00"/>
                  </a:solidFill>
                  <a:latin typeface="Arial" panose="020B0604020202020204" pitchFamily="34" charset="0"/>
                  <a:ea typeface="宋体" panose="02010600030101010101" pitchFamily="2" charset="-122"/>
                </a:rPr>
                <a:t>）</a:t>
              </a:r>
              <a:endParaRPr lang="en-AU" altLang="zh-CN" sz="1800" b="1" dirty="0">
                <a:solidFill>
                  <a:srgbClr val="FFFF00"/>
                </a:solidFill>
                <a:latin typeface="Arial" panose="020B0604020202020204" pitchFamily="34" charset="0"/>
                <a:ea typeface="宋体" panose="02010600030101010101" pitchFamily="2" charset="-122"/>
              </a:endParaRPr>
            </a:p>
          </p:txBody>
        </p:sp>
        <p:sp>
          <p:nvSpPr>
            <p:cNvPr id="43" name="Text Box 6">
              <a:extLst>
                <a:ext uri="{FF2B5EF4-FFF2-40B4-BE49-F238E27FC236}">
                  <a16:creationId xmlns:a16="http://schemas.microsoft.com/office/drawing/2014/main" id="{68BDFA8F-8D9E-49F8-9FB1-96F087720689}"/>
                </a:ext>
              </a:extLst>
            </p:cNvPr>
            <p:cNvSpPr txBox="1">
              <a:spLocks noChangeArrowheads="1"/>
            </p:cNvSpPr>
            <p:nvPr/>
          </p:nvSpPr>
          <p:spPr bwMode="auto">
            <a:xfrm>
              <a:off x="3072" y="912"/>
              <a:ext cx="2304" cy="288"/>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zh-CN" altLang="en-US" sz="1800" b="1" dirty="0">
                  <a:solidFill>
                    <a:srgbClr val="FFFF00"/>
                  </a:solidFill>
                  <a:latin typeface="Arial" panose="020B0604020202020204" pitchFamily="34" charset="0"/>
                  <a:ea typeface="宋体" panose="02010600030101010101" pitchFamily="2" charset="-122"/>
                </a:rPr>
                <a:t>接口标识</a:t>
              </a:r>
              <a:endParaRPr lang="en-AU" altLang="zh-CN" sz="1800" b="1" dirty="0">
                <a:solidFill>
                  <a:srgbClr val="FFFF00"/>
                </a:solidFill>
                <a:latin typeface="Arial" panose="020B0604020202020204" pitchFamily="34" charset="0"/>
                <a:ea typeface="宋体" panose="02010600030101010101" pitchFamily="2" charset="-122"/>
              </a:endParaRPr>
            </a:p>
          </p:txBody>
        </p:sp>
        <p:sp>
          <p:nvSpPr>
            <p:cNvPr id="44" name="Text Box 7">
              <a:extLst>
                <a:ext uri="{FF2B5EF4-FFF2-40B4-BE49-F238E27FC236}">
                  <a16:creationId xmlns:a16="http://schemas.microsoft.com/office/drawing/2014/main" id="{63336C14-8A58-496B-A605-E1357FD3CBEB}"/>
                </a:ext>
              </a:extLst>
            </p:cNvPr>
            <p:cNvSpPr txBox="1">
              <a:spLocks noChangeArrowheads="1"/>
            </p:cNvSpPr>
            <p:nvPr/>
          </p:nvSpPr>
          <p:spPr bwMode="auto">
            <a:xfrm>
              <a:off x="768" y="768"/>
              <a:ext cx="148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/0</a:t>
              </a:r>
              <a:endParaRPr lang="en-AU" altLang="zh-CN" sz="1200" b="1">
                <a:solidFill>
                  <a:schemeClr val="accent1"/>
                </a:solidFill>
                <a:latin typeface="Arial" panose="020B0604020202020204" pitchFamily="34" charset="0"/>
                <a:ea typeface="宋体" panose="02010600030101010101" pitchFamily="2" charset="-122"/>
              </a:endParaRPr>
            </a:p>
          </p:txBody>
        </p:sp>
        <p:sp>
          <p:nvSpPr>
            <p:cNvPr id="45" name="Text Box 8">
              <a:extLst>
                <a:ext uri="{FF2B5EF4-FFF2-40B4-BE49-F238E27FC236}">
                  <a16:creationId xmlns:a16="http://schemas.microsoft.com/office/drawing/2014/main" id="{B2E47679-646A-4EF0-B06D-62FC85BC4625}"/>
                </a:ext>
              </a:extLst>
            </p:cNvPr>
            <p:cNvSpPr txBox="1">
              <a:spLocks noChangeArrowheads="1"/>
            </p:cNvSpPr>
            <p:nvPr/>
          </p:nvSpPr>
          <p:spPr bwMode="auto">
            <a:xfrm>
              <a:off x="3072" y="768"/>
              <a:ext cx="1008"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/64</a:t>
              </a:r>
              <a:endParaRPr lang="en-AU" altLang="zh-CN" sz="1200" b="1">
                <a:solidFill>
                  <a:schemeClr val="accent1"/>
                </a:solidFill>
                <a:latin typeface="Arial" panose="020B0604020202020204" pitchFamily="34" charset="0"/>
                <a:ea typeface="宋体" panose="02010600030101010101" pitchFamily="2" charset="-122"/>
              </a:endParaRPr>
            </a:p>
          </p:txBody>
        </p:sp>
        <p:sp>
          <p:nvSpPr>
            <p:cNvPr id="46" name="Text Box 9">
              <a:extLst>
                <a:ext uri="{FF2B5EF4-FFF2-40B4-BE49-F238E27FC236}">
                  <a16:creationId xmlns:a16="http://schemas.microsoft.com/office/drawing/2014/main" id="{6D8469C2-3906-4C17-B368-38D99D2790A4}"/>
                </a:ext>
              </a:extLst>
            </p:cNvPr>
            <p:cNvSpPr txBox="1">
              <a:spLocks noChangeArrowheads="1"/>
            </p:cNvSpPr>
            <p:nvPr/>
          </p:nvSpPr>
          <p:spPr bwMode="auto">
            <a:xfrm>
              <a:off x="5376" y="768"/>
              <a:ext cx="181"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/128</a:t>
              </a:r>
              <a:endParaRPr lang="en-AU" altLang="zh-CN" sz="1200" b="1">
                <a:solidFill>
                  <a:schemeClr val="accent1"/>
                </a:solidFill>
                <a:latin typeface="Arial" panose="020B0604020202020204" pitchFamily="34" charset="0"/>
                <a:ea typeface="宋体" panose="02010600030101010101" pitchFamily="2" charset="-122"/>
              </a:endParaRPr>
            </a:p>
          </p:txBody>
        </p:sp>
      </p:grpSp>
      <p:grpSp>
        <p:nvGrpSpPr>
          <p:cNvPr id="47" name="Group 10">
            <a:extLst>
              <a:ext uri="{FF2B5EF4-FFF2-40B4-BE49-F238E27FC236}">
                <a16:creationId xmlns:a16="http://schemas.microsoft.com/office/drawing/2014/main" id="{135A57EE-17C2-4908-BE7E-06C68EF64546}"/>
              </a:ext>
            </a:extLst>
          </p:cNvPr>
          <p:cNvGrpSpPr/>
          <p:nvPr/>
        </p:nvGrpSpPr>
        <p:grpSpPr bwMode="auto">
          <a:xfrm>
            <a:off x="1952785" y="3195030"/>
            <a:ext cx="7696200" cy="1371600"/>
            <a:chOff x="768" y="1200"/>
            <a:chExt cx="4848" cy="864"/>
          </a:xfrm>
        </p:grpSpPr>
        <p:grpSp>
          <p:nvGrpSpPr>
            <p:cNvPr id="48" name="Group 11">
              <a:extLst>
                <a:ext uri="{FF2B5EF4-FFF2-40B4-BE49-F238E27FC236}">
                  <a16:creationId xmlns:a16="http://schemas.microsoft.com/office/drawing/2014/main" id="{1CF93176-2B7A-43CF-B676-6D5DCEC5AD7B}"/>
                </a:ext>
              </a:extLst>
            </p:cNvPr>
            <p:cNvGrpSpPr/>
            <p:nvPr/>
          </p:nvGrpSpPr>
          <p:grpSpPr bwMode="auto">
            <a:xfrm>
              <a:off x="768" y="1584"/>
              <a:ext cx="4848" cy="480"/>
              <a:chOff x="768" y="1584"/>
              <a:chExt cx="4848" cy="480"/>
            </a:xfrm>
          </p:grpSpPr>
          <p:sp>
            <p:nvSpPr>
              <p:cNvPr id="51" name="Text Box 12">
                <a:extLst>
                  <a:ext uri="{FF2B5EF4-FFF2-40B4-BE49-F238E27FC236}">
                    <a16:creationId xmlns:a16="http://schemas.microsoft.com/office/drawing/2014/main" id="{6BA80742-029A-463C-9FB7-66D65A37168B}"/>
                  </a:ext>
                </a:extLst>
              </p:cNvPr>
              <p:cNvSpPr txBox="1">
                <a:spLocks noChangeArrowheads="1"/>
              </p:cNvSpPr>
              <p:nvPr/>
            </p:nvSpPr>
            <p:spPr bwMode="auto">
              <a:xfrm>
                <a:off x="768" y="1584"/>
                <a:ext cx="384" cy="312"/>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AU" altLang="zh-CN" sz="1800" b="1">
                  <a:solidFill>
                    <a:srgbClr val="FFFF00"/>
                  </a:solidFill>
                  <a:latin typeface="Arial" panose="020B0604020202020204" pitchFamily="34" charset="0"/>
                  <a:ea typeface="宋体" panose="02010600030101010101" pitchFamily="2" charset="-122"/>
                </a:endParaRPr>
              </a:p>
            </p:txBody>
          </p:sp>
          <p:sp>
            <p:nvSpPr>
              <p:cNvPr id="52" name="Text Box 13">
                <a:extLst>
                  <a:ext uri="{FF2B5EF4-FFF2-40B4-BE49-F238E27FC236}">
                    <a16:creationId xmlns:a16="http://schemas.microsoft.com/office/drawing/2014/main" id="{18EFCD3C-DEC2-426B-A549-83D9ACC7C4A4}"/>
                  </a:ext>
                </a:extLst>
              </p:cNvPr>
              <p:cNvSpPr txBox="1">
                <a:spLocks noChangeArrowheads="1"/>
              </p:cNvSpPr>
              <p:nvPr/>
            </p:nvSpPr>
            <p:spPr bwMode="auto">
              <a:xfrm>
                <a:off x="768" y="1584"/>
                <a:ext cx="3552" cy="312"/>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zh-CN" altLang="en-US" sz="1800" b="1" dirty="0">
                    <a:solidFill>
                      <a:srgbClr val="FFFF00"/>
                    </a:solidFill>
                    <a:latin typeface="Arial" panose="020B0604020202020204" pitchFamily="34" charset="0"/>
                    <a:ea typeface="宋体" panose="02010600030101010101" pitchFamily="2" charset="-122"/>
                  </a:rPr>
                  <a:t>全球路由前缀（</a:t>
                </a:r>
                <a:r>
                  <a:rPr lang="en-US" altLang="zh-CN" sz="1800" b="1" dirty="0">
                    <a:solidFill>
                      <a:srgbClr val="FFFF00"/>
                    </a:solidFill>
                    <a:latin typeface="Arial" panose="020B0604020202020204" pitchFamily="34" charset="0"/>
                    <a:ea typeface="宋体" panose="02010600030101010101" pitchFamily="2" charset="-122"/>
                  </a:rPr>
                  <a:t>Topology</a:t>
                </a:r>
                <a:r>
                  <a:rPr lang="zh-CN" altLang="en-US" sz="1800" b="1" dirty="0">
                    <a:solidFill>
                      <a:srgbClr val="FFFF00"/>
                    </a:solidFill>
                    <a:latin typeface="Arial" panose="020B0604020202020204" pitchFamily="34" charset="0"/>
                    <a:ea typeface="宋体" panose="02010600030101010101" pitchFamily="2" charset="-122"/>
                  </a:rPr>
                  <a:t>）</a:t>
                </a:r>
                <a:endParaRPr lang="en-AU" altLang="zh-CN" sz="1800" b="1" dirty="0">
                  <a:solidFill>
                    <a:srgbClr val="FFFF00"/>
                  </a:solidFill>
                  <a:latin typeface="Arial" panose="020B0604020202020204" pitchFamily="34" charset="0"/>
                  <a:ea typeface="宋体" panose="02010600030101010101" pitchFamily="2" charset="-122"/>
                </a:endParaRPr>
              </a:p>
            </p:txBody>
          </p:sp>
          <p:sp>
            <p:nvSpPr>
              <p:cNvPr id="53" name="Text Box 14">
                <a:extLst>
                  <a:ext uri="{FF2B5EF4-FFF2-40B4-BE49-F238E27FC236}">
                    <a16:creationId xmlns:a16="http://schemas.microsoft.com/office/drawing/2014/main" id="{19FCFF70-641C-48D0-8E6F-0FCB7661EBAB}"/>
                  </a:ext>
                </a:extLst>
              </p:cNvPr>
              <p:cNvSpPr txBox="1">
                <a:spLocks noChangeArrowheads="1"/>
              </p:cNvSpPr>
              <p:nvPr/>
            </p:nvSpPr>
            <p:spPr bwMode="auto">
              <a:xfrm>
                <a:off x="4320" y="1584"/>
                <a:ext cx="1056" cy="312"/>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zh-CN" altLang="en-US" sz="1800" b="1" dirty="0">
                    <a:solidFill>
                      <a:srgbClr val="FFFF00"/>
                    </a:solidFill>
                    <a:latin typeface="Arial" panose="020B0604020202020204" pitchFamily="34" charset="0"/>
                    <a:ea typeface="宋体" panose="02010600030101010101" pitchFamily="2" charset="-122"/>
                  </a:rPr>
                  <a:t>子网</a:t>
                </a:r>
                <a:r>
                  <a:rPr lang="en-US" altLang="zh-CN" sz="1800" b="1" dirty="0">
                    <a:solidFill>
                      <a:srgbClr val="FFFF00"/>
                    </a:solidFill>
                    <a:latin typeface="Arial" panose="020B0604020202020204" pitchFamily="34" charset="0"/>
                    <a:ea typeface="宋体" panose="02010600030101010101" pitchFamily="2" charset="-122"/>
                  </a:rPr>
                  <a:t>ID</a:t>
                </a:r>
                <a:endParaRPr lang="en-AU" altLang="zh-CN" sz="1800" b="1" dirty="0">
                  <a:solidFill>
                    <a:srgbClr val="FFFF00"/>
                  </a:solidFill>
                  <a:latin typeface="Arial" panose="020B0604020202020204" pitchFamily="34" charset="0"/>
                  <a:ea typeface="宋体" panose="02010600030101010101" pitchFamily="2" charset="-122"/>
                </a:endParaRPr>
              </a:p>
            </p:txBody>
          </p:sp>
          <p:sp>
            <p:nvSpPr>
              <p:cNvPr id="54" name="Text Box 15">
                <a:extLst>
                  <a:ext uri="{FF2B5EF4-FFF2-40B4-BE49-F238E27FC236}">
                    <a16:creationId xmlns:a16="http://schemas.microsoft.com/office/drawing/2014/main" id="{79797E25-B6A7-4045-9F52-65A6014E03DA}"/>
                  </a:ext>
                </a:extLst>
              </p:cNvPr>
              <p:cNvSpPr txBox="1">
                <a:spLocks noChangeArrowheads="1"/>
              </p:cNvSpPr>
              <p:nvPr/>
            </p:nvSpPr>
            <p:spPr bwMode="auto">
              <a:xfrm>
                <a:off x="802" y="1920"/>
                <a:ext cx="24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dirty="0">
                    <a:solidFill>
                      <a:schemeClr val="accent1"/>
                    </a:solidFill>
                    <a:latin typeface="Arial" panose="020B0604020202020204" pitchFamily="34" charset="0"/>
                    <a:ea typeface="宋体" panose="02010600030101010101" pitchFamily="2" charset="-122"/>
                  </a:rPr>
                  <a:t>/0</a:t>
                </a:r>
                <a:endParaRPr lang="en-AU" altLang="zh-CN" sz="1200" b="1" dirty="0">
                  <a:solidFill>
                    <a:schemeClr val="accent1"/>
                  </a:solidFill>
                  <a:latin typeface="Arial" panose="020B0604020202020204" pitchFamily="34" charset="0"/>
                  <a:ea typeface="宋体" panose="02010600030101010101" pitchFamily="2" charset="-122"/>
                </a:endParaRPr>
              </a:p>
            </p:txBody>
          </p:sp>
          <p:sp>
            <p:nvSpPr>
              <p:cNvPr id="55" name="Text Box 16">
                <a:extLst>
                  <a:ext uri="{FF2B5EF4-FFF2-40B4-BE49-F238E27FC236}">
                    <a16:creationId xmlns:a16="http://schemas.microsoft.com/office/drawing/2014/main" id="{59D0440F-9899-4527-ABEF-0C7BE65673BF}"/>
                  </a:ext>
                </a:extLst>
              </p:cNvPr>
              <p:cNvSpPr txBox="1">
                <a:spLocks noChangeArrowheads="1"/>
              </p:cNvSpPr>
              <p:nvPr/>
            </p:nvSpPr>
            <p:spPr bwMode="auto">
              <a:xfrm>
                <a:off x="5376" y="1920"/>
                <a:ext cx="240"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/64</a:t>
                </a:r>
                <a:endParaRPr lang="en-AU" altLang="zh-CN" sz="1200" b="1">
                  <a:solidFill>
                    <a:schemeClr val="accent1"/>
                  </a:solidFill>
                  <a:latin typeface="Arial" panose="020B0604020202020204" pitchFamily="34" charset="0"/>
                  <a:ea typeface="宋体" panose="02010600030101010101" pitchFamily="2" charset="-122"/>
                </a:endParaRPr>
              </a:p>
            </p:txBody>
          </p:sp>
          <p:sp>
            <p:nvSpPr>
              <p:cNvPr id="56" name="Text Box 17">
                <a:extLst>
                  <a:ext uri="{FF2B5EF4-FFF2-40B4-BE49-F238E27FC236}">
                    <a16:creationId xmlns:a16="http://schemas.microsoft.com/office/drawing/2014/main" id="{79E45F71-B9D1-4050-90F2-59C1478342FB}"/>
                  </a:ext>
                </a:extLst>
              </p:cNvPr>
              <p:cNvSpPr txBox="1">
                <a:spLocks noChangeArrowheads="1"/>
              </p:cNvSpPr>
              <p:nvPr/>
            </p:nvSpPr>
            <p:spPr bwMode="auto">
              <a:xfrm>
                <a:off x="4207" y="1925"/>
                <a:ext cx="4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dirty="0">
                    <a:solidFill>
                      <a:schemeClr val="accent1"/>
                    </a:solidFill>
                    <a:latin typeface="Arial" panose="020B0604020202020204" pitchFamily="34" charset="0"/>
                    <a:ea typeface="宋体" panose="02010600030101010101" pitchFamily="2" charset="-122"/>
                  </a:rPr>
                  <a:t>/48</a:t>
                </a:r>
                <a:endParaRPr lang="en-AU" altLang="zh-CN" sz="1200" b="1" dirty="0">
                  <a:solidFill>
                    <a:schemeClr val="accent1"/>
                  </a:solidFill>
                  <a:latin typeface="Arial" panose="020B0604020202020204" pitchFamily="34" charset="0"/>
                  <a:ea typeface="宋体" panose="02010600030101010101" pitchFamily="2" charset="-122"/>
                </a:endParaRPr>
              </a:p>
            </p:txBody>
          </p:sp>
        </p:grpSp>
        <p:sp>
          <p:nvSpPr>
            <p:cNvPr id="49" name="Line 18">
              <a:extLst>
                <a:ext uri="{FF2B5EF4-FFF2-40B4-BE49-F238E27FC236}">
                  <a16:creationId xmlns:a16="http://schemas.microsoft.com/office/drawing/2014/main" id="{9F2CA507-CA81-4A75-B494-4008FBF56B9F}"/>
                </a:ext>
              </a:extLst>
            </p:cNvPr>
            <p:cNvSpPr>
              <a:spLocks noChangeShapeType="1"/>
            </p:cNvSpPr>
            <p:nvPr/>
          </p:nvSpPr>
          <p:spPr bwMode="auto">
            <a:xfrm>
              <a:off x="768" y="1200"/>
              <a:ext cx="0" cy="384"/>
            </a:xfrm>
            <a:prstGeom prst="line">
              <a:avLst/>
            </a:prstGeom>
            <a:noFill/>
            <a:ln w="38100">
              <a:solidFill>
                <a:srgbClr val="FF99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50" name="Line 19">
              <a:extLst>
                <a:ext uri="{FF2B5EF4-FFF2-40B4-BE49-F238E27FC236}">
                  <a16:creationId xmlns:a16="http://schemas.microsoft.com/office/drawing/2014/main" id="{D4ED53B9-9B1E-48C5-9484-A911EAFA3B3D}"/>
                </a:ext>
              </a:extLst>
            </p:cNvPr>
            <p:cNvSpPr>
              <a:spLocks noChangeShapeType="1"/>
            </p:cNvSpPr>
            <p:nvPr/>
          </p:nvSpPr>
          <p:spPr bwMode="auto">
            <a:xfrm>
              <a:off x="3072" y="1200"/>
              <a:ext cx="2304" cy="384"/>
            </a:xfrm>
            <a:prstGeom prst="line">
              <a:avLst/>
            </a:prstGeom>
            <a:noFill/>
            <a:ln w="38100">
              <a:solidFill>
                <a:srgbClr val="FF99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grpSp>
      <p:sp>
        <p:nvSpPr>
          <p:cNvPr id="57" name="Rectangle 20">
            <a:extLst>
              <a:ext uri="{FF2B5EF4-FFF2-40B4-BE49-F238E27FC236}">
                <a16:creationId xmlns:a16="http://schemas.microsoft.com/office/drawing/2014/main" id="{DD7BA159-A581-486F-95D6-7451A820201D}"/>
              </a:ext>
            </a:extLst>
          </p:cNvPr>
          <p:cNvSpPr>
            <a:spLocks noChangeArrowheads="1"/>
          </p:cNvSpPr>
          <p:nvPr/>
        </p:nvSpPr>
        <p:spPr bwMode="auto">
          <a:xfrm>
            <a:off x="5618475" y="2742332"/>
            <a:ext cx="3657600" cy="457200"/>
          </a:xfrm>
          <a:prstGeom prst="rect">
            <a:avLst/>
          </a:prstGeom>
          <a:gradFill rotWithShape="1">
            <a:gsLst>
              <a:gs pos="0">
                <a:schemeClr val="tx2">
                  <a:alpha val="44000"/>
                </a:schemeClr>
              </a:gs>
              <a:gs pos="100000">
                <a:schemeClr val="tx2">
                  <a:gamma/>
                  <a:shade val="57647"/>
                  <a:invGamma/>
                  <a:alpha val="44000"/>
                </a:schemeClr>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zh-CN" altLang="en-US" dirty="0">
              <a:ea typeface="宋体" panose="02010600030101010101" pitchFamily="2" charset="-122"/>
            </a:endParaRPr>
          </a:p>
        </p:txBody>
      </p:sp>
      <p:sp>
        <p:nvSpPr>
          <p:cNvPr id="58" name="Rectangle 21">
            <a:extLst>
              <a:ext uri="{FF2B5EF4-FFF2-40B4-BE49-F238E27FC236}">
                <a16:creationId xmlns:a16="http://schemas.microsoft.com/office/drawing/2014/main" id="{49F3C2B2-984B-46B0-A861-62FA9AEEF565}"/>
              </a:ext>
            </a:extLst>
          </p:cNvPr>
          <p:cNvSpPr>
            <a:spLocks noChangeArrowheads="1"/>
          </p:cNvSpPr>
          <p:nvPr/>
        </p:nvSpPr>
        <p:spPr bwMode="auto">
          <a:xfrm>
            <a:off x="7599675" y="3793170"/>
            <a:ext cx="1676400" cy="469900"/>
          </a:xfrm>
          <a:prstGeom prst="rect">
            <a:avLst/>
          </a:prstGeom>
          <a:gradFill rotWithShape="1">
            <a:gsLst>
              <a:gs pos="0">
                <a:schemeClr val="tx2">
                  <a:alpha val="44000"/>
                </a:schemeClr>
              </a:gs>
              <a:gs pos="100000">
                <a:schemeClr val="tx2">
                  <a:gamma/>
                  <a:shade val="57647"/>
                  <a:invGamma/>
                  <a:alpha val="44000"/>
                </a:schemeClr>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zh-CN" altLang="en-US" dirty="0">
              <a:ea typeface="宋体" panose="02010600030101010101" pitchFamily="2" charset="-122"/>
            </a:endParaRPr>
          </a:p>
        </p:txBody>
      </p:sp>
      <p:grpSp>
        <p:nvGrpSpPr>
          <p:cNvPr id="59" name="组合 58">
            <a:extLst>
              <a:ext uri="{FF2B5EF4-FFF2-40B4-BE49-F238E27FC236}">
                <a16:creationId xmlns:a16="http://schemas.microsoft.com/office/drawing/2014/main" id="{AAF703F7-68CC-4E7A-9ADF-48D3C704197C}"/>
              </a:ext>
            </a:extLst>
          </p:cNvPr>
          <p:cNvGrpSpPr/>
          <p:nvPr/>
        </p:nvGrpSpPr>
        <p:grpSpPr>
          <a:xfrm>
            <a:off x="1947059" y="4322415"/>
            <a:ext cx="7696200" cy="1392238"/>
            <a:chOff x="919018" y="3692495"/>
            <a:chExt cx="7696200" cy="1392238"/>
          </a:xfrm>
        </p:grpSpPr>
        <p:sp>
          <p:nvSpPr>
            <p:cNvPr id="60" name="Line 18">
              <a:extLst>
                <a:ext uri="{FF2B5EF4-FFF2-40B4-BE49-F238E27FC236}">
                  <a16:creationId xmlns:a16="http://schemas.microsoft.com/office/drawing/2014/main" id="{611BD54C-2198-44A3-8693-228024B79AD2}"/>
                </a:ext>
              </a:extLst>
            </p:cNvPr>
            <p:cNvSpPr>
              <a:spLocks noChangeShapeType="1"/>
            </p:cNvSpPr>
            <p:nvPr/>
          </p:nvSpPr>
          <p:spPr bwMode="auto">
            <a:xfrm>
              <a:off x="919018" y="3692495"/>
              <a:ext cx="0" cy="609600"/>
            </a:xfrm>
            <a:prstGeom prst="line">
              <a:avLst/>
            </a:prstGeom>
            <a:noFill/>
            <a:ln w="38100">
              <a:solidFill>
                <a:srgbClr val="FF99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61" name="Line 19">
              <a:extLst>
                <a:ext uri="{FF2B5EF4-FFF2-40B4-BE49-F238E27FC236}">
                  <a16:creationId xmlns:a16="http://schemas.microsoft.com/office/drawing/2014/main" id="{1AED43B5-F10B-4DC9-99E4-B2C243B85A1C}"/>
                </a:ext>
              </a:extLst>
            </p:cNvPr>
            <p:cNvSpPr>
              <a:spLocks noChangeShapeType="1"/>
            </p:cNvSpPr>
            <p:nvPr/>
          </p:nvSpPr>
          <p:spPr bwMode="auto">
            <a:xfrm>
              <a:off x="6503843" y="3703608"/>
              <a:ext cx="1730375" cy="598488"/>
            </a:xfrm>
            <a:prstGeom prst="line">
              <a:avLst/>
            </a:prstGeom>
            <a:noFill/>
            <a:ln w="38100">
              <a:solidFill>
                <a:srgbClr val="FF99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62" name="Text Box 25">
              <a:extLst>
                <a:ext uri="{FF2B5EF4-FFF2-40B4-BE49-F238E27FC236}">
                  <a16:creationId xmlns:a16="http://schemas.microsoft.com/office/drawing/2014/main" id="{685202B5-ADC5-4202-9022-8F919D3E3F7E}"/>
                </a:ext>
              </a:extLst>
            </p:cNvPr>
            <p:cNvSpPr txBox="1">
              <a:spLocks noChangeArrowheads="1"/>
            </p:cNvSpPr>
            <p:nvPr/>
          </p:nvSpPr>
          <p:spPr bwMode="auto">
            <a:xfrm>
              <a:off x="919018" y="4279870"/>
              <a:ext cx="609600" cy="495300"/>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AU" altLang="zh-CN" sz="1800" b="1">
                <a:solidFill>
                  <a:srgbClr val="FFFF00"/>
                </a:solidFill>
                <a:latin typeface="Arial" panose="020B0604020202020204" pitchFamily="34" charset="0"/>
                <a:ea typeface="宋体" panose="02010600030101010101" pitchFamily="2" charset="-122"/>
              </a:endParaRPr>
            </a:p>
          </p:txBody>
        </p:sp>
        <p:sp>
          <p:nvSpPr>
            <p:cNvPr id="63" name="Text Box 26">
              <a:extLst>
                <a:ext uri="{FF2B5EF4-FFF2-40B4-BE49-F238E27FC236}">
                  <a16:creationId xmlns:a16="http://schemas.microsoft.com/office/drawing/2014/main" id="{546D0E11-6647-449F-A803-2D43C1886A7B}"/>
                </a:ext>
              </a:extLst>
            </p:cNvPr>
            <p:cNvSpPr txBox="1">
              <a:spLocks noChangeArrowheads="1"/>
            </p:cNvSpPr>
            <p:nvPr/>
          </p:nvSpPr>
          <p:spPr bwMode="auto">
            <a:xfrm>
              <a:off x="919018" y="4279870"/>
              <a:ext cx="5638800" cy="495300"/>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1800" b="1">
                  <a:solidFill>
                    <a:srgbClr val="FFFF00"/>
                  </a:solidFill>
                  <a:latin typeface="Arial" panose="020B0604020202020204" pitchFamily="34" charset="0"/>
                  <a:ea typeface="宋体" panose="02010600030101010101" pitchFamily="2" charset="-122"/>
                </a:rPr>
                <a:t>Infrastructure</a:t>
              </a:r>
              <a:endParaRPr lang="en-AU" altLang="zh-CN" sz="1800" b="1">
                <a:solidFill>
                  <a:srgbClr val="FFFF00"/>
                </a:solidFill>
                <a:latin typeface="Arial" panose="020B0604020202020204" pitchFamily="34" charset="0"/>
                <a:ea typeface="宋体" panose="02010600030101010101" pitchFamily="2" charset="-122"/>
              </a:endParaRPr>
            </a:p>
          </p:txBody>
        </p:sp>
        <p:sp>
          <p:nvSpPr>
            <p:cNvPr id="64" name="Text Box 27">
              <a:extLst>
                <a:ext uri="{FF2B5EF4-FFF2-40B4-BE49-F238E27FC236}">
                  <a16:creationId xmlns:a16="http://schemas.microsoft.com/office/drawing/2014/main" id="{A40FA178-523D-4BC0-A789-F70C78BBBD63}"/>
                </a:ext>
              </a:extLst>
            </p:cNvPr>
            <p:cNvSpPr txBox="1">
              <a:spLocks noChangeArrowheads="1"/>
            </p:cNvSpPr>
            <p:nvPr/>
          </p:nvSpPr>
          <p:spPr bwMode="auto">
            <a:xfrm>
              <a:off x="5711681" y="4279870"/>
              <a:ext cx="2522538" cy="495300"/>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zh-CN" altLang="en-US" sz="1800" b="1" dirty="0">
                  <a:solidFill>
                    <a:srgbClr val="FFFF00"/>
                  </a:solidFill>
                  <a:latin typeface="Arial" panose="020B0604020202020204" pitchFamily="34" charset="0"/>
                  <a:ea typeface="宋体" panose="02010600030101010101" pitchFamily="2" charset="-122"/>
                </a:rPr>
                <a:t>站点（</a:t>
              </a:r>
              <a:r>
                <a:rPr lang="en-US" altLang="zh-CN" sz="1800" b="1" dirty="0">
                  <a:solidFill>
                    <a:srgbClr val="FFFF00"/>
                  </a:solidFill>
                  <a:latin typeface="Arial" panose="020B0604020202020204" pitchFamily="34" charset="0"/>
                  <a:ea typeface="宋体" panose="02010600030101010101" pitchFamily="2" charset="-122"/>
                </a:rPr>
                <a:t>Site</a:t>
              </a:r>
              <a:r>
                <a:rPr lang="zh-CN" altLang="en-US" sz="1800" b="1" dirty="0">
                  <a:solidFill>
                    <a:srgbClr val="FFFF00"/>
                  </a:solidFill>
                  <a:latin typeface="Arial" panose="020B0604020202020204" pitchFamily="34" charset="0"/>
                  <a:ea typeface="宋体" panose="02010600030101010101" pitchFamily="2" charset="-122"/>
                </a:rPr>
                <a:t>）</a:t>
              </a:r>
              <a:endParaRPr lang="en-AU" altLang="zh-CN" sz="1800" b="1" dirty="0">
                <a:solidFill>
                  <a:srgbClr val="FFFF00"/>
                </a:solidFill>
                <a:latin typeface="Arial" panose="020B0604020202020204" pitchFamily="34" charset="0"/>
                <a:ea typeface="宋体" panose="02010600030101010101" pitchFamily="2" charset="-122"/>
              </a:endParaRPr>
            </a:p>
          </p:txBody>
        </p:sp>
        <p:sp>
          <p:nvSpPr>
            <p:cNvPr id="65" name="Text Box 29">
              <a:extLst>
                <a:ext uri="{FF2B5EF4-FFF2-40B4-BE49-F238E27FC236}">
                  <a16:creationId xmlns:a16="http://schemas.microsoft.com/office/drawing/2014/main" id="{F660A615-333C-4D73-AE25-04A0AD3193EF}"/>
                </a:ext>
              </a:extLst>
            </p:cNvPr>
            <p:cNvSpPr txBox="1">
              <a:spLocks noChangeArrowheads="1"/>
            </p:cNvSpPr>
            <p:nvPr/>
          </p:nvSpPr>
          <p:spPr bwMode="auto">
            <a:xfrm>
              <a:off x="924744" y="4279870"/>
              <a:ext cx="4786937" cy="495300"/>
            </a:xfrm>
            <a:prstGeom prst="rect">
              <a:avLst/>
            </a:prstGeom>
            <a:solidFill>
              <a:srgbClr val="00CC99"/>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zh-CN" altLang="en-US" sz="1800" b="1" dirty="0">
                  <a:solidFill>
                    <a:srgbClr val="FFFF00"/>
                  </a:solidFill>
                  <a:latin typeface="Arial" panose="020B0604020202020204" pitchFamily="34" charset="0"/>
                  <a:ea typeface="宋体" panose="02010600030101010101" pitchFamily="2" charset="-122"/>
                </a:rPr>
                <a:t>运营商（</a:t>
              </a:r>
              <a:r>
                <a:rPr lang="en-US" altLang="zh-CN" sz="1800" b="1" dirty="0">
                  <a:solidFill>
                    <a:srgbClr val="FFFF00"/>
                  </a:solidFill>
                  <a:latin typeface="Arial" panose="020B0604020202020204" pitchFamily="34" charset="0"/>
                  <a:ea typeface="宋体" panose="02010600030101010101" pitchFamily="2" charset="-122"/>
                </a:rPr>
                <a:t>ISP</a:t>
              </a:r>
              <a:r>
                <a:rPr lang="zh-CN" altLang="en-US" sz="1800" b="1" dirty="0">
                  <a:solidFill>
                    <a:srgbClr val="FFFF00"/>
                  </a:solidFill>
                  <a:latin typeface="Arial" panose="020B0604020202020204" pitchFamily="34" charset="0"/>
                  <a:ea typeface="宋体" panose="02010600030101010101" pitchFamily="2" charset="-122"/>
                </a:rPr>
                <a:t>）</a:t>
              </a:r>
              <a:endParaRPr lang="en-AU" altLang="zh-CN" sz="1800" b="1" dirty="0">
                <a:solidFill>
                  <a:srgbClr val="FFFF00"/>
                </a:solidFill>
                <a:latin typeface="Arial" panose="020B0604020202020204" pitchFamily="34" charset="0"/>
                <a:ea typeface="宋体" panose="02010600030101010101" pitchFamily="2" charset="-122"/>
              </a:endParaRPr>
            </a:p>
          </p:txBody>
        </p:sp>
        <p:sp>
          <p:nvSpPr>
            <p:cNvPr id="66" name="Text Box 30">
              <a:extLst>
                <a:ext uri="{FF2B5EF4-FFF2-40B4-BE49-F238E27FC236}">
                  <a16:creationId xmlns:a16="http://schemas.microsoft.com/office/drawing/2014/main" id="{955A4135-D615-4B80-B7B3-DBAEFA23D0DB}"/>
                </a:ext>
              </a:extLst>
            </p:cNvPr>
            <p:cNvSpPr txBox="1">
              <a:spLocks noChangeArrowheads="1"/>
            </p:cNvSpPr>
            <p:nvPr/>
          </p:nvSpPr>
          <p:spPr bwMode="auto">
            <a:xfrm>
              <a:off x="919018" y="4856133"/>
              <a:ext cx="38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/0</a:t>
              </a:r>
              <a:endParaRPr lang="en-AU" altLang="zh-CN" sz="1200" b="1">
                <a:solidFill>
                  <a:schemeClr val="accent1"/>
                </a:solidFill>
                <a:latin typeface="Arial" panose="020B0604020202020204" pitchFamily="34" charset="0"/>
                <a:ea typeface="宋体" panose="02010600030101010101" pitchFamily="2" charset="-122"/>
              </a:endParaRPr>
            </a:p>
          </p:txBody>
        </p:sp>
        <p:sp>
          <p:nvSpPr>
            <p:cNvPr id="67" name="Text Box 31">
              <a:extLst>
                <a:ext uri="{FF2B5EF4-FFF2-40B4-BE49-F238E27FC236}">
                  <a16:creationId xmlns:a16="http://schemas.microsoft.com/office/drawing/2014/main" id="{7AD63A84-227C-4A05-AC5E-47D740DE2870}"/>
                </a:ext>
              </a:extLst>
            </p:cNvPr>
            <p:cNvSpPr txBox="1">
              <a:spLocks noChangeArrowheads="1"/>
            </p:cNvSpPr>
            <p:nvPr/>
          </p:nvSpPr>
          <p:spPr bwMode="auto">
            <a:xfrm>
              <a:off x="8234218" y="4856133"/>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/48</a:t>
              </a:r>
              <a:endParaRPr lang="en-AU" altLang="zh-CN" sz="1200" b="1">
                <a:solidFill>
                  <a:schemeClr val="accent1"/>
                </a:solidFill>
                <a:latin typeface="Arial" panose="020B0604020202020204" pitchFamily="34" charset="0"/>
                <a:ea typeface="宋体" panose="02010600030101010101" pitchFamily="2" charset="-122"/>
              </a:endParaRPr>
            </a:p>
          </p:txBody>
        </p:sp>
        <p:sp>
          <p:nvSpPr>
            <p:cNvPr id="68" name="Text Box 32">
              <a:extLst>
                <a:ext uri="{FF2B5EF4-FFF2-40B4-BE49-F238E27FC236}">
                  <a16:creationId xmlns:a16="http://schemas.microsoft.com/office/drawing/2014/main" id="{665BEA9C-6CB6-448B-B1FF-C57F5FEBEEF0}"/>
                </a:ext>
              </a:extLst>
            </p:cNvPr>
            <p:cNvSpPr txBox="1">
              <a:spLocks noChangeArrowheads="1"/>
            </p:cNvSpPr>
            <p:nvPr/>
          </p:nvSpPr>
          <p:spPr bwMode="auto">
            <a:xfrm>
              <a:off x="5640243" y="4856133"/>
              <a:ext cx="7445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/32</a:t>
              </a:r>
              <a:endParaRPr lang="en-AU" altLang="zh-CN" sz="1200" b="1">
                <a:solidFill>
                  <a:schemeClr val="accent1"/>
                </a:solidFill>
                <a:latin typeface="Arial" panose="020B0604020202020204" pitchFamily="34" charset="0"/>
                <a:ea typeface="宋体" panose="02010600030101010101" pitchFamily="2" charset="-122"/>
              </a:endParaRPr>
            </a:p>
          </p:txBody>
        </p:sp>
        <p:sp>
          <p:nvSpPr>
            <p:cNvPr id="69" name="Line 34">
              <a:extLst>
                <a:ext uri="{FF2B5EF4-FFF2-40B4-BE49-F238E27FC236}">
                  <a16:creationId xmlns:a16="http://schemas.microsoft.com/office/drawing/2014/main" id="{A836A7BB-F7AC-4BFD-8FEE-33E9ADCA6E25}"/>
                </a:ext>
              </a:extLst>
            </p:cNvPr>
            <p:cNvSpPr>
              <a:spLocks noChangeShapeType="1"/>
            </p:cNvSpPr>
            <p:nvPr/>
          </p:nvSpPr>
          <p:spPr bwMode="auto">
            <a:xfrm>
              <a:off x="5567218" y="4279870"/>
              <a:ext cx="0" cy="504825"/>
            </a:xfrm>
            <a:prstGeom prst="line">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70" name="Line 46">
              <a:extLst>
                <a:ext uri="{FF2B5EF4-FFF2-40B4-BE49-F238E27FC236}">
                  <a16:creationId xmlns:a16="http://schemas.microsoft.com/office/drawing/2014/main" id="{4CB42711-1DC2-4FEB-BC4F-DDAB78C61644}"/>
                </a:ext>
              </a:extLst>
            </p:cNvPr>
            <p:cNvSpPr>
              <a:spLocks noChangeShapeType="1"/>
            </p:cNvSpPr>
            <p:nvPr/>
          </p:nvSpPr>
          <p:spPr bwMode="auto">
            <a:xfrm>
              <a:off x="5424343" y="4279870"/>
              <a:ext cx="0" cy="504825"/>
            </a:xfrm>
            <a:prstGeom prst="line">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71" name="Line 58">
              <a:extLst>
                <a:ext uri="{FF2B5EF4-FFF2-40B4-BE49-F238E27FC236}">
                  <a16:creationId xmlns:a16="http://schemas.microsoft.com/office/drawing/2014/main" id="{C91BFA2B-809B-4EDE-8D44-AE0E40DDB4D2}"/>
                </a:ext>
              </a:extLst>
            </p:cNvPr>
            <p:cNvSpPr>
              <a:spLocks noChangeShapeType="1"/>
            </p:cNvSpPr>
            <p:nvPr/>
          </p:nvSpPr>
          <p:spPr bwMode="auto">
            <a:xfrm>
              <a:off x="5279881" y="4279870"/>
              <a:ext cx="0" cy="504825"/>
            </a:xfrm>
            <a:prstGeom prst="line">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72" name="Line 59">
              <a:extLst>
                <a:ext uri="{FF2B5EF4-FFF2-40B4-BE49-F238E27FC236}">
                  <a16:creationId xmlns:a16="http://schemas.microsoft.com/office/drawing/2014/main" id="{CDED5198-126D-4C31-8551-A6D2F2474BF7}"/>
                </a:ext>
              </a:extLst>
            </p:cNvPr>
            <p:cNvSpPr>
              <a:spLocks noChangeShapeType="1"/>
            </p:cNvSpPr>
            <p:nvPr/>
          </p:nvSpPr>
          <p:spPr bwMode="auto">
            <a:xfrm>
              <a:off x="5135418" y="4279870"/>
              <a:ext cx="0" cy="504825"/>
            </a:xfrm>
            <a:prstGeom prst="line">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73" name="Line 62">
              <a:extLst>
                <a:ext uri="{FF2B5EF4-FFF2-40B4-BE49-F238E27FC236}">
                  <a16:creationId xmlns:a16="http://schemas.microsoft.com/office/drawing/2014/main" id="{DEBEEE43-0E40-4FBF-A040-5056E0729D54}"/>
                </a:ext>
              </a:extLst>
            </p:cNvPr>
            <p:cNvSpPr>
              <a:spLocks noChangeShapeType="1"/>
            </p:cNvSpPr>
            <p:nvPr/>
          </p:nvSpPr>
          <p:spPr bwMode="auto">
            <a:xfrm flipH="1">
              <a:off x="5063981" y="4929158"/>
              <a:ext cx="503238" cy="0"/>
            </a:xfrm>
            <a:prstGeom prst="line">
              <a:avLst/>
            </a:prstGeom>
            <a:noFill/>
            <a:ln w="38100">
              <a:solidFill>
                <a:schemeClr val="hlink"/>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grpSp>
    </p:spTree>
    <p:extLst>
      <p:ext uri="{BB962C8B-B14F-4D97-AF65-F5344CB8AC3E}">
        <p14:creationId xmlns:p14="http://schemas.microsoft.com/office/powerpoint/2010/main" val="40667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slide(fromTo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ppt_x"/>
                                          </p:val>
                                        </p:tav>
                                        <p:tav tm="100000">
                                          <p:val>
                                            <p:strVal val="#ppt_x"/>
                                          </p:val>
                                        </p:tav>
                                      </p:tavLst>
                                    </p:anim>
                                    <p:anim calcmode="lin" valueType="num">
                                      <p:cBhvr additive="base">
                                        <p:cTn id="2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712602" cy="480131"/>
          </a:xfrm>
        </p:spPr>
        <p:txBody>
          <a:bodyPr/>
          <a:lstStyle/>
          <a:p>
            <a:r>
              <a:rPr kumimoji="1" lang="en-US" altLang="zh-CN" dirty="0"/>
              <a:t>IPv6</a:t>
            </a:r>
            <a:r>
              <a:rPr kumimoji="1" lang="zh-CN" altLang="en-US" dirty="0"/>
              <a:t>编址举例</a:t>
            </a:r>
          </a:p>
        </p:txBody>
      </p:sp>
      <p:grpSp>
        <p:nvGrpSpPr>
          <p:cNvPr id="136" name="组合 135">
            <a:extLst>
              <a:ext uri="{FF2B5EF4-FFF2-40B4-BE49-F238E27FC236}">
                <a16:creationId xmlns:a16="http://schemas.microsoft.com/office/drawing/2014/main" id="{88327563-5ACB-42F8-9CB7-83049957947B}"/>
              </a:ext>
            </a:extLst>
          </p:cNvPr>
          <p:cNvGrpSpPr/>
          <p:nvPr/>
        </p:nvGrpSpPr>
        <p:grpSpPr>
          <a:xfrm>
            <a:off x="1867670" y="1026160"/>
            <a:ext cx="8456660" cy="4632801"/>
            <a:chOff x="4104676" y="1318606"/>
            <a:chExt cx="7968732" cy="4829791"/>
          </a:xfrm>
        </p:grpSpPr>
        <p:sp>
          <p:nvSpPr>
            <p:cNvPr id="74" name="流程图: 过程 73">
              <a:extLst>
                <a:ext uri="{FF2B5EF4-FFF2-40B4-BE49-F238E27FC236}">
                  <a16:creationId xmlns:a16="http://schemas.microsoft.com/office/drawing/2014/main" id="{EA7F36CE-87A1-477A-8A2A-F07728C33699}"/>
                </a:ext>
              </a:extLst>
            </p:cNvPr>
            <p:cNvSpPr/>
            <p:nvPr/>
          </p:nvSpPr>
          <p:spPr>
            <a:xfrm>
              <a:off x="4104676" y="3886627"/>
              <a:ext cx="2287418" cy="411619"/>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因特网地址分配组织</a:t>
              </a:r>
            </a:p>
          </p:txBody>
        </p:sp>
        <p:sp>
          <p:nvSpPr>
            <p:cNvPr id="19" name="椭圆 18">
              <a:extLst>
                <a:ext uri="{FF2B5EF4-FFF2-40B4-BE49-F238E27FC236}">
                  <a16:creationId xmlns:a16="http://schemas.microsoft.com/office/drawing/2014/main" id="{109C4046-D644-4C73-87E2-95E2AFD539F7}"/>
                </a:ext>
              </a:extLst>
            </p:cNvPr>
            <p:cNvSpPr/>
            <p:nvPr/>
          </p:nvSpPr>
          <p:spPr>
            <a:xfrm>
              <a:off x="6732145" y="1455653"/>
              <a:ext cx="1567419"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LACNIC</a:t>
              </a:r>
              <a:endParaRPr lang="zh-CN" altLang="en-US" dirty="0"/>
            </a:p>
          </p:txBody>
        </p:sp>
        <p:sp>
          <p:nvSpPr>
            <p:cNvPr id="20" name="椭圆 19">
              <a:extLst>
                <a:ext uri="{FF2B5EF4-FFF2-40B4-BE49-F238E27FC236}">
                  <a16:creationId xmlns:a16="http://schemas.microsoft.com/office/drawing/2014/main" id="{D6ACEC76-692F-4AFF-B367-21A08AA60FD5}"/>
                </a:ext>
              </a:extLst>
            </p:cNvPr>
            <p:cNvSpPr/>
            <p:nvPr/>
          </p:nvSpPr>
          <p:spPr>
            <a:xfrm>
              <a:off x="6732145" y="2256168"/>
              <a:ext cx="1567418"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RIPE</a:t>
              </a:r>
              <a:endParaRPr lang="zh-CN" altLang="en-US" dirty="0"/>
            </a:p>
          </p:txBody>
        </p:sp>
        <p:sp>
          <p:nvSpPr>
            <p:cNvPr id="21" name="椭圆 20">
              <a:extLst>
                <a:ext uri="{FF2B5EF4-FFF2-40B4-BE49-F238E27FC236}">
                  <a16:creationId xmlns:a16="http://schemas.microsoft.com/office/drawing/2014/main" id="{CA7447BA-21B6-487A-A6E2-17147650314B}"/>
                </a:ext>
              </a:extLst>
            </p:cNvPr>
            <p:cNvSpPr/>
            <p:nvPr/>
          </p:nvSpPr>
          <p:spPr>
            <a:xfrm>
              <a:off x="6732145" y="3105414"/>
              <a:ext cx="1567418"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APNIC</a:t>
              </a:r>
              <a:endParaRPr lang="zh-CN" altLang="en-US" dirty="0"/>
            </a:p>
          </p:txBody>
        </p:sp>
        <p:sp>
          <p:nvSpPr>
            <p:cNvPr id="22" name="椭圆 21">
              <a:extLst>
                <a:ext uri="{FF2B5EF4-FFF2-40B4-BE49-F238E27FC236}">
                  <a16:creationId xmlns:a16="http://schemas.microsoft.com/office/drawing/2014/main" id="{8E8B62DC-2168-45D6-83ED-38BC0E1B3CF4}"/>
                </a:ext>
              </a:extLst>
            </p:cNvPr>
            <p:cNvSpPr/>
            <p:nvPr/>
          </p:nvSpPr>
          <p:spPr>
            <a:xfrm>
              <a:off x="6754657" y="3901806"/>
              <a:ext cx="152239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ARIN</a:t>
              </a:r>
              <a:endParaRPr lang="zh-CN" altLang="en-US" dirty="0"/>
            </a:p>
          </p:txBody>
        </p:sp>
        <p:sp>
          <p:nvSpPr>
            <p:cNvPr id="23" name="椭圆 22">
              <a:extLst>
                <a:ext uri="{FF2B5EF4-FFF2-40B4-BE49-F238E27FC236}">
                  <a16:creationId xmlns:a16="http://schemas.microsoft.com/office/drawing/2014/main" id="{E7C607C4-A852-4212-BF1C-69A40720A9DF}"/>
                </a:ext>
              </a:extLst>
            </p:cNvPr>
            <p:cNvSpPr/>
            <p:nvPr/>
          </p:nvSpPr>
          <p:spPr>
            <a:xfrm>
              <a:off x="6754657" y="4743339"/>
              <a:ext cx="152239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AFRINIC</a:t>
              </a:r>
              <a:endParaRPr lang="zh-CN" altLang="en-US" dirty="0"/>
            </a:p>
          </p:txBody>
        </p:sp>
        <p:cxnSp>
          <p:nvCxnSpPr>
            <p:cNvPr id="28" name="直接连接符 27">
              <a:extLst>
                <a:ext uri="{FF2B5EF4-FFF2-40B4-BE49-F238E27FC236}">
                  <a16:creationId xmlns:a16="http://schemas.microsoft.com/office/drawing/2014/main" id="{F9608F82-8A64-4D57-9900-95ABF3BD42E2}"/>
                </a:ext>
              </a:extLst>
            </p:cNvPr>
            <p:cNvCxnSpPr>
              <a:cxnSpLocks/>
              <a:endCxn id="19" idx="2"/>
            </p:cNvCxnSpPr>
            <p:nvPr/>
          </p:nvCxnSpPr>
          <p:spPr>
            <a:xfrm flipV="1">
              <a:off x="5141509" y="1733078"/>
              <a:ext cx="1590636" cy="1630458"/>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FA56245-3D00-45B5-9FDE-194C6192D539}"/>
                </a:ext>
              </a:extLst>
            </p:cNvPr>
            <p:cNvCxnSpPr>
              <a:cxnSpLocks/>
              <a:stCxn id="20" idx="2"/>
            </p:cNvCxnSpPr>
            <p:nvPr/>
          </p:nvCxnSpPr>
          <p:spPr>
            <a:xfrm flipH="1">
              <a:off x="5141509" y="2533593"/>
              <a:ext cx="1590636" cy="829943"/>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09EAEF7-D927-43B3-90C3-0013002B37CD}"/>
                </a:ext>
              </a:extLst>
            </p:cNvPr>
            <p:cNvCxnSpPr>
              <a:cxnSpLocks/>
              <a:stCxn id="22" idx="2"/>
            </p:cNvCxnSpPr>
            <p:nvPr/>
          </p:nvCxnSpPr>
          <p:spPr>
            <a:xfrm flipH="1" flipV="1">
              <a:off x="5141509" y="3363536"/>
              <a:ext cx="1613148" cy="815695"/>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6187537A-3958-4B4C-A565-6F3738AF6D73}"/>
                </a:ext>
              </a:extLst>
            </p:cNvPr>
            <p:cNvCxnSpPr>
              <a:cxnSpLocks/>
              <a:stCxn id="23" idx="2"/>
            </p:cNvCxnSpPr>
            <p:nvPr/>
          </p:nvCxnSpPr>
          <p:spPr>
            <a:xfrm flipH="1" flipV="1">
              <a:off x="5141509" y="3363536"/>
              <a:ext cx="1613148" cy="1657228"/>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4459BA73-C501-4505-A753-58C8130715AC}"/>
                </a:ext>
              </a:extLst>
            </p:cNvPr>
            <p:cNvSpPr/>
            <p:nvPr/>
          </p:nvSpPr>
          <p:spPr>
            <a:xfrm>
              <a:off x="9138397" y="3086667"/>
              <a:ext cx="1036833"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ISP</a:t>
              </a:r>
              <a:endParaRPr lang="zh-CN" altLang="en-US" dirty="0"/>
            </a:p>
          </p:txBody>
        </p:sp>
        <p:sp>
          <p:nvSpPr>
            <p:cNvPr id="34" name="椭圆 33">
              <a:extLst>
                <a:ext uri="{FF2B5EF4-FFF2-40B4-BE49-F238E27FC236}">
                  <a16:creationId xmlns:a16="http://schemas.microsoft.com/office/drawing/2014/main" id="{BB511371-AC57-4CC2-A3BF-6C8EFAB0DE4A}"/>
                </a:ext>
              </a:extLst>
            </p:cNvPr>
            <p:cNvSpPr/>
            <p:nvPr/>
          </p:nvSpPr>
          <p:spPr>
            <a:xfrm>
              <a:off x="9138397" y="2197725"/>
              <a:ext cx="1036833"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ISP</a:t>
              </a:r>
              <a:endParaRPr lang="zh-CN" altLang="en-US" dirty="0"/>
            </a:p>
          </p:txBody>
        </p:sp>
        <p:sp>
          <p:nvSpPr>
            <p:cNvPr id="35" name="椭圆 34">
              <a:extLst>
                <a:ext uri="{FF2B5EF4-FFF2-40B4-BE49-F238E27FC236}">
                  <a16:creationId xmlns:a16="http://schemas.microsoft.com/office/drawing/2014/main" id="{A4530BB0-1252-47AE-9F62-15737F6F5512}"/>
                </a:ext>
              </a:extLst>
            </p:cNvPr>
            <p:cNvSpPr/>
            <p:nvPr/>
          </p:nvSpPr>
          <p:spPr>
            <a:xfrm>
              <a:off x="9138397" y="3975609"/>
              <a:ext cx="1036833"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ISP</a:t>
              </a:r>
              <a:endParaRPr lang="zh-CN" altLang="en-US" dirty="0"/>
            </a:p>
          </p:txBody>
        </p:sp>
        <p:cxnSp>
          <p:nvCxnSpPr>
            <p:cNvPr id="36" name="直接连接符 35">
              <a:extLst>
                <a:ext uri="{FF2B5EF4-FFF2-40B4-BE49-F238E27FC236}">
                  <a16:creationId xmlns:a16="http://schemas.microsoft.com/office/drawing/2014/main" id="{2966E57A-5AB1-4659-912C-7D0ED828A2AF}"/>
                </a:ext>
              </a:extLst>
            </p:cNvPr>
            <p:cNvCxnSpPr>
              <a:cxnSpLocks/>
              <a:endCxn id="34" idx="2"/>
            </p:cNvCxnSpPr>
            <p:nvPr/>
          </p:nvCxnSpPr>
          <p:spPr>
            <a:xfrm flipV="1">
              <a:off x="8289403" y="2475150"/>
              <a:ext cx="848994" cy="888944"/>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700357AD-4F00-47A5-85D1-D9E98462C2FD}"/>
                </a:ext>
              </a:extLst>
            </p:cNvPr>
            <p:cNvCxnSpPr>
              <a:cxnSpLocks/>
              <a:endCxn id="33" idx="2"/>
            </p:cNvCxnSpPr>
            <p:nvPr/>
          </p:nvCxnSpPr>
          <p:spPr>
            <a:xfrm flipV="1">
              <a:off x="8289403" y="3364092"/>
              <a:ext cx="848994" cy="2"/>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2FB58A8-E502-46A9-971E-C489D7466442}"/>
                </a:ext>
              </a:extLst>
            </p:cNvPr>
            <p:cNvCxnSpPr>
              <a:cxnSpLocks/>
              <a:endCxn id="35" idx="2"/>
            </p:cNvCxnSpPr>
            <p:nvPr/>
          </p:nvCxnSpPr>
          <p:spPr>
            <a:xfrm>
              <a:off x="8289403" y="3364093"/>
              <a:ext cx="848994" cy="888941"/>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04425010-42FC-4227-B340-4AEC10CFB243}"/>
                </a:ext>
              </a:extLst>
            </p:cNvPr>
            <p:cNvCxnSpPr>
              <a:cxnSpLocks/>
              <a:endCxn id="21" idx="2"/>
            </p:cNvCxnSpPr>
            <p:nvPr/>
          </p:nvCxnSpPr>
          <p:spPr>
            <a:xfrm>
              <a:off x="5141509" y="3363536"/>
              <a:ext cx="1590636" cy="19303"/>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椭圆 66">
              <a:extLst>
                <a:ext uri="{FF2B5EF4-FFF2-40B4-BE49-F238E27FC236}">
                  <a16:creationId xmlns:a16="http://schemas.microsoft.com/office/drawing/2014/main" id="{84B27D53-BEBB-4401-9DA1-96E4DB2D0DC4}"/>
                </a:ext>
              </a:extLst>
            </p:cNvPr>
            <p:cNvSpPr/>
            <p:nvPr/>
          </p:nvSpPr>
          <p:spPr>
            <a:xfrm>
              <a:off x="4629469" y="2948564"/>
              <a:ext cx="1024080" cy="9158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IANA</a:t>
              </a:r>
              <a:endParaRPr lang="zh-CN" altLang="en-US" dirty="0"/>
            </a:p>
          </p:txBody>
        </p:sp>
        <p:sp>
          <p:nvSpPr>
            <p:cNvPr id="68" name="椭圆 67">
              <a:extLst>
                <a:ext uri="{FF2B5EF4-FFF2-40B4-BE49-F238E27FC236}">
                  <a16:creationId xmlns:a16="http://schemas.microsoft.com/office/drawing/2014/main" id="{5733D43C-42DC-4151-B725-7CE3292E95E9}"/>
                </a:ext>
              </a:extLst>
            </p:cNvPr>
            <p:cNvSpPr/>
            <p:nvPr/>
          </p:nvSpPr>
          <p:spPr>
            <a:xfrm>
              <a:off x="11036575" y="3086111"/>
              <a:ext cx="1036833"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a:t>
              </a:r>
              <a:endParaRPr lang="zh-CN" altLang="en-US" dirty="0"/>
            </a:p>
          </p:txBody>
        </p:sp>
        <p:sp>
          <p:nvSpPr>
            <p:cNvPr id="69" name="椭圆 68">
              <a:extLst>
                <a:ext uri="{FF2B5EF4-FFF2-40B4-BE49-F238E27FC236}">
                  <a16:creationId xmlns:a16="http://schemas.microsoft.com/office/drawing/2014/main" id="{2B1FD112-A7D1-4D49-BBC9-30BAFABEE29B}"/>
                </a:ext>
              </a:extLst>
            </p:cNvPr>
            <p:cNvSpPr/>
            <p:nvPr/>
          </p:nvSpPr>
          <p:spPr>
            <a:xfrm>
              <a:off x="11036575" y="2197169"/>
              <a:ext cx="1036833"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机构</a:t>
              </a:r>
            </a:p>
          </p:txBody>
        </p:sp>
        <p:sp>
          <p:nvSpPr>
            <p:cNvPr id="70" name="椭圆 69">
              <a:extLst>
                <a:ext uri="{FF2B5EF4-FFF2-40B4-BE49-F238E27FC236}">
                  <a16:creationId xmlns:a16="http://schemas.microsoft.com/office/drawing/2014/main" id="{B14C29D7-C4C6-434E-ACDA-ADC40DE2F146}"/>
                </a:ext>
              </a:extLst>
            </p:cNvPr>
            <p:cNvSpPr/>
            <p:nvPr/>
          </p:nvSpPr>
          <p:spPr>
            <a:xfrm>
              <a:off x="11036575" y="3975053"/>
              <a:ext cx="1036833"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机构</a:t>
              </a:r>
            </a:p>
          </p:txBody>
        </p:sp>
        <p:cxnSp>
          <p:nvCxnSpPr>
            <p:cNvPr id="71" name="直接连接符 70">
              <a:extLst>
                <a:ext uri="{FF2B5EF4-FFF2-40B4-BE49-F238E27FC236}">
                  <a16:creationId xmlns:a16="http://schemas.microsoft.com/office/drawing/2014/main" id="{C405982E-6634-4D2C-84D7-4383EF99D660}"/>
                </a:ext>
              </a:extLst>
            </p:cNvPr>
            <p:cNvCxnSpPr>
              <a:cxnSpLocks/>
              <a:endCxn id="69" idx="2"/>
            </p:cNvCxnSpPr>
            <p:nvPr/>
          </p:nvCxnSpPr>
          <p:spPr>
            <a:xfrm flipV="1">
              <a:off x="10187581" y="2474594"/>
              <a:ext cx="848994" cy="888944"/>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2E7D8F9C-B552-4649-953C-529CB8E1759A}"/>
                </a:ext>
              </a:extLst>
            </p:cNvPr>
            <p:cNvCxnSpPr>
              <a:cxnSpLocks/>
              <a:endCxn id="68" idx="2"/>
            </p:cNvCxnSpPr>
            <p:nvPr/>
          </p:nvCxnSpPr>
          <p:spPr>
            <a:xfrm flipV="1">
              <a:off x="10187581" y="3363536"/>
              <a:ext cx="848994" cy="2"/>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0FDF526F-8BCA-402C-852F-1D9578DE0581}"/>
                </a:ext>
              </a:extLst>
            </p:cNvPr>
            <p:cNvCxnSpPr>
              <a:cxnSpLocks/>
              <a:endCxn id="70" idx="2"/>
            </p:cNvCxnSpPr>
            <p:nvPr/>
          </p:nvCxnSpPr>
          <p:spPr>
            <a:xfrm>
              <a:off x="10187581" y="3363537"/>
              <a:ext cx="848994" cy="888941"/>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流程图: 过程 74">
              <a:extLst>
                <a:ext uri="{FF2B5EF4-FFF2-40B4-BE49-F238E27FC236}">
                  <a16:creationId xmlns:a16="http://schemas.microsoft.com/office/drawing/2014/main" id="{9DAC20C4-9DB9-41A6-81EB-3B6EB2A2A50B}"/>
                </a:ext>
              </a:extLst>
            </p:cNvPr>
            <p:cNvSpPr/>
            <p:nvPr/>
          </p:nvSpPr>
          <p:spPr>
            <a:xfrm>
              <a:off x="6514894" y="1318606"/>
              <a:ext cx="1935412" cy="4157633"/>
            </a:xfrm>
            <a:prstGeom prst="flowChartProcess">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endParaRPr>
            </a:p>
          </p:txBody>
        </p:sp>
        <p:sp>
          <p:nvSpPr>
            <p:cNvPr id="76" name="流程图: 过程 75">
              <a:extLst>
                <a:ext uri="{FF2B5EF4-FFF2-40B4-BE49-F238E27FC236}">
                  <a16:creationId xmlns:a16="http://schemas.microsoft.com/office/drawing/2014/main" id="{28AD0D6F-AEB8-4D4F-9D00-C689060FCFB9}"/>
                </a:ext>
              </a:extLst>
            </p:cNvPr>
            <p:cNvSpPr/>
            <p:nvPr/>
          </p:nvSpPr>
          <p:spPr>
            <a:xfrm>
              <a:off x="5570594" y="5736778"/>
              <a:ext cx="3890518" cy="411619"/>
            </a:xfrm>
            <a:prstGeom prst="flowChartProcess">
              <a:avLst/>
            </a:prstGeom>
            <a:solidFill>
              <a:srgbClr val="00B0F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RIR</a:t>
              </a:r>
              <a:r>
                <a:rPr lang="zh-CN" altLang="en-US" b="1" dirty="0">
                  <a:solidFill>
                    <a:schemeClr val="tx1"/>
                  </a:solidFill>
                </a:rPr>
                <a:t>（区域互联网注册管理机构）</a:t>
              </a:r>
            </a:p>
          </p:txBody>
        </p:sp>
        <p:sp>
          <p:nvSpPr>
            <p:cNvPr id="81" name="Text Box 30">
              <a:extLst>
                <a:ext uri="{FF2B5EF4-FFF2-40B4-BE49-F238E27FC236}">
                  <a16:creationId xmlns:a16="http://schemas.microsoft.com/office/drawing/2014/main" id="{C625A545-04C6-4E7E-A979-BBF891EA8D80}"/>
                </a:ext>
              </a:extLst>
            </p:cNvPr>
            <p:cNvSpPr txBox="1">
              <a:spLocks noChangeArrowheads="1"/>
            </p:cNvSpPr>
            <p:nvPr/>
          </p:nvSpPr>
          <p:spPr bwMode="auto">
            <a:xfrm>
              <a:off x="5985770" y="5864444"/>
              <a:ext cx="38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200" b="1">
                  <a:solidFill>
                    <a:schemeClr val="accent1"/>
                  </a:solidFill>
                  <a:latin typeface="Arial" panose="020B0604020202020204" pitchFamily="34" charset="0"/>
                  <a:ea typeface="宋体" panose="02010600030101010101" pitchFamily="2" charset="-122"/>
                </a:rPr>
                <a:t>/0</a:t>
              </a:r>
              <a:endParaRPr lang="en-AU" altLang="zh-CN" sz="1200" b="1">
                <a:solidFill>
                  <a:schemeClr val="accent1"/>
                </a:solidFill>
                <a:latin typeface="Arial" panose="020B0604020202020204" pitchFamily="34" charset="0"/>
                <a:ea typeface="宋体" panose="02010600030101010101" pitchFamily="2" charset="-122"/>
              </a:endParaRPr>
            </a:p>
          </p:txBody>
        </p:sp>
      </p:grpSp>
    </p:spTree>
    <p:extLst>
      <p:ext uri="{BB962C8B-B14F-4D97-AF65-F5344CB8AC3E}">
        <p14:creationId xmlns:p14="http://schemas.microsoft.com/office/powerpoint/2010/main" val="43700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4729180" cy="480131"/>
          </a:xfrm>
        </p:spPr>
        <p:txBody>
          <a:bodyPr/>
          <a:lstStyle/>
          <a:p>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头部报文</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基本头部</a:t>
            </a:r>
            <a:endParaRPr kumimoji="1" lang="zh-CN" altLang="en-US" dirty="0"/>
          </a:p>
        </p:txBody>
      </p:sp>
      <p:grpSp>
        <p:nvGrpSpPr>
          <p:cNvPr id="159" name="组合 158">
            <a:extLst>
              <a:ext uri="{FF2B5EF4-FFF2-40B4-BE49-F238E27FC236}">
                <a16:creationId xmlns:a16="http://schemas.microsoft.com/office/drawing/2014/main" id="{94910F5A-5E8F-4D10-877B-6666523C8C41}"/>
              </a:ext>
            </a:extLst>
          </p:cNvPr>
          <p:cNvGrpSpPr/>
          <p:nvPr/>
        </p:nvGrpSpPr>
        <p:grpSpPr>
          <a:xfrm>
            <a:off x="492943" y="1515178"/>
            <a:ext cx="10671778" cy="4570442"/>
            <a:chOff x="492943" y="1515178"/>
            <a:chExt cx="10671778" cy="4570442"/>
          </a:xfrm>
        </p:grpSpPr>
        <p:sp>
          <p:nvSpPr>
            <p:cNvPr id="85" name="Rectangle 1093">
              <a:extLst>
                <a:ext uri="{FF2B5EF4-FFF2-40B4-BE49-F238E27FC236}">
                  <a16:creationId xmlns:a16="http://schemas.microsoft.com/office/drawing/2014/main" id="{DBCF1C6C-F04B-49F3-8291-16098A81B953}"/>
                </a:ext>
              </a:extLst>
            </p:cNvPr>
            <p:cNvSpPr>
              <a:spLocks noChangeArrowheads="1"/>
            </p:cNvSpPr>
            <p:nvPr/>
          </p:nvSpPr>
          <p:spPr bwMode="auto">
            <a:xfrm>
              <a:off x="6181432" y="3959670"/>
              <a:ext cx="3682894" cy="1479271"/>
            </a:xfrm>
            <a:prstGeom prst="rect">
              <a:avLst/>
            </a:prstGeom>
            <a:solidFill>
              <a:srgbClr val="CCFFFF"/>
            </a:solidFill>
            <a:ln w="9525">
              <a:miter lim="800000"/>
            </a:ln>
            <a:effectLst/>
            <a:scene3d>
              <a:camera prst="legacyObliqueTopRight"/>
              <a:lightRig rig="legacyFlat3"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86" name="Rectangle 1094">
              <a:extLst>
                <a:ext uri="{FF2B5EF4-FFF2-40B4-BE49-F238E27FC236}">
                  <a16:creationId xmlns:a16="http://schemas.microsoft.com/office/drawing/2014/main" id="{683057C6-009F-4164-9AC8-F4CD3EFF3568}"/>
                </a:ext>
              </a:extLst>
            </p:cNvPr>
            <p:cNvSpPr>
              <a:spLocks noChangeArrowheads="1"/>
            </p:cNvSpPr>
            <p:nvPr/>
          </p:nvSpPr>
          <p:spPr bwMode="auto">
            <a:xfrm>
              <a:off x="6813302" y="4474199"/>
              <a:ext cx="1751314"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defTabSz="761365"/>
              <a:r>
                <a:rPr lang="en-US" altLang="zh-TW" sz="1200" b="1" dirty="0">
                  <a:solidFill>
                    <a:srgbClr val="00B050"/>
                  </a:solidFill>
                  <a:latin typeface="微软雅黑" panose="020B0503020204020204" pitchFamily="34" charset="-122"/>
                  <a:ea typeface="微软雅黑" panose="020B0503020204020204" pitchFamily="34" charset="-122"/>
                </a:rPr>
                <a:t>Destination Address</a:t>
              </a:r>
            </a:p>
          </p:txBody>
        </p:sp>
        <p:sp>
          <p:nvSpPr>
            <p:cNvPr id="87" name="Line 1095">
              <a:extLst>
                <a:ext uri="{FF2B5EF4-FFF2-40B4-BE49-F238E27FC236}">
                  <a16:creationId xmlns:a16="http://schemas.microsoft.com/office/drawing/2014/main" id="{3355E419-1B2B-4C3C-93D6-321A6FA44416}"/>
                </a:ext>
              </a:extLst>
            </p:cNvPr>
            <p:cNvSpPr>
              <a:spLocks noChangeShapeType="1"/>
            </p:cNvSpPr>
            <p:nvPr/>
          </p:nvSpPr>
          <p:spPr bwMode="auto">
            <a:xfrm>
              <a:off x="6181432" y="4345567"/>
              <a:ext cx="3682894"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88" name="Line 1096">
              <a:extLst>
                <a:ext uri="{FF2B5EF4-FFF2-40B4-BE49-F238E27FC236}">
                  <a16:creationId xmlns:a16="http://schemas.microsoft.com/office/drawing/2014/main" id="{38470D28-280D-40D7-A475-A6780E185BAD}"/>
                </a:ext>
              </a:extLst>
            </p:cNvPr>
            <p:cNvSpPr>
              <a:spLocks noChangeShapeType="1"/>
            </p:cNvSpPr>
            <p:nvPr/>
          </p:nvSpPr>
          <p:spPr bwMode="auto">
            <a:xfrm flipV="1">
              <a:off x="9864326" y="4216935"/>
              <a:ext cx="144427" cy="12863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89" name="Line 1097">
              <a:extLst>
                <a:ext uri="{FF2B5EF4-FFF2-40B4-BE49-F238E27FC236}">
                  <a16:creationId xmlns:a16="http://schemas.microsoft.com/office/drawing/2014/main" id="{64A70EEE-579C-4DAF-8AAF-0A1BFB2DDE49}"/>
                </a:ext>
              </a:extLst>
            </p:cNvPr>
            <p:cNvSpPr>
              <a:spLocks noChangeShapeType="1"/>
            </p:cNvSpPr>
            <p:nvPr/>
          </p:nvSpPr>
          <p:spPr bwMode="auto">
            <a:xfrm>
              <a:off x="6181432" y="4667148"/>
              <a:ext cx="577709"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0" name="Line 1098">
              <a:extLst>
                <a:ext uri="{FF2B5EF4-FFF2-40B4-BE49-F238E27FC236}">
                  <a16:creationId xmlns:a16="http://schemas.microsoft.com/office/drawing/2014/main" id="{B6AFD0C0-8355-4144-B959-1B7D17F445CA}"/>
                </a:ext>
              </a:extLst>
            </p:cNvPr>
            <p:cNvSpPr>
              <a:spLocks noChangeShapeType="1"/>
            </p:cNvSpPr>
            <p:nvPr/>
          </p:nvSpPr>
          <p:spPr bwMode="auto">
            <a:xfrm flipV="1">
              <a:off x="9864326" y="4538515"/>
              <a:ext cx="144427" cy="12863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1" name="Line 1099">
              <a:extLst>
                <a:ext uri="{FF2B5EF4-FFF2-40B4-BE49-F238E27FC236}">
                  <a16:creationId xmlns:a16="http://schemas.microsoft.com/office/drawing/2014/main" id="{4414AA3D-1D40-4172-A2D8-FB7C1A777A7D}"/>
                </a:ext>
              </a:extLst>
            </p:cNvPr>
            <p:cNvSpPr>
              <a:spLocks noChangeShapeType="1"/>
            </p:cNvSpPr>
            <p:nvPr/>
          </p:nvSpPr>
          <p:spPr bwMode="auto">
            <a:xfrm>
              <a:off x="6181432" y="5053044"/>
              <a:ext cx="3682894"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2" name="Line 1100">
              <a:extLst>
                <a:ext uri="{FF2B5EF4-FFF2-40B4-BE49-F238E27FC236}">
                  <a16:creationId xmlns:a16="http://schemas.microsoft.com/office/drawing/2014/main" id="{F639A22A-D3EC-4E13-B87E-329AFEFAB47B}"/>
                </a:ext>
              </a:extLst>
            </p:cNvPr>
            <p:cNvSpPr>
              <a:spLocks noChangeShapeType="1"/>
            </p:cNvSpPr>
            <p:nvPr/>
          </p:nvSpPr>
          <p:spPr bwMode="auto">
            <a:xfrm flipV="1">
              <a:off x="9864326" y="4924412"/>
              <a:ext cx="144427" cy="12863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3" name="Line 1101">
              <a:extLst>
                <a:ext uri="{FF2B5EF4-FFF2-40B4-BE49-F238E27FC236}">
                  <a16:creationId xmlns:a16="http://schemas.microsoft.com/office/drawing/2014/main" id="{AB82639C-D2E4-49C0-BD90-9CEF6B1BAFD9}"/>
                </a:ext>
              </a:extLst>
            </p:cNvPr>
            <p:cNvSpPr>
              <a:spLocks noChangeShapeType="1"/>
            </p:cNvSpPr>
            <p:nvPr/>
          </p:nvSpPr>
          <p:spPr bwMode="auto">
            <a:xfrm>
              <a:off x="9286617" y="4667148"/>
              <a:ext cx="577709"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4" name="Rectangle 1102">
              <a:extLst>
                <a:ext uri="{FF2B5EF4-FFF2-40B4-BE49-F238E27FC236}">
                  <a16:creationId xmlns:a16="http://schemas.microsoft.com/office/drawing/2014/main" id="{05F8C24A-DE15-47FC-95C1-68660B62CE56}"/>
                </a:ext>
              </a:extLst>
            </p:cNvPr>
            <p:cNvSpPr>
              <a:spLocks noChangeArrowheads="1"/>
            </p:cNvSpPr>
            <p:nvPr/>
          </p:nvSpPr>
          <p:spPr bwMode="auto">
            <a:xfrm>
              <a:off x="6181432" y="2416083"/>
              <a:ext cx="3682894" cy="1479271"/>
            </a:xfrm>
            <a:prstGeom prst="rect">
              <a:avLst/>
            </a:prstGeom>
            <a:solidFill>
              <a:schemeClr val="hlink"/>
            </a:solidFill>
            <a:ln w="9525">
              <a:miter lim="800000"/>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95" name="Rectangle 1103">
              <a:extLst>
                <a:ext uri="{FF2B5EF4-FFF2-40B4-BE49-F238E27FC236}">
                  <a16:creationId xmlns:a16="http://schemas.microsoft.com/office/drawing/2014/main" id="{BC9B674A-8094-4C5D-8746-13840EF6874C}"/>
                </a:ext>
              </a:extLst>
            </p:cNvPr>
            <p:cNvSpPr>
              <a:spLocks noChangeArrowheads="1"/>
            </p:cNvSpPr>
            <p:nvPr/>
          </p:nvSpPr>
          <p:spPr bwMode="auto">
            <a:xfrm>
              <a:off x="7061535" y="2981529"/>
              <a:ext cx="1386662"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defTabSz="761365"/>
              <a:r>
                <a:rPr lang="en-US" altLang="zh-TW" sz="1200" b="1" dirty="0">
                  <a:solidFill>
                    <a:srgbClr val="00B050"/>
                  </a:solidFill>
                  <a:latin typeface="微软雅黑" panose="020B0503020204020204" pitchFamily="34" charset="-122"/>
                  <a:ea typeface="微软雅黑" panose="020B0503020204020204" pitchFamily="34" charset="-122"/>
                </a:rPr>
                <a:t>Source Address</a:t>
              </a:r>
            </a:p>
          </p:txBody>
        </p:sp>
        <p:sp>
          <p:nvSpPr>
            <p:cNvPr id="96" name="Line 1104">
              <a:extLst>
                <a:ext uri="{FF2B5EF4-FFF2-40B4-BE49-F238E27FC236}">
                  <a16:creationId xmlns:a16="http://schemas.microsoft.com/office/drawing/2014/main" id="{54DB5C42-08AD-4069-B239-7B72AC0E41B9}"/>
                </a:ext>
              </a:extLst>
            </p:cNvPr>
            <p:cNvSpPr>
              <a:spLocks noChangeShapeType="1"/>
            </p:cNvSpPr>
            <p:nvPr/>
          </p:nvSpPr>
          <p:spPr bwMode="auto">
            <a:xfrm>
              <a:off x="6181432" y="2801979"/>
              <a:ext cx="3682894"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7" name="Line 1105">
              <a:extLst>
                <a:ext uri="{FF2B5EF4-FFF2-40B4-BE49-F238E27FC236}">
                  <a16:creationId xmlns:a16="http://schemas.microsoft.com/office/drawing/2014/main" id="{FCDD91A9-940C-4358-B7F7-DECB1F6B6AD4}"/>
                </a:ext>
              </a:extLst>
            </p:cNvPr>
            <p:cNvSpPr>
              <a:spLocks noChangeShapeType="1"/>
            </p:cNvSpPr>
            <p:nvPr/>
          </p:nvSpPr>
          <p:spPr bwMode="auto">
            <a:xfrm flipV="1">
              <a:off x="9864326" y="2673347"/>
              <a:ext cx="144427" cy="12863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8" name="Line 1106">
              <a:extLst>
                <a:ext uri="{FF2B5EF4-FFF2-40B4-BE49-F238E27FC236}">
                  <a16:creationId xmlns:a16="http://schemas.microsoft.com/office/drawing/2014/main" id="{1A0EC1DD-E5EF-49CD-96A7-899C3CB3F940}"/>
                </a:ext>
              </a:extLst>
            </p:cNvPr>
            <p:cNvSpPr>
              <a:spLocks noChangeShapeType="1"/>
            </p:cNvSpPr>
            <p:nvPr/>
          </p:nvSpPr>
          <p:spPr bwMode="auto">
            <a:xfrm>
              <a:off x="6181432" y="3123560"/>
              <a:ext cx="577709"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99" name="Line 1107">
              <a:extLst>
                <a:ext uri="{FF2B5EF4-FFF2-40B4-BE49-F238E27FC236}">
                  <a16:creationId xmlns:a16="http://schemas.microsoft.com/office/drawing/2014/main" id="{AA0CF343-F61F-4686-949D-3922F31BD1AE}"/>
                </a:ext>
              </a:extLst>
            </p:cNvPr>
            <p:cNvSpPr>
              <a:spLocks noChangeShapeType="1"/>
            </p:cNvSpPr>
            <p:nvPr/>
          </p:nvSpPr>
          <p:spPr bwMode="auto">
            <a:xfrm flipV="1">
              <a:off x="9864326" y="2994928"/>
              <a:ext cx="144427" cy="12863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00" name="Line 1108">
              <a:extLst>
                <a:ext uri="{FF2B5EF4-FFF2-40B4-BE49-F238E27FC236}">
                  <a16:creationId xmlns:a16="http://schemas.microsoft.com/office/drawing/2014/main" id="{7C8405D0-A9DA-4296-A175-8CE35E51C01E}"/>
                </a:ext>
              </a:extLst>
            </p:cNvPr>
            <p:cNvSpPr>
              <a:spLocks noChangeShapeType="1"/>
            </p:cNvSpPr>
            <p:nvPr/>
          </p:nvSpPr>
          <p:spPr bwMode="auto">
            <a:xfrm>
              <a:off x="6181432" y="3509457"/>
              <a:ext cx="3682894"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01" name="Line 1109">
              <a:extLst>
                <a:ext uri="{FF2B5EF4-FFF2-40B4-BE49-F238E27FC236}">
                  <a16:creationId xmlns:a16="http://schemas.microsoft.com/office/drawing/2014/main" id="{853C3593-3698-4490-B31A-FAFB5DF4FAEF}"/>
                </a:ext>
              </a:extLst>
            </p:cNvPr>
            <p:cNvSpPr>
              <a:spLocks noChangeShapeType="1"/>
            </p:cNvSpPr>
            <p:nvPr/>
          </p:nvSpPr>
          <p:spPr bwMode="auto">
            <a:xfrm flipV="1">
              <a:off x="9864326" y="3380825"/>
              <a:ext cx="144427" cy="128632"/>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02" name="Line 1110">
              <a:extLst>
                <a:ext uri="{FF2B5EF4-FFF2-40B4-BE49-F238E27FC236}">
                  <a16:creationId xmlns:a16="http://schemas.microsoft.com/office/drawing/2014/main" id="{5C65FF23-489C-4120-8A82-5BAB4FADEC66}"/>
                </a:ext>
              </a:extLst>
            </p:cNvPr>
            <p:cNvSpPr>
              <a:spLocks noChangeShapeType="1"/>
            </p:cNvSpPr>
            <p:nvPr/>
          </p:nvSpPr>
          <p:spPr bwMode="auto">
            <a:xfrm>
              <a:off x="9286617" y="3123560"/>
              <a:ext cx="577709" cy="1340"/>
            </a:xfrm>
            <a:prstGeom prst="line">
              <a:avLst/>
            </a:prstGeom>
            <a:noFill/>
            <a:ln w="9525">
              <a:solidFill>
                <a:schemeClr val="bg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03" name="Rectangle 1111">
              <a:extLst>
                <a:ext uri="{FF2B5EF4-FFF2-40B4-BE49-F238E27FC236}">
                  <a16:creationId xmlns:a16="http://schemas.microsoft.com/office/drawing/2014/main" id="{391CCABD-F440-450B-ACE6-1F7FBF8CBBF0}"/>
                </a:ext>
              </a:extLst>
            </p:cNvPr>
            <p:cNvSpPr>
              <a:spLocks noChangeArrowheads="1"/>
            </p:cNvSpPr>
            <p:nvPr/>
          </p:nvSpPr>
          <p:spPr bwMode="auto">
            <a:xfrm>
              <a:off x="2232249" y="3563912"/>
              <a:ext cx="3682894" cy="321581"/>
            </a:xfrm>
            <a:prstGeom prst="rect">
              <a:avLst/>
            </a:prstGeom>
            <a:solidFill>
              <a:schemeClr val="bg1"/>
            </a:solidFill>
            <a:ln w="9525">
              <a:miter lim="800000"/>
            </a:ln>
            <a:effectLst/>
            <a:scene3d>
              <a:camera prst="legacyObliqueTopRight"/>
              <a:lightRig rig="legacyFlat3" dir="b"/>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04" name="Rectangle 1112">
              <a:extLst>
                <a:ext uri="{FF2B5EF4-FFF2-40B4-BE49-F238E27FC236}">
                  <a16:creationId xmlns:a16="http://schemas.microsoft.com/office/drawing/2014/main" id="{1204D5B5-3262-45EB-8ACA-C3BA8FD606A1}"/>
                </a:ext>
              </a:extLst>
            </p:cNvPr>
            <p:cNvSpPr>
              <a:spLocks noChangeArrowheads="1"/>
            </p:cNvSpPr>
            <p:nvPr/>
          </p:nvSpPr>
          <p:spPr bwMode="auto">
            <a:xfrm>
              <a:off x="2232249" y="3178015"/>
              <a:ext cx="3682894" cy="321581"/>
            </a:xfrm>
            <a:prstGeom prst="rect">
              <a:avLst/>
            </a:prstGeom>
            <a:solidFill>
              <a:srgbClr val="CCFFFF"/>
            </a:solidFill>
            <a:ln w="9525">
              <a:miter lim="800000"/>
            </a:ln>
            <a:effectLst/>
            <a:scene3d>
              <a:camera prst="legacyObliqueTopRight"/>
              <a:lightRig rig="legacyFlat3"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05" name="Rectangle 1113">
              <a:extLst>
                <a:ext uri="{FF2B5EF4-FFF2-40B4-BE49-F238E27FC236}">
                  <a16:creationId xmlns:a16="http://schemas.microsoft.com/office/drawing/2014/main" id="{6EDF8674-3B6B-4703-9E29-585AA838D072}"/>
                </a:ext>
              </a:extLst>
            </p:cNvPr>
            <p:cNvSpPr>
              <a:spLocks noChangeArrowheads="1"/>
            </p:cNvSpPr>
            <p:nvPr/>
          </p:nvSpPr>
          <p:spPr bwMode="auto">
            <a:xfrm>
              <a:off x="2232249" y="2792119"/>
              <a:ext cx="3682894" cy="321581"/>
            </a:xfrm>
            <a:prstGeom prst="rect">
              <a:avLst/>
            </a:prstGeom>
            <a:solidFill>
              <a:schemeClr val="hlink"/>
            </a:solidFill>
            <a:ln w="9525">
              <a:miter lim="800000"/>
            </a:ln>
            <a:effectLst/>
            <a:scene3d>
              <a:camera prst="legacyObliqueTopRight"/>
              <a:lightRig rig="legacyFlat3" dir="b"/>
            </a:scene3d>
            <a:sp3d extrusionH="4302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06" name="Rectangle 1114">
              <a:extLst>
                <a:ext uri="{FF2B5EF4-FFF2-40B4-BE49-F238E27FC236}">
                  <a16:creationId xmlns:a16="http://schemas.microsoft.com/office/drawing/2014/main" id="{8AF07856-CD36-4F21-B309-27960A19A85E}"/>
                </a:ext>
              </a:extLst>
            </p:cNvPr>
            <p:cNvSpPr>
              <a:spLocks noChangeArrowheads="1"/>
            </p:cNvSpPr>
            <p:nvPr/>
          </p:nvSpPr>
          <p:spPr bwMode="auto">
            <a:xfrm>
              <a:off x="2232249" y="2406222"/>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07" name="Rectangle 1115">
              <a:extLst>
                <a:ext uri="{FF2B5EF4-FFF2-40B4-BE49-F238E27FC236}">
                  <a16:creationId xmlns:a16="http://schemas.microsoft.com/office/drawing/2014/main" id="{D5ED81B3-81A0-4FDE-AD2B-E8AE3D1DB0A8}"/>
                </a:ext>
              </a:extLst>
            </p:cNvPr>
            <p:cNvSpPr>
              <a:spLocks noChangeArrowheads="1"/>
            </p:cNvSpPr>
            <p:nvPr/>
          </p:nvSpPr>
          <p:spPr bwMode="auto">
            <a:xfrm>
              <a:off x="3171026" y="2406222"/>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08" name="Rectangle 1116">
              <a:extLst>
                <a:ext uri="{FF2B5EF4-FFF2-40B4-BE49-F238E27FC236}">
                  <a16:creationId xmlns:a16="http://schemas.microsoft.com/office/drawing/2014/main" id="{B4790F91-8005-4766-A5DA-DF972F04C24C}"/>
                </a:ext>
              </a:extLst>
            </p:cNvPr>
            <p:cNvSpPr>
              <a:spLocks noChangeArrowheads="1"/>
            </p:cNvSpPr>
            <p:nvPr/>
          </p:nvSpPr>
          <p:spPr bwMode="auto">
            <a:xfrm>
              <a:off x="4109803" y="2406222"/>
              <a:ext cx="1805340"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09" name="Rectangle 1117">
              <a:extLst>
                <a:ext uri="{FF2B5EF4-FFF2-40B4-BE49-F238E27FC236}">
                  <a16:creationId xmlns:a16="http://schemas.microsoft.com/office/drawing/2014/main" id="{7714D991-29FE-42FA-B01F-91816EA5478E}"/>
                </a:ext>
              </a:extLst>
            </p:cNvPr>
            <p:cNvSpPr>
              <a:spLocks noChangeArrowheads="1"/>
            </p:cNvSpPr>
            <p:nvPr/>
          </p:nvSpPr>
          <p:spPr bwMode="auto">
            <a:xfrm>
              <a:off x="2232249" y="2020325"/>
              <a:ext cx="1805340"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0" name="Rectangle 1118">
              <a:extLst>
                <a:ext uri="{FF2B5EF4-FFF2-40B4-BE49-F238E27FC236}">
                  <a16:creationId xmlns:a16="http://schemas.microsoft.com/office/drawing/2014/main" id="{914737FD-908F-4F73-A90E-71460FA43715}"/>
                </a:ext>
              </a:extLst>
            </p:cNvPr>
            <p:cNvSpPr>
              <a:spLocks noChangeArrowheads="1"/>
            </p:cNvSpPr>
            <p:nvPr/>
          </p:nvSpPr>
          <p:spPr bwMode="auto">
            <a:xfrm>
              <a:off x="4109803" y="2020325"/>
              <a:ext cx="64992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1" name="Rectangle 1119">
              <a:extLst>
                <a:ext uri="{FF2B5EF4-FFF2-40B4-BE49-F238E27FC236}">
                  <a16:creationId xmlns:a16="http://schemas.microsoft.com/office/drawing/2014/main" id="{AD8C837A-19D0-41D6-8AC7-28C9A3C244DB}"/>
                </a:ext>
              </a:extLst>
            </p:cNvPr>
            <p:cNvSpPr>
              <a:spLocks noChangeArrowheads="1"/>
            </p:cNvSpPr>
            <p:nvPr/>
          </p:nvSpPr>
          <p:spPr bwMode="auto">
            <a:xfrm>
              <a:off x="4831939" y="2020325"/>
              <a:ext cx="1083204"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2" name="Rectangle 1120">
              <a:extLst>
                <a:ext uri="{FF2B5EF4-FFF2-40B4-BE49-F238E27FC236}">
                  <a16:creationId xmlns:a16="http://schemas.microsoft.com/office/drawing/2014/main" id="{E6BA7B9E-F9C9-4759-B4E1-A84D5017DE60}"/>
                </a:ext>
              </a:extLst>
            </p:cNvPr>
            <p:cNvSpPr>
              <a:spLocks noChangeArrowheads="1"/>
            </p:cNvSpPr>
            <p:nvPr/>
          </p:nvSpPr>
          <p:spPr bwMode="auto">
            <a:xfrm>
              <a:off x="2232248" y="1634428"/>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3" name="Rectangle 1121">
              <a:extLst>
                <a:ext uri="{FF2B5EF4-FFF2-40B4-BE49-F238E27FC236}">
                  <a16:creationId xmlns:a16="http://schemas.microsoft.com/office/drawing/2014/main" id="{8C7108DE-3CCD-4FAE-8A8E-E94919EA3489}"/>
                </a:ext>
              </a:extLst>
            </p:cNvPr>
            <p:cNvSpPr>
              <a:spLocks noChangeArrowheads="1"/>
            </p:cNvSpPr>
            <p:nvPr/>
          </p:nvSpPr>
          <p:spPr bwMode="auto">
            <a:xfrm>
              <a:off x="3171026" y="1634428"/>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4" name="Rectangle 1122">
              <a:extLst>
                <a:ext uri="{FF2B5EF4-FFF2-40B4-BE49-F238E27FC236}">
                  <a16:creationId xmlns:a16="http://schemas.microsoft.com/office/drawing/2014/main" id="{23DE1AA8-9459-4EB7-A1A1-DC14B1C3A3D1}"/>
                </a:ext>
              </a:extLst>
            </p:cNvPr>
            <p:cNvSpPr>
              <a:spLocks noChangeArrowheads="1"/>
            </p:cNvSpPr>
            <p:nvPr/>
          </p:nvSpPr>
          <p:spPr bwMode="auto">
            <a:xfrm>
              <a:off x="6181432" y="2030186"/>
              <a:ext cx="1805340"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5" name="Rectangle 1123">
              <a:extLst>
                <a:ext uri="{FF2B5EF4-FFF2-40B4-BE49-F238E27FC236}">
                  <a16:creationId xmlns:a16="http://schemas.microsoft.com/office/drawing/2014/main" id="{27623997-07FA-4364-B9DF-741DA129B7A8}"/>
                </a:ext>
              </a:extLst>
            </p:cNvPr>
            <p:cNvSpPr>
              <a:spLocks noChangeArrowheads="1"/>
            </p:cNvSpPr>
            <p:nvPr/>
          </p:nvSpPr>
          <p:spPr bwMode="auto">
            <a:xfrm>
              <a:off x="8058985" y="2030186"/>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6" name="Rectangle 1124">
              <a:extLst>
                <a:ext uri="{FF2B5EF4-FFF2-40B4-BE49-F238E27FC236}">
                  <a16:creationId xmlns:a16="http://schemas.microsoft.com/office/drawing/2014/main" id="{998D5847-54FD-49B3-B546-2E71E600D266}"/>
                </a:ext>
              </a:extLst>
            </p:cNvPr>
            <p:cNvSpPr>
              <a:spLocks noChangeArrowheads="1"/>
            </p:cNvSpPr>
            <p:nvPr/>
          </p:nvSpPr>
          <p:spPr bwMode="auto">
            <a:xfrm>
              <a:off x="8997762" y="2030186"/>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7" name="Rectangle 1125">
              <a:extLst>
                <a:ext uri="{FF2B5EF4-FFF2-40B4-BE49-F238E27FC236}">
                  <a16:creationId xmlns:a16="http://schemas.microsoft.com/office/drawing/2014/main" id="{F89AEAC9-FC26-43E6-AA5A-EAA946ABF873}"/>
                </a:ext>
              </a:extLst>
            </p:cNvPr>
            <p:cNvSpPr>
              <a:spLocks noChangeArrowheads="1"/>
            </p:cNvSpPr>
            <p:nvPr/>
          </p:nvSpPr>
          <p:spPr bwMode="auto">
            <a:xfrm>
              <a:off x="6181432" y="1644289"/>
              <a:ext cx="577709"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8" name="Rectangle 1126">
              <a:extLst>
                <a:ext uri="{FF2B5EF4-FFF2-40B4-BE49-F238E27FC236}">
                  <a16:creationId xmlns:a16="http://schemas.microsoft.com/office/drawing/2014/main" id="{903489DE-EB11-4CF4-A3DF-892866F51B54}"/>
                </a:ext>
              </a:extLst>
            </p:cNvPr>
            <p:cNvSpPr>
              <a:spLocks noChangeArrowheads="1"/>
            </p:cNvSpPr>
            <p:nvPr/>
          </p:nvSpPr>
          <p:spPr bwMode="auto">
            <a:xfrm>
              <a:off x="6831354" y="1644289"/>
              <a:ext cx="866563"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19" name="Rectangle 1127">
              <a:extLst>
                <a:ext uri="{FF2B5EF4-FFF2-40B4-BE49-F238E27FC236}">
                  <a16:creationId xmlns:a16="http://schemas.microsoft.com/office/drawing/2014/main" id="{B3907C7D-06B7-44DF-9988-A8F87AB4FF63}"/>
                </a:ext>
              </a:extLst>
            </p:cNvPr>
            <p:cNvSpPr>
              <a:spLocks noChangeArrowheads="1"/>
            </p:cNvSpPr>
            <p:nvPr/>
          </p:nvSpPr>
          <p:spPr bwMode="auto">
            <a:xfrm>
              <a:off x="7770131" y="1644289"/>
              <a:ext cx="2094195"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20" name="Rectangle 1128">
              <a:extLst>
                <a:ext uri="{FF2B5EF4-FFF2-40B4-BE49-F238E27FC236}">
                  <a16:creationId xmlns:a16="http://schemas.microsoft.com/office/drawing/2014/main" id="{C4248A42-641A-4982-A9FB-7382F2B0B0B1}"/>
                </a:ext>
              </a:extLst>
            </p:cNvPr>
            <p:cNvSpPr>
              <a:spLocks noChangeArrowheads="1"/>
            </p:cNvSpPr>
            <p:nvPr/>
          </p:nvSpPr>
          <p:spPr bwMode="auto">
            <a:xfrm>
              <a:off x="4088741" y="2631328"/>
              <a:ext cx="174516" cy="2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21" name="Rectangle 1129">
              <a:extLst>
                <a:ext uri="{FF2B5EF4-FFF2-40B4-BE49-F238E27FC236}">
                  <a16:creationId xmlns:a16="http://schemas.microsoft.com/office/drawing/2014/main" id="{4D6477A6-20D1-4836-84A0-D60411AB7463}"/>
                </a:ext>
              </a:extLst>
            </p:cNvPr>
            <p:cNvSpPr>
              <a:spLocks noChangeArrowheads="1"/>
            </p:cNvSpPr>
            <p:nvPr/>
          </p:nvSpPr>
          <p:spPr bwMode="auto">
            <a:xfrm>
              <a:off x="2087822" y="1671946"/>
              <a:ext cx="1199048" cy="28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spAutoFit/>
            </a:bodyPr>
            <a:lstStyle/>
            <a:p>
              <a:pPr algn="ctr" eaLnBrk="0" hangingPunct="0"/>
              <a:r>
                <a:rPr lang="en-US" altLang="zh-TW" sz="1200" b="1" dirty="0" err="1">
                  <a:solidFill>
                    <a:schemeClr val="bg1"/>
                  </a:solidFill>
                  <a:latin typeface="微软雅黑" panose="020B0503020204020204" pitchFamily="34" charset="-122"/>
                  <a:ea typeface="微软雅黑" panose="020B0503020204020204" pitchFamily="34" charset="-122"/>
                </a:rPr>
                <a:t>Ver</a:t>
              </a:r>
              <a:r>
                <a:rPr lang="en-US" altLang="zh-TW" sz="1200" b="1" dirty="0">
                  <a:solidFill>
                    <a:schemeClr val="bg1"/>
                  </a:solidFill>
                  <a:latin typeface="微软雅黑" panose="020B0503020204020204" pitchFamily="34" charset="-122"/>
                  <a:ea typeface="微软雅黑" panose="020B0503020204020204" pitchFamily="34" charset="-122"/>
                </a:rPr>
                <a:t>  </a:t>
              </a:r>
              <a:r>
                <a:rPr lang="en-US" altLang="zh-TW" sz="1200" b="1" strike="sngStrike" dirty="0">
                  <a:solidFill>
                    <a:srgbClr val="FF3300"/>
                  </a:solidFill>
                  <a:latin typeface="微软雅黑" panose="020B0503020204020204" pitchFamily="34" charset="-122"/>
                  <a:ea typeface="微软雅黑" panose="020B0503020204020204" pitchFamily="34" charset="-122"/>
                </a:rPr>
                <a:t>IHL</a:t>
              </a:r>
            </a:p>
          </p:txBody>
        </p:sp>
        <p:sp>
          <p:nvSpPr>
            <p:cNvPr id="122" name="Rectangle 1130">
              <a:extLst>
                <a:ext uri="{FF2B5EF4-FFF2-40B4-BE49-F238E27FC236}">
                  <a16:creationId xmlns:a16="http://schemas.microsoft.com/office/drawing/2014/main" id="{988A06B0-2416-462D-89CB-0D10A1F832E8}"/>
                </a:ext>
              </a:extLst>
            </p:cNvPr>
            <p:cNvSpPr>
              <a:spLocks noChangeArrowheads="1"/>
            </p:cNvSpPr>
            <p:nvPr/>
          </p:nvSpPr>
          <p:spPr bwMode="auto">
            <a:xfrm>
              <a:off x="3082060" y="1676940"/>
              <a:ext cx="1107275"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spAutoFit/>
            </a:bodyPr>
            <a:lstStyle/>
            <a:p>
              <a:pPr algn="ctr" eaLnBrk="0" hangingPunct="0"/>
              <a:r>
                <a:rPr lang="en-US" altLang="zh-TW" sz="1200" b="1" dirty="0" err="1">
                  <a:solidFill>
                    <a:schemeClr val="bg1"/>
                  </a:solidFill>
                  <a:latin typeface="微软雅黑" panose="020B0503020204020204" pitchFamily="34" charset="-122"/>
                  <a:ea typeface="微软雅黑" panose="020B0503020204020204" pitchFamily="34" charset="-122"/>
                </a:rPr>
                <a:t>T</a:t>
              </a:r>
              <a:r>
                <a:rPr lang="en-US" altLang="zh-CN" sz="1200" b="1" dirty="0" err="1">
                  <a:solidFill>
                    <a:schemeClr val="bg1"/>
                  </a:solidFill>
                  <a:latin typeface="微软雅黑" panose="020B0503020204020204" pitchFamily="34" charset="-122"/>
                  <a:ea typeface="微软雅黑" panose="020B0503020204020204" pitchFamily="34" charset="-122"/>
                </a:rPr>
                <a:t>o</a:t>
              </a:r>
              <a:r>
                <a:rPr lang="en-US" altLang="zh-TW" sz="1200" b="1" dirty="0" err="1">
                  <a:solidFill>
                    <a:schemeClr val="bg1"/>
                  </a:solidFill>
                  <a:latin typeface="微软雅黑" panose="020B0503020204020204" pitchFamily="34" charset="-122"/>
                  <a:ea typeface="微软雅黑" panose="020B0503020204020204" pitchFamily="34" charset="-122"/>
                </a:rPr>
                <a:t>S</a:t>
              </a:r>
              <a:endParaRPr lang="en-US" altLang="zh-TW" sz="1200" b="1" dirty="0">
                <a:solidFill>
                  <a:schemeClr val="bg1"/>
                </a:solidFill>
                <a:latin typeface="微软雅黑" panose="020B0503020204020204" pitchFamily="34" charset="-122"/>
                <a:ea typeface="微软雅黑" panose="020B0503020204020204" pitchFamily="34" charset="-122"/>
              </a:endParaRPr>
            </a:p>
          </p:txBody>
        </p:sp>
        <p:sp>
          <p:nvSpPr>
            <p:cNvPr id="123" name="Rectangle 1131">
              <a:extLst>
                <a:ext uri="{FF2B5EF4-FFF2-40B4-BE49-F238E27FC236}">
                  <a16:creationId xmlns:a16="http://schemas.microsoft.com/office/drawing/2014/main" id="{8A4C7981-3808-48CE-93D9-4EC4CBFBA12F}"/>
                </a:ext>
              </a:extLst>
            </p:cNvPr>
            <p:cNvSpPr>
              <a:spLocks noChangeArrowheads="1"/>
            </p:cNvSpPr>
            <p:nvPr/>
          </p:nvSpPr>
          <p:spPr bwMode="auto">
            <a:xfrm>
              <a:off x="2448890" y="2057843"/>
              <a:ext cx="1223092"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strike="sngStrike" dirty="0">
                  <a:solidFill>
                    <a:srgbClr val="FF3300"/>
                  </a:solidFill>
                  <a:latin typeface="微软雅黑" panose="020B0503020204020204" pitchFamily="34" charset="-122"/>
                  <a:ea typeface="微软雅黑" panose="020B0503020204020204" pitchFamily="34" charset="-122"/>
                </a:rPr>
                <a:t>Identification</a:t>
              </a:r>
            </a:p>
          </p:txBody>
        </p:sp>
        <p:sp>
          <p:nvSpPr>
            <p:cNvPr id="124" name="Rectangle 1132">
              <a:extLst>
                <a:ext uri="{FF2B5EF4-FFF2-40B4-BE49-F238E27FC236}">
                  <a16:creationId xmlns:a16="http://schemas.microsoft.com/office/drawing/2014/main" id="{4DE26577-0F59-4DDE-A8A7-8FA629A2E779}"/>
                </a:ext>
              </a:extLst>
            </p:cNvPr>
            <p:cNvSpPr>
              <a:spLocks noChangeArrowheads="1"/>
            </p:cNvSpPr>
            <p:nvPr/>
          </p:nvSpPr>
          <p:spPr bwMode="auto">
            <a:xfrm>
              <a:off x="4109803" y="2057843"/>
              <a:ext cx="583494"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strike="sngStrike" dirty="0">
                  <a:solidFill>
                    <a:srgbClr val="FF3300"/>
                  </a:solidFill>
                  <a:latin typeface="微软雅黑" panose="020B0503020204020204" pitchFamily="34" charset="-122"/>
                  <a:ea typeface="微软雅黑" panose="020B0503020204020204" pitchFamily="34" charset="-122"/>
                </a:rPr>
                <a:t>Flags</a:t>
              </a:r>
            </a:p>
          </p:txBody>
        </p:sp>
        <p:sp>
          <p:nvSpPr>
            <p:cNvPr id="125" name="Rectangle 1133">
              <a:extLst>
                <a:ext uri="{FF2B5EF4-FFF2-40B4-BE49-F238E27FC236}">
                  <a16:creationId xmlns:a16="http://schemas.microsoft.com/office/drawing/2014/main" id="{6BF0892A-0479-4C63-81D4-05B1F131D597}"/>
                </a:ext>
              </a:extLst>
            </p:cNvPr>
            <p:cNvSpPr>
              <a:spLocks noChangeArrowheads="1"/>
            </p:cNvSpPr>
            <p:nvPr/>
          </p:nvSpPr>
          <p:spPr bwMode="auto">
            <a:xfrm>
              <a:off x="5038049" y="2057843"/>
              <a:ext cx="666849"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strike="sngStrike" dirty="0">
                  <a:solidFill>
                    <a:srgbClr val="FF3300"/>
                  </a:solidFill>
                  <a:latin typeface="微软雅黑" panose="020B0503020204020204" pitchFamily="34" charset="-122"/>
                  <a:ea typeface="微软雅黑" panose="020B0503020204020204" pitchFamily="34" charset="-122"/>
                </a:rPr>
                <a:t>Offset</a:t>
              </a:r>
            </a:p>
          </p:txBody>
        </p:sp>
        <p:sp>
          <p:nvSpPr>
            <p:cNvPr id="126" name="Rectangle 1134">
              <a:extLst>
                <a:ext uri="{FF2B5EF4-FFF2-40B4-BE49-F238E27FC236}">
                  <a16:creationId xmlns:a16="http://schemas.microsoft.com/office/drawing/2014/main" id="{E39351BD-2207-4DEF-B40C-9A5AF1953B35}"/>
                </a:ext>
              </a:extLst>
            </p:cNvPr>
            <p:cNvSpPr>
              <a:spLocks noChangeArrowheads="1"/>
            </p:cNvSpPr>
            <p:nvPr/>
          </p:nvSpPr>
          <p:spPr bwMode="auto">
            <a:xfrm>
              <a:off x="2396236" y="2443739"/>
              <a:ext cx="466474"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a:solidFill>
                    <a:schemeClr val="bg1"/>
                  </a:solidFill>
                  <a:latin typeface="微软雅黑" panose="020B0503020204020204" pitchFamily="34" charset="-122"/>
                  <a:ea typeface="微软雅黑" panose="020B0503020204020204" pitchFamily="34" charset="-122"/>
                </a:rPr>
                <a:t>TTL</a:t>
              </a:r>
            </a:p>
          </p:txBody>
        </p:sp>
        <p:sp>
          <p:nvSpPr>
            <p:cNvPr id="127" name="Rectangle 1135">
              <a:extLst>
                <a:ext uri="{FF2B5EF4-FFF2-40B4-BE49-F238E27FC236}">
                  <a16:creationId xmlns:a16="http://schemas.microsoft.com/office/drawing/2014/main" id="{9C4F1613-73DB-42DB-85D7-E1A8DE67CA74}"/>
                </a:ext>
              </a:extLst>
            </p:cNvPr>
            <p:cNvSpPr>
              <a:spLocks noChangeArrowheads="1"/>
            </p:cNvSpPr>
            <p:nvPr/>
          </p:nvSpPr>
          <p:spPr bwMode="auto">
            <a:xfrm>
              <a:off x="3154479" y="2456890"/>
              <a:ext cx="1027540" cy="28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spAutoFit/>
            </a:bodyPr>
            <a:lstStyle/>
            <a:p>
              <a:pPr eaLnBrk="0" hangingPunct="0"/>
              <a:r>
                <a:rPr lang="en-US" altLang="zh-TW" sz="1200" b="1" dirty="0">
                  <a:solidFill>
                    <a:schemeClr val="bg1"/>
                  </a:solidFill>
                  <a:latin typeface="微软雅黑" panose="020B0503020204020204" pitchFamily="34" charset="-122"/>
                  <a:ea typeface="微软雅黑" panose="020B0503020204020204" pitchFamily="34" charset="-122"/>
                </a:rPr>
                <a:t>Protocol</a:t>
              </a:r>
            </a:p>
          </p:txBody>
        </p:sp>
        <p:sp>
          <p:nvSpPr>
            <p:cNvPr id="128" name="Rectangle 1136">
              <a:extLst>
                <a:ext uri="{FF2B5EF4-FFF2-40B4-BE49-F238E27FC236}">
                  <a16:creationId xmlns:a16="http://schemas.microsoft.com/office/drawing/2014/main" id="{D0B3BFE9-36F1-4053-BC76-51AED4F82AF1}"/>
                </a:ext>
              </a:extLst>
            </p:cNvPr>
            <p:cNvSpPr>
              <a:spLocks noChangeArrowheads="1"/>
            </p:cNvSpPr>
            <p:nvPr/>
          </p:nvSpPr>
          <p:spPr bwMode="auto">
            <a:xfrm>
              <a:off x="4109803" y="2470537"/>
              <a:ext cx="1585370"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strike="sngStrike" dirty="0">
                  <a:solidFill>
                    <a:srgbClr val="FF3300"/>
                  </a:solidFill>
                  <a:latin typeface="微软雅黑" panose="020B0503020204020204" pitchFamily="34" charset="-122"/>
                  <a:ea typeface="微软雅黑" panose="020B0503020204020204" pitchFamily="34" charset="-122"/>
                </a:rPr>
                <a:t>Header Checksum</a:t>
              </a:r>
            </a:p>
          </p:txBody>
        </p:sp>
        <p:sp>
          <p:nvSpPr>
            <p:cNvPr id="129" name="Rectangle 1137">
              <a:extLst>
                <a:ext uri="{FF2B5EF4-FFF2-40B4-BE49-F238E27FC236}">
                  <a16:creationId xmlns:a16="http://schemas.microsoft.com/office/drawing/2014/main" id="{19EB033C-D53C-407D-90D7-CC6FE188BF53}"/>
                </a:ext>
              </a:extLst>
            </p:cNvPr>
            <p:cNvSpPr>
              <a:spLocks noChangeArrowheads="1"/>
            </p:cNvSpPr>
            <p:nvPr/>
          </p:nvSpPr>
          <p:spPr bwMode="auto">
            <a:xfrm>
              <a:off x="3243239" y="2829636"/>
              <a:ext cx="1386662"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defTabSz="761365"/>
              <a:r>
                <a:rPr lang="en-US" altLang="zh-TW" sz="1200" b="1" dirty="0">
                  <a:solidFill>
                    <a:srgbClr val="00B050"/>
                  </a:solidFill>
                  <a:latin typeface="微软雅黑" panose="020B0503020204020204" pitchFamily="34" charset="-122"/>
                  <a:ea typeface="微软雅黑" panose="020B0503020204020204" pitchFamily="34" charset="-122"/>
                </a:rPr>
                <a:t>Source Address</a:t>
              </a:r>
            </a:p>
          </p:txBody>
        </p:sp>
        <p:sp>
          <p:nvSpPr>
            <p:cNvPr id="130" name="Rectangle 1138">
              <a:extLst>
                <a:ext uri="{FF2B5EF4-FFF2-40B4-BE49-F238E27FC236}">
                  <a16:creationId xmlns:a16="http://schemas.microsoft.com/office/drawing/2014/main" id="{2635C8BE-6FF9-4BD8-8951-B4A024BEB533}"/>
                </a:ext>
              </a:extLst>
            </p:cNvPr>
            <p:cNvSpPr>
              <a:spLocks noChangeArrowheads="1"/>
            </p:cNvSpPr>
            <p:nvPr/>
          </p:nvSpPr>
          <p:spPr bwMode="auto">
            <a:xfrm>
              <a:off x="3074741" y="3215534"/>
              <a:ext cx="1751314"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defTabSz="761365"/>
              <a:r>
                <a:rPr lang="en-US" altLang="zh-TW" sz="1200" b="1" dirty="0">
                  <a:solidFill>
                    <a:srgbClr val="00B050"/>
                  </a:solidFill>
                  <a:latin typeface="微软雅黑" panose="020B0503020204020204" pitchFamily="34" charset="-122"/>
                  <a:ea typeface="微软雅黑" panose="020B0503020204020204" pitchFamily="34" charset="-122"/>
                </a:rPr>
                <a:t>Destination Address</a:t>
              </a:r>
            </a:p>
          </p:txBody>
        </p:sp>
        <p:sp>
          <p:nvSpPr>
            <p:cNvPr id="131" name="Rectangle 1139">
              <a:extLst>
                <a:ext uri="{FF2B5EF4-FFF2-40B4-BE49-F238E27FC236}">
                  <a16:creationId xmlns:a16="http://schemas.microsoft.com/office/drawing/2014/main" id="{BAC2F3A7-A508-45C4-B7DE-84287F33DCB9}"/>
                </a:ext>
              </a:extLst>
            </p:cNvPr>
            <p:cNvSpPr>
              <a:spLocks noChangeArrowheads="1"/>
            </p:cNvSpPr>
            <p:nvPr/>
          </p:nvSpPr>
          <p:spPr bwMode="auto">
            <a:xfrm>
              <a:off x="3166514" y="3601430"/>
              <a:ext cx="1646797"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strike="sngStrike" dirty="0">
                  <a:solidFill>
                    <a:srgbClr val="FF3300"/>
                  </a:solidFill>
                  <a:latin typeface="微软雅黑" panose="020B0503020204020204" pitchFamily="34" charset="-122"/>
                  <a:ea typeface="微软雅黑" panose="020B0503020204020204" pitchFamily="34" charset="-122"/>
                </a:rPr>
                <a:t>Options + Padding</a:t>
              </a:r>
            </a:p>
          </p:txBody>
        </p:sp>
        <p:sp>
          <p:nvSpPr>
            <p:cNvPr id="132" name="Rectangle 1140">
              <a:extLst>
                <a:ext uri="{FF2B5EF4-FFF2-40B4-BE49-F238E27FC236}">
                  <a16:creationId xmlns:a16="http://schemas.microsoft.com/office/drawing/2014/main" id="{143BD276-4203-4F92-A9D6-377CBA589E98}"/>
                </a:ext>
              </a:extLst>
            </p:cNvPr>
            <p:cNvSpPr>
              <a:spLocks noChangeArrowheads="1"/>
            </p:cNvSpPr>
            <p:nvPr/>
          </p:nvSpPr>
          <p:spPr bwMode="auto">
            <a:xfrm>
              <a:off x="4109803" y="1634428"/>
              <a:ext cx="1805340" cy="321581"/>
            </a:xfrm>
            <a:prstGeom prst="rect">
              <a:avLst/>
            </a:prstGeom>
            <a:solidFill>
              <a:srgbClr val="FFCCFF"/>
            </a:solidFill>
            <a:ln w="9525">
              <a:miter lim="800000"/>
            </a:ln>
            <a:effectLst/>
            <a:scene3d>
              <a:camera prst="legacyObliqueTopRight"/>
              <a:lightRig rig="legacyFlat3" dir="b"/>
            </a:scene3d>
            <a:sp3d extrusionH="4302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sz="1200" b="1">
                <a:latin typeface="微软雅黑" panose="020B0503020204020204" pitchFamily="34" charset="-122"/>
                <a:ea typeface="微软雅黑" panose="020B0503020204020204" pitchFamily="34" charset="-122"/>
              </a:endParaRPr>
            </a:p>
          </p:txBody>
        </p:sp>
        <p:sp>
          <p:nvSpPr>
            <p:cNvPr id="133" name="Rectangle 1141">
              <a:extLst>
                <a:ext uri="{FF2B5EF4-FFF2-40B4-BE49-F238E27FC236}">
                  <a16:creationId xmlns:a16="http://schemas.microsoft.com/office/drawing/2014/main" id="{6DDF70FF-9D18-4FC4-92FF-7CAE8458DAC9}"/>
                </a:ext>
              </a:extLst>
            </p:cNvPr>
            <p:cNvSpPr>
              <a:spLocks noChangeArrowheads="1"/>
            </p:cNvSpPr>
            <p:nvPr/>
          </p:nvSpPr>
          <p:spPr bwMode="auto">
            <a:xfrm>
              <a:off x="4398658" y="1671946"/>
              <a:ext cx="1151790"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dirty="0">
                  <a:solidFill>
                    <a:schemeClr val="bg1"/>
                  </a:solidFill>
                  <a:latin typeface="微软雅黑" panose="020B0503020204020204" pitchFamily="34" charset="-122"/>
                  <a:ea typeface="微软雅黑" panose="020B0503020204020204" pitchFamily="34" charset="-122"/>
                </a:rPr>
                <a:t>Total Length</a:t>
              </a:r>
            </a:p>
          </p:txBody>
        </p:sp>
        <p:sp>
          <p:nvSpPr>
            <p:cNvPr id="134" name="Rectangle 1142">
              <a:extLst>
                <a:ext uri="{FF2B5EF4-FFF2-40B4-BE49-F238E27FC236}">
                  <a16:creationId xmlns:a16="http://schemas.microsoft.com/office/drawing/2014/main" id="{F88990C2-FDFA-4641-BB81-665FBB4A76AF}"/>
                </a:ext>
              </a:extLst>
            </p:cNvPr>
            <p:cNvSpPr>
              <a:spLocks noChangeArrowheads="1"/>
            </p:cNvSpPr>
            <p:nvPr/>
          </p:nvSpPr>
          <p:spPr bwMode="auto">
            <a:xfrm>
              <a:off x="6109218" y="1681808"/>
              <a:ext cx="765765" cy="28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spAutoFit/>
            </a:bodyPr>
            <a:lstStyle/>
            <a:p>
              <a:pPr algn="ctr" eaLnBrk="0" hangingPunct="0"/>
              <a:r>
                <a:rPr lang="en-US" altLang="zh-TW" sz="1200" b="1" dirty="0" err="1">
                  <a:solidFill>
                    <a:schemeClr val="bg1"/>
                  </a:solidFill>
                  <a:latin typeface="微软雅黑" panose="020B0503020204020204" pitchFamily="34" charset="-122"/>
                  <a:ea typeface="微软雅黑" panose="020B0503020204020204" pitchFamily="34" charset="-122"/>
                </a:rPr>
                <a:t>Ver</a:t>
              </a:r>
              <a:endParaRPr lang="en-US" altLang="zh-TW" sz="1200" b="1" dirty="0">
                <a:solidFill>
                  <a:schemeClr val="bg1"/>
                </a:solidFill>
                <a:latin typeface="微软雅黑" panose="020B0503020204020204" pitchFamily="34" charset="-122"/>
                <a:ea typeface="微软雅黑" panose="020B0503020204020204" pitchFamily="34" charset="-122"/>
              </a:endParaRPr>
            </a:p>
          </p:txBody>
        </p:sp>
        <p:sp>
          <p:nvSpPr>
            <p:cNvPr id="135" name="Rectangle 1143">
              <a:extLst>
                <a:ext uri="{FF2B5EF4-FFF2-40B4-BE49-F238E27FC236}">
                  <a16:creationId xmlns:a16="http://schemas.microsoft.com/office/drawing/2014/main" id="{0BFB3421-DFF3-4FEE-A224-51209DA8C4AB}"/>
                </a:ext>
              </a:extLst>
            </p:cNvPr>
            <p:cNvSpPr>
              <a:spLocks noChangeArrowheads="1"/>
            </p:cNvSpPr>
            <p:nvPr/>
          </p:nvSpPr>
          <p:spPr bwMode="auto">
            <a:xfrm>
              <a:off x="8260583" y="1681807"/>
              <a:ext cx="1006686"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dirty="0">
                  <a:solidFill>
                    <a:srgbClr val="FFFF00"/>
                  </a:solidFill>
                  <a:latin typeface="微软雅黑" panose="020B0503020204020204" pitchFamily="34" charset="-122"/>
                  <a:ea typeface="微软雅黑" panose="020B0503020204020204" pitchFamily="34" charset="-122"/>
                </a:rPr>
                <a:t>Flow Label</a:t>
              </a:r>
            </a:p>
          </p:txBody>
        </p:sp>
        <p:sp>
          <p:nvSpPr>
            <p:cNvPr id="136" name="Rectangle 1144">
              <a:extLst>
                <a:ext uri="{FF2B5EF4-FFF2-40B4-BE49-F238E27FC236}">
                  <a16:creationId xmlns:a16="http://schemas.microsoft.com/office/drawing/2014/main" id="{511A8EB3-B7C0-449E-9162-A2EE4B3123A2}"/>
                </a:ext>
              </a:extLst>
            </p:cNvPr>
            <p:cNvSpPr>
              <a:spLocks noChangeArrowheads="1"/>
            </p:cNvSpPr>
            <p:nvPr/>
          </p:nvSpPr>
          <p:spPr bwMode="auto">
            <a:xfrm>
              <a:off x="6307806" y="2067704"/>
              <a:ext cx="1367362"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dirty="0">
                  <a:solidFill>
                    <a:schemeClr val="bg1"/>
                  </a:solidFill>
                  <a:latin typeface="微软雅黑" panose="020B0503020204020204" pitchFamily="34" charset="-122"/>
                  <a:ea typeface="微软雅黑" panose="020B0503020204020204" pitchFamily="34" charset="-122"/>
                </a:rPr>
                <a:t>Payload Length</a:t>
              </a:r>
            </a:p>
          </p:txBody>
        </p:sp>
        <p:sp>
          <p:nvSpPr>
            <p:cNvPr id="137" name="Rectangle 1145">
              <a:extLst>
                <a:ext uri="{FF2B5EF4-FFF2-40B4-BE49-F238E27FC236}">
                  <a16:creationId xmlns:a16="http://schemas.microsoft.com/office/drawing/2014/main" id="{7413B466-4888-4162-9956-3C15EFB7149A}"/>
                </a:ext>
              </a:extLst>
            </p:cNvPr>
            <p:cNvSpPr>
              <a:spLocks noChangeArrowheads="1"/>
            </p:cNvSpPr>
            <p:nvPr/>
          </p:nvSpPr>
          <p:spPr bwMode="auto">
            <a:xfrm>
              <a:off x="8110137" y="1965869"/>
              <a:ext cx="815412" cy="46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spAutoFit/>
            </a:bodyPr>
            <a:lstStyle/>
            <a:p>
              <a:pPr algn="ctr" eaLnBrk="0" hangingPunct="0"/>
              <a:r>
                <a:rPr lang="en-US" altLang="zh-TW" sz="1200" b="1">
                  <a:solidFill>
                    <a:schemeClr val="bg1"/>
                  </a:solidFill>
                  <a:latin typeface="微软雅黑" panose="020B0503020204020204" pitchFamily="34" charset="-122"/>
                  <a:ea typeface="微软雅黑" panose="020B0503020204020204" pitchFamily="34" charset="-122"/>
                </a:rPr>
                <a:t>Next Header</a:t>
              </a:r>
            </a:p>
          </p:txBody>
        </p:sp>
        <p:sp>
          <p:nvSpPr>
            <p:cNvPr id="138" name="Rectangle 1146">
              <a:extLst>
                <a:ext uri="{FF2B5EF4-FFF2-40B4-BE49-F238E27FC236}">
                  <a16:creationId xmlns:a16="http://schemas.microsoft.com/office/drawing/2014/main" id="{8D865650-00C5-435D-B7A5-B9324DC114E1}"/>
                </a:ext>
              </a:extLst>
            </p:cNvPr>
            <p:cNvSpPr>
              <a:spLocks noChangeArrowheads="1"/>
            </p:cNvSpPr>
            <p:nvPr/>
          </p:nvSpPr>
          <p:spPr bwMode="auto">
            <a:xfrm>
              <a:off x="9017321" y="1979269"/>
              <a:ext cx="847006" cy="46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9" rIns="92075" bIns="46039">
              <a:spAutoFit/>
            </a:bodyPr>
            <a:lstStyle/>
            <a:p>
              <a:pPr algn="ctr" eaLnBrk="0" hangingPunct="0"/>
              <a:r>
                <a:rPr lang="en-US" altLang="zh-TW" sz="1200" b="1" dirty="0">
                  <a:solidFill>
                    <a:schemeClr val="bg1"/>
                  </a:solidFill>
                  <a:latin typeface="微软雅黑" panose="020B0503020204020204" pitchFamily="34" charset="-122"/>
                  <a:ea typeface="微软雅黑" panose="020B0503020204020204" pitchFamily="34" charset="-122"/>
                </a:rPr>
                <a:t>Hop Limit</a:t>
              </a:r>
            </a:p>
          </p:txBody>
        </p:sp>
        <p:sp>
          <p:nvSpPr>
            <p:cNvPr id="139" name="Text Box 1147">
              <a:extLst>
                <a:ext uri="{FF2B5EF4-FFF2-40B4-BE49-F238E27FC236}">
                  <a16:creationId xmlns:a16="http://schemas.microsoft.com/office/drawing/2014/main" id="{7C61B145-840E-41A7-963F-8A5DF4D53BA4}"/>
                </a:ext>
              </a:extLst>
            </p:cNvPr>
            <p:cNvSpPr txBox="1">
              <a:spLocks noChangeArrowheads="1"/>
            </p:cNvSpPr>
            <p:nvPr/>
          </p:nvSpPr>
          <p:spPr bwMode="auto">
            <a:xfrm>
              <a:off x="6831354" y="1593372"/>
              <a:ext cx="8665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zh-TW" sz="1200" b="1" dirty="0">
                  <a:solidFill>
                    <a:schemeClr val="bg1"/>
                  </a:solidFill>
                  <a:latin typeface="微软雅黑" panose="020B0503020204020204" pitchFamily="34" charset="-122"/>
                  <a:ea typeface="微软雅黑" panose="020B0503020204020204" pitchFamily="34" charset="-122"/>
                </a:rPr>
                <a:t>Traffic Class</a:t>
              </a:r>
            </a:p>
          </p:txBody>
        </p:sp>
        <p:sp>
          <p:nvSpPr>
            <p:cNvPr id="140" name="Line 1150">
              <a:extLst>
                <a:ext uri="{FF2B5EF4-FFF2-40B4-BE49-F238E27FC236}">
                  <a16:creationId xmlns:a16="http://schemas.microsoft.com/office/drawing/2014/main" id="{4BECF1F0-80D9-406F-939B-07E8BF265D40}"/>
                </a:ext>
              </a:extLst>
            </p:cNvPr>
            <p:cNvSpPr>
              <a:spLocks noChangeShapeType="1"/>
            </p:cNvSpPr>
            <p:nvPr/>
          </p:nvSpPr>
          <p:spPr bwMode="auto">
            <a:xfrm>
              <a:off x="6214721" y="5487349"/>
              <a:ext cx="0" cy="19294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41" name="Line 1151">
              <a:extLst>
                <a:ext uri="{FF2B5EF4-FFF2-40B4-BE49-F238E27FC236}">
                  <a16:creationId xmlns:a16="http://schemas.microsoft.com/office/drawing/2014/main" id="{81911D44-26EA-4B38-B2E7-F8A7D67BD9C4}"/>
                </a:ext>
              </a:extLst>
            </p:cNvPr>
            <p:cNvSpPr>
              <a:spLocks noChangeShapeType="1"/>
            </p:cNvSpPr>
            <p:nvPr/>
          </p:nvSpPr>
          <p:spPr bwMode="auto">
            <a:xfrm>
              <a:off x="9825396" y="5487349"/>
              <a:ext cx="0" cy="19294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42" name="Line 1152">
              <a:extLst>
                <a:ext uri="{FF2B5EF4-FFF2-40B4-BE49-F238E27FC236}">
                  <a16:creationId xmlns:a16="http://schemas.microsoft.com/office/drawing/2014/main" id="{6A8890C0-2C6C-4F26-A96E-48E62D83F34B}"/>
                </a:ext>
              </a:extLst>
            </p:cNvPr>
            <p:cNvSpPr>
              <a:spLocks noChangeShapeType="1"/>
            </p:cNvSpPr>
            <p:nvPr/>
          </p:nvSpPr>
          <p:spPr bwMode="auto">
            <a:xfrm>
              <a:off x="6214721" y="5615981"/>
              <a:ext cx="1083206" cy="0"/>
            </a:xfrm>
            <a:prstGeom prst="line">
              <a:avLst/>
            </a:prstGeom>
            <a:noFill/>
            <a:ln w="254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43" name="Line 1153">
              <a:extLst>
                <a:ext uri="{FF2B5EF4-FFF2-40B4-BE49-F238E27FC236}">
                  <a16:creationId xmlns:a16="http://schemas.microsoft.com/office/drawing/2014/main" id="{752FBD8C-61CD-498E-826A-A53F9E280C87}"/>
                </a:ext>
              </a:extLst>
            </p:cNvPr>
            <p:cNvSpPr>
              <a:spLocks noChangeShapeType="1"/>
            </p:cNvSpPr>
            <p:nvPr/>
          </p:nvSpPr>
          <p:spPr bwMode="auto">
            <a:xfrm>
              <a:off x="8742195" y="5615980"/>
              <a:ext cx="1083206"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b="1">
                <a:latin typeface="微软雅黑" panose="020B0503020204020204" pitchFamily="34" charset="-122"/>
                <a:ea typeface="微软雅黑" panose="020B0503020204020204" pitchFamily="34" charset="-122"/>
              </a:endParaRPr>
            </a:p>
          </p:txBody>
        </p:sp>
        <p:sp>
          <p:nvSpPr>
            <p:cNvPr id="144" name="Rectangle 1154">
              <a:extLst>
                <a:ext uri="{FF2B5EF4-FFF2-40B4-BE49-F238E27FC236}">
                  <a16:creationId xmlns:a16="http://schemas.microsoft.com/office/drawing/2014/main" id="{17369B62-2A2E-48DB-961C-1B8CD94C1072}"/>
                </a:ext>
              </a:extLst>
            </p:cNvPr>
            <p:cNvSpPr>
              <a:spLocks noChangeArrowheads="1"/>
            </p:cNvSpPr>
            <p:nvPr/>
          </p:nvSpPr>
          <p:spPr bwMode="auto">
            <a:xfrm>
              <a:off x="7619877" y="5429733"/>
              <a:ext cx="708525"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zh-TW" altLang="en-US" sz="1200" b="1" dirty="0">
                  <a:latin typeface="微软雅黑" panose="020B0503020204020204" pitchFamily="34" charset="-122"/>
                  <a:ea typeface="微软雅黑" panose="020B0503020204020204" pitchFamily="34" charset="-122"/>
                </a:rPr>
                <a:t>32 </a:t>
              </a:r>
              <a:r>
                <a:rPr lang="en-US" altLang="zh-TW" sz="1200" b="1" dirty="0">
                  <a:latin typeface="微软雅黑" panose="020B0503020204020204" pitchFamily="34" charset="-122"/>
                  <a:ea typeface="微软雅黑" panose="020B0503020204020204" pitchFamily="34" charset="-122"/>
                </a:rPr>
                <a:t>bits</a:t>
              </a:r>
            </a:p>
          </p:txBody>
        </p:sp>
        <p:grpSp>
          <p:nvGrpSpPr>
            <p:cNvPr id="146" name="组合 145">
              <a:extLst>
                <a:ext uri="{FF2B5EF4-FFF2-40B4-BE49-F238E27FC236}">
                  <a16:creationId xmlns:a16="http://schemas.microsoft.com/office/drawing/2014/main" id="{6C5F2B6C-BE73-4B13-AC49-A38A3C2A328F}"/>
                </a:ext>
              </a:extLst>
            </p:cNvPr>
            <p:cNvGrpSpPr/>
            <p:nvPr/>
          </p:nvGrpSpPr>
          <p:grpSpPr>
            <a:xfrm>
              <a:off x="2205397" y="3940665"/>
              <a:ext cx="3692640" cy="1994350"/>
              <a:chOff x="3122613" y="1341846"/>
              <a:chExt cx="3006183" cy="2477699"/>
            </a:xfrm>
          </p:grpSpPr>
          <p:sp>
            <p:nvSpPr>
              <p:cNvPr id="148" name="Text Box 54">
                <a:extLst>
                  <a:ext uri="{FF2B5EF4-FFF2-40B4-BE49-F238E27FC236}">
                    <a16:creationId xmlns:a16="http://schemas.microsoft.com/office/drawing/2014/main" id="{AFAA05DC-9A66-434B-9E36-B8199C3CEB6E}"/>
                  </a:ext>
                </a:extLst>
              </p:cNvPr>
              <p:cNvSpPr txBox="1">
                <a:spLocks noChangeArrowheads="1"/>
              </p:cNvSpPr>
              <p:nvPr/>
            </p:nvSpPr>
            <p:spPr bwMode="auto">
              <a:xfrm>
                <a:off x="3122613" y="1341846"/>
                <a:ext cx="982931" cy="38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kern="1200">
                    <a:solidFill>
                      <a:schemeClr val="tx1"/>
                    </a:solidFill>
                    <a:latin typeface="Times New Roman" panose="02020603050405020304" pitchFamily="18" charset="0"/>
                    <a:ea typeface="+mn-ea"/>
                    <a:cs typeface="+mn-cs"/>
                  </a:defRPr>
                </a:lvl9pPr>
              </a:lstStyle>
              <a:p>
                <a:pPr algn="l" eaLnBrk="1" hangingPunct="1"/>
                <a:r>
                  <a:rPr lang="zh-CN" altLang="en-US" sz="1400"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删除字段</a:t>
                </a:r>
                <a:r>
                  <a:rPr lang="en-US" altLang="zh-CN" sz="1400"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(5)</a:t>
                </a:r>
              </a:p>
            </p:txBody>
          </p:sp>
          <p:sp>
            <p:nvSpPr>
              <p:cNvPr id="149" name="Text Box 55">
                <a:extLst>
                  <a:ext uri="{FF2B5EF4-FFF2-40B4-BE49-F238E27FC236}">
                    <a16:creationId xmlns:a16="http://schemas.microsoft.com/office/drawing/2014/main" id="{6D528CD3-2D54-434A-9BD9-009ED796F7FF}"/>
                  </a:ext>
                </a:extLst>
              </p:cNvPr>
              <p:cNvSpPr txBox="1">
                <a:spLocks noChangeArrowheads="1"/>
              </p:cNvSpPr>
              <p:nvPr/>
            </p:nvSpPr>
            <p:spPr bwMode="auto">
              <a:xfrm>
                <a:off x="3357563" y="1659210"/>
                <a:ext cx="1742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kern="1200">
                    <a:solidFill>
                      <a:schemeClr val="tx1"/>
                    </a:solidFill>
                    <a:latin typeface="Times New Roman" panose="02020603050405020304" pitchFamily="18" charset="0"/>
                    <a:ea typeface="+mn-ea"/>
                    <a:cs typeface="+mn-cs"/>
                  </a:defRPr>
                </a:lvl9pPr>
              </a:lstStyle>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ID,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标志</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标志偏移</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报头长度</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报头校验和</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0" name="Text Box 56">
                <a:extLst>
                  <a:ext uri="{FF2B5EF4-FFF2-40B4-BE49-F238E27FC236}">
                    <a16:creationId xmlns:a16="http://schemas.microsoft.com/office/drawing/2014/main" id="{BBFF2354-C863-4E4C-BDB5-2684D5E586ED}"/>
                  </a:ext>
                </a:extLst>
              </p:cNvPr>
              <p:cNvSpPr txBox="1">
                <a:spLocks noChangeArrowheads="1"/>
              </p:cNvSpPr>
              <p:nvPr/>
            </p:nvSpPr>
            <p:spPr bwMode="auto">
              <a:xfrm>
                <a:off x="3144838" y="2484438"/>
                <a:ext cx="939866" cy="38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kern="1200">
                    <a:solidFill>
                      <a:schemeClr val="tx1"/>
                    </a:solidFill>
                    <a:latin typeface="Times New Roman" panose="02020603050405020304" pitchFamily="18" charset="0"/>
                    <a:ea typeface="+mn-ea"/>
                    <a:cs typeface="+mn-cs"/>
                  </a:defRPr>
                </a:lvl9pPr>
              </a:lstStyle>
              <a:p>
                <a:pPr algn="l" eaLnBrk="1" hangingPunct="1"/>
                <a:r>
                  <a:rPr lang="zh-CN" altLang="en-US" sz="1400"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修改字段</a:t>
                </a:r>
                <a:r>
                  <a:rPr lang="en-US" altLang="zh-CN" sz="1400"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p>
            </p:txBody>
          </p:sp>
          <p:sp>
            <p:nvSpPr>
              <p:cNvPr id="151" name="Text Box 57">
                <a:extLst>
                  <a:ext uri="{FF2B5EF4-FFF2-40B4-BE49-F238E27FC236}">
                    <a16:creationId xmlns:a16="http://schemas.microsoft.com/office/drawing/2014/main" id="{DFF2F3FC-B33C-4878-BE2D-2F172BC7F680}"/>
                  </a:ext>
                </a:extLst>
              </p:cNvPr>
              <p:cNvSpPr txBox="1">
                <a:spLocks noChangeArrowheads="1"/>
              </p:cNvSpPr>
              <p:nvPr/>
            </p:nvSpPr>
            <p:spPr bwMode="auto">
              <a:xfrm>
                <a:off x="5045475" y="1346318"/>
                <a:ext cx="982931" cy="38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kern="1200">
                    <a:solidFill>
                      <a:schemeClr val="tx1"/>
                    </a:solidFill>
                    <a:latin typeface="Times New Roman" panose="02020603050405020304" pitchFamily="18" charset="0"/>
                    <a:ea typeface="+mn-ea"/>
                    <a:cs typeface="+mn-cs"/>
                  </a:defRPr>
                </a:lvl9pPr>
              </a:lstStyle>
              <a:p>
                <a:pPr algn="l" eaLnBrk="1" hangingPunct="1"/>
                <a:r>
                  <a:rPr lang="zh-CN" altLang="en-US" sz="1400"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增加字段</a:t>
                </a:r>
                <a:r>
                  <a:rPr lang="en-US" altLang="zh-CN" sz="1400"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(1)</a:t>
                </a:r>
              </a:p>
            </p:txBody>
          </p:sp>
          <p:sp>
            <p:nvSpPr>
              <p:cNvPr id="152" name="Text Box 59">
                <a:extLst>
                  <a:ext uri="{FF2B5EF4-FFF2-40B4-BE49-F238E27FC236}">
                    <a16:creationId xmlns:a16="http://schemas.microsoft.com/office/drawing/2014/main" id="{8C433E49-85F0-4A0D-AA5B-ADCFE377D766}"/>
                  </a:ext>
                </a:extLst>
              </p:cNvPr>
              <p:cNvSpPr txBox="1">
                <a:spLocks noChangeArrowheads="1"/>
              </p:cNvSpPr>
              <p:nvPr/>
            </p:nvSpPr>
            <p:spPr bwMode="auto">
              <a:xfrm>
                <a:off x="3363913" y="2865438"/>
                <a:ext cx="26693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kern="1200">
                    <a:solidFill>
                      <a:schemeClr val="tx1"/>
                    </a:solidFill>
                    <a:latin typeface="Times New Roman" panose="02020603050405020304" pitchFamily="18" charset="0"/>
                    <a:ea typeface="+mn-ea"/>
                    <a:cs typeface="+mn-cs"/>
                  </a:defRPr>
                </a:lvl9pPr>
              </a:lstStyle>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报文总长度</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=&gt;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有效负荷长度</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协议</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=&gt;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下一报头</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TTL =&gt;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跳数限制</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l" eaLnBrk="1" hangingPunct="1">
                  <a:buFontTx/>
                  <a:buChar cha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服务类型</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=&gt;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流量类别</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3" name="Text Box 60">
                <a:extLst>
                  <a:ext uri="{FF2B5EF4-FFF2-40B4-BE49-F238E27FC236}">
                    <a16:creationId xmlns:a16="http://schemas.microsoft.com/office/drawing/2014/main" id="{7107E010-9C7D-47E3-A6E3-D4A2BB4FCDDB}"/>
                  </a:ext>
                </a:extLst>
              </p:cNvPr>
              <p:cNvSpPr txBox="1">
                <a:spLocks noChangeArrowheads="1"/>
              </p:cNvSpPr>
              <p:nvPr/>
            </p:nvSpPr>
            <p:spPr bwMode="auto">
              <a:xfrm>
                <a:off x="5274075" y="1703945"/>
                <a:ext cx="8547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b="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kern="1200">
                    <a:solidFill>
                      <a:schemeClr val="tx1"/>
                    </a:solidFill>
                    <a:latin typeface="Times New Roman" panose="02020603050405020304" pitchFamily="18" charset="0"/>
                    <a:ea typeface="+mn-ea"/>
                    <a:cs typeface="+mn-cs"/>
                  </a:defRPr>
                </a:lvl9pPr>
              </a:lstStyle>
              <a:p>
                <a:pPr algn="l" eaLnBrk="1" hangingPunct="1">
                  <a:buFontTx/>
                  <a:buChar cha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流标签</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47" name="矩形 146">
              <a:extLst>
                <a:ext uri="{FF2B5EF4-FFF2-40B4-BE49-F238E27FC236}">
                  <a16:creationId xmlns:a16="http://schemas.microsoft.com/office/drawing/2014/main" id="{31930817-F3DC-411B-AD89-9F154C311968}"/>
                </a:ext>
              </a:extLst>
            </p:cNvPr>
            <p:cNvSpPr/>
            <p:nvPr/>
          </p:nvSpPr>
          <p:spPr>
            <a:xfrm>
              <a:off x="2205397" y="3940665"/>
              <a:ext cx="3692640" cy="2144955"/>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55" name="左大括号 154">
              <a:extLst>
                <a:ext uri="{FF2B5EF4-FFF2-40B4-BE49-F238E27FC236}">
                  <a16:creationId xmlns:a16="http://schemas.microsoft.com/office/drawing/2014/main" id="{43D4BD8A-A4E8-47A3-9722-421DF39DC7CB}"/>
                </a:ext>
              </a:extLst>
            </p:cNvPr>
            <p:cNvSpPr/>
            <p:nvPr/>
          </p:nvSpPr>
          <p:spPr>
            <a:xfrm rot="10800000">
              <a:off x="10004495" y="1515178"/>
              <a:ext cx="337179" cy="378458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6" name="Rectangle 1154">
              <a:extLst>
                <a:ext uri="{FF2B5EF4-FFF2-40B4-BE49-F238E27FC236}">
                  <a16:creationId xmlns:a16="http://schemas.microsoft.com/office/drawing/2014/main" id="{C1A42485-1896-4B5B-85D4-F75E764901F7}"/>
                </a:ext>
              </a:extLst>
            </p:cNvPr>
            <p:cNvSpPr>
              <a:spLocks noChangeArrowheads="1"/>
            </p:cNvSpPr>
            <p:nvPr/>
          </p:nvSpPr>
          <p:spPr bwMode="auto">
            <a:xfrm>
              <a:off x="10481842" y="3290178"/>
              <a:ext cx="682879"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dirty="0">
                  <a:latin typeface="微软雅黑" panose="020B0503020204020204" pitchFamily="34" charset="-122"/>
                  <a:ea typeface="微软雅黑" panose="020B0503020204020204" pitchFamily="34" charset="-122"/>
                </a:rPr>
                <a:t>40</a:t>
              </a:r>
              <a:r>
                <a:rPr lang="zh-CN" altLang="en-US" sz="1200" b="1" dirty="0">
                  <a:latin typeface="微软雅黑" panose="020B0503020204020204" pitchFamily="34" charset="-122"/>
                  <a:ea typeface="微软雅黑" panose="020B0503020204020204" pitchFamily="34" charset="-122"/>
                </a:rPr>
                <a:t>字节</a:t>
              </a:r>
              <a:endParaRPr lang="en-US" altLang="zh-TW" sz="1200" b="1" dirty="0">
                <a:latin typeface="微软雅黑" panose="020B0503020204020204" pitchFamily="34" charset="-122"/>
                <a:ea typeface="微软雅黑" panose="020B0503020204020204" pitchFamily="34" charset="-122"/>
              </a:endParaRPr>
            </a:p>
          </p:txBody>
        </p:sp>
        <p:sp>
          <p:nvSpPr>
            <p:cNvPr id="157" name="左大括号 156">
              <a:extLst>
                <a:ext uri="{FF2B5EF4-FFF2-40B4-BE49-F238E27FC236}">
                  <a16:creationId xmlns:a16="http://schemas.microsoft.com/office/drawing/2014/main" id="{38A1E13B-4699-426A-8BE6-40F624351005}"/>
                </a:ext>
              </a:extLst>
            </p:cNvPr>
            <p:cNvSpPr/>
            <p:nvPr/>
          </p:nvSpPr>
          <p:spPr>
            <a:xfrm>
              <a:off x="1957997" y="1591692"/>
              <a:ext cx="278568" cy="228738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8" name="Rectangle 1154">
              <a:extLst>
                <a:ext uri="{FF2B5EF4-FFF2-40B4-BE49-F238E27FC236}">
                  <a16:creationId xmlns:a16="http://schemas.microsoft.com/office/drawing/2014/main" id="{845B236E-A2BB-4A9F-9F6D-591E1C19C9A1}"/>
                </a:ext>
              </a:extLst>
            </p:cNvPr>
            <p:cNvSpPr>
              <a:spLocks noChangeArrowheads="1"/>
            </p:cNvSpPr>
            <p:nvPr/>
          </p:nvSpPr>
          <p:spPr bwMode="auto">
            <a:xfrm>
              <a:off x="492943" y="2631328"/>
              <a:ext cx="1346522" cy="27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eaLnBrk="0" hangingPunct="0"/>
              <a:r>
                <a:rPr lang="en-US" altLang="zh-TW" sz="1200" b="1" dirty="0">
                  <a:latin typeface="微软雅黑" panose="020B0503020204020204" pitchFamily="34" charset="-122"/>
                  <a:ea typeface="微软雅黑" panose="020B0503020204020204" pitchFamily="34" charset="-122"/>
                </a:rPr>
                <a:t>20</a:t>
              </a:r>
              <a:r>
                <a:rPr lang="zh-CN" altLang="en-US" sz="1200" b="1" dirty="0">
                  <a:latin typeface="微软雅黑" panose="020B0503020204020204" pitchFamily="34" charset="-122"/>
                  <a:ea typeface="微软雅黑" panose="020B0503020204020204" pitchFamily="34" charset="-122"/>
                </a:rPr>
                <a:t>字节</a:t>
              </a:r>
              <a:r>
                <a:rPr lang="en-US" altLang="zh-CN" sz="1200" b="1" dirty="0">
                  <a:latin typeface="微软雅黑" panose="020B0503020204020204" pitchFamily="34" charset="-122"/>
                  <a:ea typeface="微软雅黑" panose="020B0503020204020204" pitchFamily="34" charset="-122"/>
                </a:rPr>
                <a:t>—60</a:t>
              </a:r>
              <a:r>
                <a:rPr lang="zh-CN" altLang="en-US" sz="1200" b="1" dirty="0">
                  <a:latin typeface="微软雅黑" panose="020B0503020204020204" pitchFamily="34" charset="-122"/>
                  <a:ea typeface="微软雅黑" panose="020B0503020204020204" pitchFamily="34" charset="-122"/>
                </a:rPr>
                <a:t>字节</a:t>
              </a:r>
              <a:endParaRPr lang="en-US" altLang="zh-TW" sz="1200"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19512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4729180" cy="480131"/>
          </a:xfrm>
        </p:spPr>
        <p:txBody>
          <a:bodyPr/>
          <a:lstStyle/>
          <a:p>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头部报文</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扩展头部</a:t>
            </a:r>
            <a:endParaRPr kumimoji="1" lang="zh-CN" altLang="en-US" dirty="0"/>
          </a:p>
        </p:txBody>
      </p:sp>
      <p:pic>
        <p:nvPicPr>
          <p:cNvPr id="5" name="图片 4">
            <a:extLst>
              <a:ext uri="{FF2B5EF4-FFF2-40B4-BE49-F238E27FC236}">
                <a16:creationId xmlns:a16="http://schemas.microsoft.com/office/drawing/2014/main" id="{5E359997-8EE0-40D9-A7C4-5C151C437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534" y="997821"/>
            <a:ext cx="9774720" cy="4616398"/>
          </a:xfrm>
          <a:prstGeom prst="rect">
            <a:avLst/>
          </a:prstGeom>
        </p:spPr>
      </p:pic>
      <p:sp>
        <p:nvSpPr>
          <p:cNvPr id="6" name="矩形 5">
            <a:extLst>
              <a:ext uri="{FF2B5EF4-FFF2-40B4-BE49-F238E27FC236}">
                <a16:creationId xmlns:a16="http://schemas.microsoft.com/office/drawing/2014/main" id="{45F01EBD-9D17-46E9-B94C-6A2009D3DD14}"/>
              </a:ext>
            </a:extLst>
          </p:cNvPr>
          <p:cNvSpPr/>
          <p:nvPr/>
        </p:nvSpPr>
        <p:spPr>
          <a:xfrm>
            <a:off x="1918101" y="5919756"/>
            <a:ext cx="8347586" cy="369332"/>
          </a:xfrm>
          <a:prstGeom prst="rect">
            <a:avLst/>
          </a:prstGeom>
        </p:spPr>
        <p:txBody>
          <a:bodyPr wrap="square">
            <a:spAutoFit/>
          </a:bodyPr>
          <a:lstStyle/>
          <a:p>
            <a:r>
              <a:rPr kumimoji="1" lang="zh-CN" altLang="en-US" b="1" dirty="0">
                <a:solidFill>
                  <a:schemeClr val="tx1">
                    <a:lumMod val="85000"/>
                    <a:lumOff val="15000"/>
                  </a:schemeClr>
                </a:solidFill>
                <a:latin typeface="Calibri"/>
              </a:rPr>
              <a:t>基本头部长度固定，提升报文转发效率！扩展头部实现其他需求，术业有专攻</a:t>
            </a:r>
            <a:r>
              <a:rPr kumimoji="1" lang="en-US" altLang="zh-CN" b="1" dirty="0">
                <a:solidFill>
                  <a:schemeClr val="tx1">
                    <a:lumMod val="85000"/>
                    <a:lumOff val="15000"/>
                  </a:schemeClr>
                </a:solidFill>
                <a:latin typeface="Calibri"/>
              </a:rPr>
              <a:t>!</a:t>
            </a:r>
            <a:endParaRPr lang="zh-CN" altLang="en-US" b="1" dirty="0"/>
          </a:p>
        </p:txBody>
      </p:sp>
    </p:spTree>
    <p:extLst>
      <p:ext uri="{BB962C8B-B14F-4D97-AF65-F5344CB8AC3E}">
        <p14:creationId xmlns:p14="http://schemas.microsoft.com/office/powerpoint/2010/main" val="265500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712602" cy="480131"/>
          </a:xfrm>
        </p:spPr>
        <p:txBody>
          <a:bodyPr/>
          <a:lstStyle/>
          <a:p>
            <a:r>
              <a:rPr kumimoji="1" lang="en-US" altLang="zh-CN" dirty="0"/>
              <a:t>IPv6</a:t>
            </a:r>
            <a:r>
              <a:rPr kumimoji="1" lang="zh-CN" altLang="en-US" dirty="0"/>
              <a:t>地址分类</a:t>
            </a:r>
          </a:p>
        </p:txBody>
      </p:sp>
      <p:pic>
        <p:nvPicPr>
          <p:cNvPr id="3" name="图片 2">
            <a:extLst>
              <a:ext uri="{FF2B5EF4-FFF2-40B4-BE49-F238E27FC236}">
                <a16:creationId xmlns:a16="http://schemas.microsoft.com/office/drawing/2014/main" id="{97A80450-54A1-41D6-B092-BF46D48703C3}"/>
              </a:ext>
            </a:extLst>
          </p:cNvPr>
          <p:cNvPicPr>
            <a:picLocks noChangeAspect="1"/>
          </p:cNvPicPr>
          <p:nvPr/>
        </p:nvPicPr>
        <p:blipFill>
          <a:blip r:embed="rId3"/>
          <a:stretch>
            <a:fillRect/>
          </a:stretch>
        </p:blipFill>
        <p:spPr>
          <a:xfrm>
            <a:off x="982029" y="1361230"/>
            <a:ext cx="10302019" cy="4135540"/>
          </a:xfrm>
          <a:prstGeom prst="rect">
            <a:avLst/>
          </a:prstGeom>
        </p:spPr>
      </p:pic>
    </p:spTree>
    <p:extLst>
      <p:ext uri="{BB962C8B-B14F-4D97-AF65-F5344CB8AC3E}">
        <p14:creationId xmlns:p14="http://schemas.microsoft.com/office/powerpoint/2010/main" val="19297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3905236" cy="480131"/>
          </a:xfrm>
        </p:spPr>
        <p:txBody>
          <a:bodyPr/>
          <a:lstStyle/>
          <a:p>
            <a:r>
              <a:rPr kumimoji="1" lang="en-US" altLang="zh-CN" dirty="0"/>
              <a:t>IPv6</a:t>
            </a:r>
            <a:r>
              <a:rPr kumimoji="1" lang="zh-CN" altLang="en-US" dirty="0"/>
              <a:t>常见的单播地址</a:t>
            </a:r>
          </a:p>
        </p:txBody>
      </p:sp>
      <p:sp>
        <p:nvSpPr>
          <p:cNvPr id="4" name="Rectangle 19">
            <a:extLst>
              <a:ext uri="{FF2B5EF4-FFF2-40B4-BE49-F238E27FC236}">
                <a16:creationId xmlns:a16="http://schemas.microsoft.com/office/drawing/2014/main" id="{92850BED-2553-49C3-91B3-555973810904}"/>
              </a:ext>
            </a:extLst>
          </p:cNvPr>
          <p:cNvSpPr txBox="1">
            <a:spLocks noChangeArrowheads="1"/>
          </p:cNvSpPr>
          <p:nvPr/>
        </p:nvSpPr>
        <p:spPr bwMode="auto">
          <a:xfrm>
            <a:off x="736555" y="965974"/>
            <a:ext cx="9262846" cy="48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marL="285750" indent="-285750">
              <a:lnSpc>
                <a:spcPct val="130000"/>
              </a:lnSpc>
              <a:spcBef>
                <a:spcPts val="600"/>
              </a:spcBef>
              <a:buClr>
                <a:schemeClr val="tx1"/>
              </a:buClr>
              <a:buSzPct val="100000"/>
              <a:buFont typeface="Wingdings" pitchFamily="2" charset="2"/>
              <a:buChar char="n"/>
              <a:defRPr/>
            </a:pPr>
            <a:r>
              <a:rPr lang="zh-CN" altLang="en-US" dirty="0"/>
              <a:t>全球单播地址（</a:t>
            </a:r>
            <a:r>
              <a:rPr lang="en-US" altLang="zh-CN" dirty="0"/>
              <a:t>GUA</a:t>
            </a:r>
            <a:r>
              <a:rPr lang="zh-CN" altLang="en-US" dirty="0"/>
              <a:t>）：也被称为可聚合全球单播地址，全球唯一用于互联网访问，类似</a:t>
            </a:r>
            <a:r>
              <a:rPr lang="en-US" altLang="zh-CN" dirty="0"/>
              <a:t>IPv4</a:t>
            </a:r>
            <a:r>
              <a:rPr lang="zh-CN" altLang="en-US" dirty="0"/>
              <a:t>公网地址。</a:t>
            </a:r>
            <a:endParaRPr lang="en-US" altLang="zh-CN" dirty="0"/>
          </a:p>
        </p:txBody>
      </p:sp>
      <p:sp>
        <p:nvSpPr>
          <p:cNvPr id="37" name="Rectangle 19">
            <a:extLst>
              <a:ext uri="{FF2B5EF4-FFF2-40B4-BE49-F238E27FC236}">
                <a16:creationId xmlns:a16="http://schemas.microsoft.com/office/drawing/2014/main" id="{FFF5A3BE-2B31-43FD-8E0D-15F4D30D3F1A}"/>
              </a:ext>
            </a:extLst>
          </p:cNvPr>
          <p:cNvSpPr txBox="1">
            <a:spLocks noChangeArrowheads="1"/>
          </p:cNvSpPr>
          <p:nvPr/>
        </p:nvSpPr>
        <p:spPr bwMode="auto">
          <a:xfrm>
            <a:off x="736555" y="4322104"/>
            <a:ext cx="8948286" cy="48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marL="285750" indent="-285750">
              <a:lnSpc>
                <a:spcPct val="130000"/>
              </a:lnSpc>
              <a:spcBef>
                <a:spcPts val="600"/>
              </a:spcBef>
              <a:buClr>
                <a:schemeClr val="tx1"/>
              </a:buClr>
              <a:buSzPct val="100000"/>
              <a:buFont typeface="Wingdings" pitchFamily="2" charset="2"/>
              <a:buChar char="n"/>
              <a:defRPr/>
            </a:pPr>
            <a:r>
              <a:rPr lang="zh-CN" altLang="en-US" kern="0" dirty="0">
                <a:latin typeface="微软雅黑" pitchFamily="34" charset="-122"/>
                <a:ea typeface="微软雅黑" pitchFamily="34" charset="-122"/>
              </a:rPr>
              <a:t>链路本地地址</a:t>
            </a:r>
            <a:r>
              <a:rPr lang="en-US" altLang="zh-CN" kern="0" dirty="0">
                <a:latin typeface="微软雅黑" pitchFamily="34" charset="-122"/>
                <a:ea typeface="微软雅黑" pitchFamily="34" charset="-122"/>
              </a:rPr>
              <a:t>(LLA)</a:t>
            </a:r>
            <a:r>
              <a:rPr lang="zh-CN" altLang="en-US" dirty="0"/>
              <a:t>：</a:t>
            </a:r>
            <a:r>
              <a:rPr lang="zh-CN" altLang="en-US" kern="0" dirty="0">
                <a:latin typeface="微软雅黑" pitchFamily="34" charset="-122"/>
                <a:ea typeface="微软雅黑" pitchFamily="34" charset="-122"/>
              </a:rPr>
              <a:t>用于同一本地链路节点之间通信，如</a:t>
            </a:r>
            <a:r>
              <a:rPr lang="en-US" altLang="zh-CN" kern="0" dirty="0">
                <a:latin typeface="微软雅黑" pitchFamily="34" charset="-122"/>
                <a:ea typeface="微软雅黑" pitchFamily="34" charset="-122"/>
              </a:rPr>
              <a:t>IPv6</a:t>
            </a:r>
            <a:r>
              <a:rPr lang="zh-CN" altLang="en-US" kern="0" dirty="0">
                <a:latin typeface="微软雅黑" pitchFamily="34" charset="-122"/>
                <a:ea typeface="微软雅黑" pitchFamily="34" charset="-122"/>
              </a:rPr>
              <a:t>的无状态配置、</a:t>
            </a:r>
            <a:r>
              <a:rPr lang="en-US" altLang="zh-CN" kern="0" dirty="0">
                <a:latin typeface="微软雅黑" pitchFamily="34" charset="-122"/>
                <a:ea typeface="微软雅黑" pitchFamily="34" charset="-122"/>
              </a:rPr>
              <a:t>OSPFv3</a:t>
            </a:r>
            <a:r>
              <a:rPr lang="zh-CN" altLang="en-US" kern="0" dirty="0">
                <a:latin typeface="微软雅黑" pitchFamily="34" charset="-122"/>
                <a:ea typeface="微软雅黑" pitchFamily="34" charset="-122"/>
              </a:rPr>
              <a:t>报文交互等，本地链路有效不具有全局意义，不会被转发出始发链路之外。</a:t>
            </a:r>
            <a:endParaRPr lang="en-US" altLang="zh-CN" dirty="0"/>
          </a:p>
        </p:txBody>
      </p:sp>
      <p:pic>
        <p:nvPicPr>
          <p:cNvPr id="63" name="图片 62">
            <a:extLst>
              <a:ext uri="{FF2B5EF4-FFF2-40B4-BE49-F238E27FC236}">
                <a16:creationId xmlns:a16="http://schemas.microsoft.com/office/drawing/2014/main" id="{8A5822DC-9D2A-4B9B-987D-94D52A0A80AA}"/>
              </a:ext>
            </a:extLst>
          </p:cNvPr>
          <p:cNvPicPr>
            <a:picLocks noChangeAspect="1"/>
          </p:cNvPicPr>
          <p:nvPr/>
        </p:nvPicPr>
        <p:blipFill>
          <a:blip r:embed="rId3"/>
          <a:stretch>
            <a:fillRect/>
          </a:stretch>
        </p:blipFill>
        <p:spPr>
          <a:xfrm>
            <a:off x="3033518" y="1555168"/>
            <a:ext cx="4924425" cy="1181100"/>
          </a:xfrm>
          <a:prstGeom prst="rect">
            <a:avLst/>
          </a:prstGeom>
        </p:spPr>
      </p:pic>
      <p:sp>
        <p:nvSpPr>
          <p:cNvPr id="64" name="矩形 63">
            <a:extLst>
              <a:ext uri="{FF2B5EF4-FFF2-40B4-BE49-F238E27FC236}">
                <a16:creationId xmlns:a16="http://schemas.microsoft.com/office/drawing/2014/main" id="{44816243-FB2D-4AF7-81AA-1E82B605FBA5}"/>
              </a:ext>
            </a:extLst>
          </p:cNvPr>
          <p:cNvSpPr/>
          <p:nvPr/>
        </p:nvSpPr>
        <p:spPr>
          <a:xfrm>
            <a:off x="8134328" y="2145718"/>
            <a:ext cx="2274982" cy="369332"/>
          </a:xfrm>
          <a:prstGeom prst="rect">
            <a:avLst/>
          </a:prstGeom>
        </p:spPr>
        <p:txBody>
          <a:bodyPr wrap="none">
            <a:spAutoFit/>
          </a:bodyPr>
          <a:lstStyle/>
          <a:p>
            <a:r>
              <a:rPr lang="en-US" altLang="zh-CN" dirty="0">
                <a:solidFill>
                  <a:srgbClr val="404040"/>
                </a:solidFill>
              </a:rPr>
              <a:t>2001:DA8:700D::/48</a:t>
            </a:r>
            <a:endParaRPr lang="zh-CN" altLang="en-US" dirty="0"/>
          </a:p>
        </p:txBody>
      </p:sp>
      <p:sp>
        <p:nvSpPr>
          <p:cNvPr id="65" name="Rectangle 19">
            <a:extLst>
              <a:ext uri="{FF2B5EF4-FFF2-40B4-BE49-F238E27FC236}">
                <a16:creationId xmlns:a16="http://schemas.microsoft.com/office/drawing/2014/main" id="{B278DD17-E1BE-471C-8FC7-3705C042169B}"/>
              </a:ext>
            </a:extLst>
          </p:cNvPr>
          <p:cNvSpPr txBox="1">
            <a:spLocks noChangeArrowheads="1"/>
          </p:cNvSpPr>
          <p:nvPr/>
        </p:nvSpPr>
        <p:spPr bwMode="auto">
          <a:xfrm>
            <a:off x="736555" y="2644039"/>
            <a:ext cx="8948286" cy="48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marL="285750" indent="-285750">
              <a:lnSpc>
                <a:spcPct val="130000"/>
              </a:lnSpc>
              <a:spcBef>
                <a:spcPts val="600"/>
              </a:spcBef>
              <a:buClr>
                <a:schemeClr val="tx1"/>
              </a:buClr>
              <a:buSzPct val="100000"/>
              <a:buFont typeface="Wingdings" pitchFamily="2" charset="2"/>
              <a:buChar char="n"/>
              <a:defRPr/>
            </a:pPr>
            <a:r>
              <a:rPr lang="zh-CN" altLang="en-US" kern="0" dirty="0">
                <a:latin typeface="微软雅黑" pitchFamily="34" charset="-122"/>
                <a:ea typeface="微软雅黑" pitchFamily="34" charset="-122"/>
              </a:rPr>
              <a:t>唯一本地地址</a:t>
            </a:r>
            <a:r>
              <a:rPr lang="en-US" altLang="zh-CN" kern="0" dirty="0">
                <a:latin typeface="微软雅黑" pitchFamily="34" charset="-122"/>
                <a:ea typeface="微软雅黑" pitchFamily="34" charset="-122"/>
              </a:rPr>
              <a:t>(ULA)</a:t>
            </a:r>
            <a:r>
              <a:rPr lang="zh-CN" altLang="en-US" dirty="0"/>
              <a:t>：类似于</a:t>
            </a:r>
            <a:r>
              <a:rPr lang="en-US" altLang="zh-CN" dirty="0"/>
              <a:t>IPV4</a:t>
            </a:r>
            <a:r>
              <a:rPr lang="zh-CN" altLang="en-US" dirty="0"/>
              <a:t>中的私网地址，只能在内网中使用，这段地址不能在互联网上进行路由，因此不能直接访问公网。</a:t>
            </a:r>
            <a:endParaRPr lang="en-US" altLang="zh-CN" dirty="0"/>
          </a:p>
        </p:txBody>
      </p:sp>
      <p:pic>
        <p:nvPicPr>
          <p:cNvPr id="66" name="图片 65">
            <a:extLst>
              <a:ext uri="{FF2B5EF4-FFF2-40B4-BE49-F238E27FC236}">
                <a16:creationId xmlns:a16="http://schemas.microsoft.com/office/drawing/2014/main" id="{6284EB15-960B-47E7-8876-22BC06EE4C4A}"/>
              </a:ext>
            </a:extLst>
          </p:cNvPr>
          <p:cNvPicPr>
            <a:picLocks noChangeAspect="1"/>
          </p:cNvPicPr>
          <p:nvPr/>
        </p:nvPicPr>
        <p:blipFill>
          <a:blip r:embed="rId4"/>
          <a:stretch>
            <a:fillRect/>
          </a:stretch>
        </p:blipFill>
        <p:spPr>
          <a:xfrm>
            <a:off x="3090667" y="3407428"/>
            <a:ext cx="4810125" cy="962025"/>
          </a:xfrm>
          <a:prstGeom prst="rect">
            <a:avLst/>
          </a:prstGeom>
        </p:spPr>
      </p:pic>
      <p:sp>
        <p:nvSpPr>
          <p:cNvPr id="67" name="矩形 66">
            <a:extLst>
              <a:ext uri="{FF2B5EF4-FFF2-40B4-BE49-F238E27FC236}">
                <a16:creationId xmlns:a16="http://schemas.microsoft.com/office/drawing/2014/main" id="{E8E11EA1-B2BC-4D05-B61C-3F1CAB143BA5}"/>
              </a:ext>
            </a:extLst>
          </p:cNvPr>
          <p:cNvSpPr/>
          <p:nvPr/>
        </p:nvSpPr>
        <p:spPr>
          <a:xfrm>
            <a:off x="1192634" y="2002035"/>
            <a:ext cx="1582484" cy="369332"/>
          </a:xfrm>
          <a:prstGeom prst="rect">
            <a:avLst/>
          </a:prstGeom>
        </p:spPr>
        <p:txBody>
          <a:bodyPr wrap="none">
            <a:spAutoFit/>
          </a:bodyPr>
          <a:lstStyle/>
          <a:p>
            <a:r>
              <a:rPr lang="zh-CN" altLang="en-US" dirty="0"/>
              <a:t>前缀：</a:t>
            </a:r>
            <a:r>
              <a:rPr lang="en-US" altLang="zh-CN" dirty="0"/>
              <a:t>200::/3</a:t>
            </a:r>
            <a:endParaRPr lang="zh-CN" altLang="en-US" dirty="0"/>
          </a:p>
        </p:txBody>
      </p:sp>
      <p:sp>
        <p:nvSpPr>
          <p:cNvPr id="68" name="矩形 67">
            <a:extLst>
              <a:ext uri="{FF2B5EF4-FFF2-40B4-BE49-F238E27FC236}">
                <a16:creationId xmlns:a16="http://schemas.microsoft.com/office/drawing/2014/main" id="{DAA2F235-835E-4A91-8166-B84CC15B33DA}"/>
              </a:ext>
            </a:extLst>
          </p:cNvPr>
          <p:cNvSpPr/>
          <p:nvPr/>
        </p:nvSpPr>
        <p:spPr>
          <a:xfrm>
            <a:off x="1192634" y="3575991"/>
            <a:ext cx="1762021" cy="369332"/>
          </a:xfrm>
          <a:prstGeom prst="rect">
            <a:avLst/>
          </a:prstGeom>
        </p:spPr>
        <p:txBody>
          <a:bodyPr wrap="none">
            <a:spAutoFit/>
          </a:bodyPr>
          <a:lstStyle/>
          <a:p>
            <a:r>
              <a:rPr lang="zh-CN" altLang="en-US" dirty="0"/>
              <a:t>前缀：</a:t>
            </a:r>
            <a:r>
              <a:rPr lang="en-US" altLang="zh-CN" dirty="0"/>
              <a:t>FC00::/7</a:t>
            </a:r>
            <a:endParaRPr lang="zh-CN" altLang="en-US" dirty="0"/>
          </a:p>
        </p:txBody>
      </p:sp>
      <p:pic>
        <p:nvPicPr>
          <p:cNvPr id="69" name="图片 68">
            <a:extLst>
              <a:ext uri="{FF2B5EF4-FFF2-40B4-BE49-F238E27FC236}">
                <a16:creationId xmlns:a16="http://schemas.microsoft.com/office/drawing/2014/main" id="{4939816D-434D-42AB-A089-37BB0EE9CC3A}"/>
              </a:ext>
            </a:extLst>
          </p:cNvPr>
          <p:cNvPicPr>
            <a:picLocks noChangeAspect="1"/>
          </p:cNvPicPr>
          <p:nvPr/>
        </p:nvPicPr>
        <p:blipFill>
          <a:blip r:embed="rId5"/>
          <a:stretch>
            <a:fillRect/>
          </a:stretch>
        </p:blipFill>
        <p:spPr>
          <a:xfrm>
            <a:off x="3148341" y="5223391"/>
            <a:ext cx="4838700" cy="923925"/>
          </a:xfrm>
          <a:prstGeom prst="rect">
            <a:avLst/>
          </a:prstGeom>
        </p:spPr>
      </p:pic>
      <p:sp>
        <p:nvSpPr>
          <p:cNvPr id="70" name="矩形 69">
            <a:extLst>
              <a:ext uri="{FF2B5EF4-FFF2-40B4-BE49-F238E27FC236}">
                <a16:creationId xmlns:a16="http://schemas.microsoft.com/office/drawing/2014/main" id="{07EFFE0E-73AB-42E5-8E8F-A464D75D3FA5}"/>
              </a:ext>
            </a:extLst>
          </p:cNvPr>
          <p:cNvSpPr/>
          <p:nvPr/>
        </p:nvSpPr>
        <p:spPr>
          <a:xfrm>
            <a:off x="1192634" y="5500688"/>
            <a:ext cx="1877437" cy="369332"/>
          </a:xfrm>
          <a:prstGeom prst="rect">
            <a:avLst/>
          </a:prstGeom>
        </p:spPr>
        <p:txBody>
          <a:bodyPr wrap="none">
            <a:spAutoFit/>
          </a:bodyPr>
          <a:lstStyle/>
          <a:p>
            <a:r>
              <a:rPr lang="zh-CN" altLang="en-US" dirty="0"/>
              <a:t>前缀：</a:t>
            </a:r>
            <a:r>
              <a:rPr lang="en-US" altLang="zh-CN" dirty="0"/>
              <a:t>FE80::/10</a:t>
            </a:r>
            <a:endParaRPr lang="zh-CN" altLang="en-US" dirty="0"/>
          </a:p>
        </p:txBody>
      </p:sp>
      <p:pic>
        <p:nvPicPr>
          <p:cNvPr id="62" name="图片 61">
            <a:extLst>
              <a:ext uri="{FF2B5EF4-FFF2-40B4-BE49-F238E27FC236}">
                <a16:creationId xmlns:a16="http://schemas.microsoft.com/office/drawing/2014/main" id="{D765EF8A-8E08-4553-BB7F-981E206637BF}"/>
              </a:ext>
            </a:extLst>
          </p:cNvPr>
          <p:cNvPicPr>
            <a:picLocks noChangeAspect="1"/>
          </p:cNvPicPr>
          <p:nvPr/>
        </p:nvPicPr>
        <p:blipFill>
          <a:blip r:embed="rId6"/>
          <a:stretch>
            <a:fillRect/>
          </a:stretch>
        </p:blipFill>
        <p:spPr>
          <a:xfrm>
            <a:off x="674760" y="1135715"/>
            <a:ext cx="9734550" cy="4543425"/>
          </a:xfrm>
          <a:prstGeom prst="rect">
            <a:avLst/>
          </a:prstGeom>
        </p:spPr>
      </p:pic>
    </p:spTree>
    <p:extLst>
      <p:ext uri="{BB962C8B-B14F-4D97-AF65-F5344CB8AC3E}">
        <p14:creationId xmlns:p14="http://schemas.microsoft.com/office/powerpoint/2010/main" val="395534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3905236" cy="480131"/>
          </a:xfrm>
        </p:spPr>
        <p:txBody>
          <a:bodyPr/>
          <a:lstStyle/>
          <a:p>
            <a:r>
              <a:rPr kumimoji="1" lang="en-US" altLang="zh-CN" dirty="0"/>
              <a:t>IPv6</a:t>
            </a:r>
            <a:r>
              <a:rPr kumimoji="1" lang="zh-CN" altLang="en-US" dirty="0"/>
              <a:t>常见的组播地址</a:t>
            </a:r>
          </a:p>
        </p:txBody>
      </p:sp>
      <p:graphicFrame>
        <p:nvGraphicFramePr>
          <p:cNvPr id="14" name="图示 13">
            <a:extLst>
              <a:ext uri="{FF2B5EF4-FFF2-40B4-BE49-F238E27FC236}">
                <a16:creationId xmlns:a16="http://schemas.microsoft.com/office/drawing/2014/main" id="{CF8E2923-473D-4E48-945B-734258524534}"/>
              </a:ext>
            </a:extLst>
          </p:cNvPr>
          <p:cNvGraphicFramePr/>
          <p:nvPr/>
        </p:nvGraphicFramePr>
        <p:xfrm>
          <a:off x="2742021" y="1494971"/>
          <a:ext cx="670795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5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21CEB09-85A9-BE4B-BC85-C16F5475A90A}"/>
              </a:ext>
            </a:extLst>
          </p:cNvPr>
          <p:cNvGrpSpPr/>
          <p:nvPr/>
        </p:nvGrpSpPr>
        <p:grpSpPr>
          <a:xfrm>
            <a:off x="6541817" y="1342830"/>
            <a:ext cx="5393254" cy="461665"/>
            <a:chOff x="6836846" y="1580502"/>
            <a:chExt cx="5393254" cy="461665"/>
          </a:xfrm>
        </p:grpSpPr>
        <p:sp>
          <p:nvSpPr>
            <p:cNvPr id="22" name="文本框 21">
              <a:extLst>
                <a:ext uri="{FF2B5EF4-FFF2-40B4-BE49-F238E27FC236}">
                  <a16:creationId xmlns:a16="http://schemas.microsoft.com/office/drawing/2014/main" id="{23E3D7E5-0215-47BB-99A9-EB59656BC5E4}"/>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srgbClr val="FF0000"/>
                  </a:solidFill>
                </a:rPr>
                <a:t>IPv6</a:t>
              </a:r>
              <a:r>
                <a:rPr lang="zh-CN" altLang="en-US" sz="2200" spc="0" dirty="0">
                  <a:solidFill>
                    <a:srgbClr val="FF0000"/>
                  </a:solidFill>
                </a:rPr>
                <a:t>的产生背景</a:t>
              </a:r>
              <a:endParaRPr kumimoji="0" lang="zh-CN" altLang="en-US" sz="2200" b="1" i="0" u="none" strike="noStrike" kern="1200" cap="none" spc="0" normalizeH="0" baseline="0" noProof="0" dirty="0">
                <a:ln>
                  <a:noFill/>
                </a:ln>
                <a:solidFill>
                  <a:srgbClr val="FF0000"/>
                </a:solidFill>
                <a:effectLst/>
                <a:uLnTx/>
                <a:uFillTx/>
                <a:latin typeface="微软雅黑"/>
                <a:ea typeface="微软雅黑"/>
              </a:endParaRPr>
            </a:p>
          </p:txBody>
        </p:sp>
        <p:grpSp>
          <p:nvGrpSpPr>
            <p:cNvPr id="8" name="组合 7">
              <a:extLst>
                <a:ext uri="{FF2B5EF4-FFF2-40B4-BE49-F238E27FC236}">
                  <a16:creationId xmlns:a16="http://schemas.microsoft.com/office/drawing/2014/main" id="{F62DC326-F6AE-8748-BAD0-720551BD6EAD}"/>
                </a:ext>
              </a:extLst>
            </p:cNvPr>
            <p:cNvGrpSpPr/>
            <p:nvPr/>
          </p:nvGrpSpPr>
          <p:grpSpPr>
            <a:xfrm>
              <a:off x="6836846" y="1580502"/>
              <a:ext cx="724132" cy="461665"/>
              <a:chOff x="6361508" y="2605227"/>
              <a:chExt cx="724132" cy="461665"/>
            </a:xfrm>
          </p:grpSpPr>
          <p:sp>
            <p:nvSpPr>
              <p:cNvPr id="40" name="文本框 39">
                <a:extLst>
                  <a:ext uri="{FF2B5EF4-FFF2-40B4-BE49-F238E27FC236}">
                    <a16:creationId xmlns:a16="http://schemas.microsoft.com/office/drawing/2014/main" id="{6EB8685C-2364-4EE9-8E80-52A7E9F91839}"/>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01</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3" name="椭圆 2">
                <a:extLst>
                  <a:ext uri="{FF2B5EF4-FFF2-40B4-BE49-F238E27FC236}">
                    <a16:creationId xmlns:a16="http://schemas.microsoft.com/office/drawing/2014/main" id="{B6EC0E1F-C298-AD4F-9B1C-A69AA9ED6580}"/>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38" name="组合 37">
            <a:extLst>
              <a:ext uri="{FF2B5EF4-FFF2-40B4-BE49-F238E27FC236}">
                <a16:creationId xmlns:a16="http://schemas.microsoft.com/office/drawing/2014/main" id="{70CF88C6-5ECF-884C-8411-C733537721F6}"/>
              </a:ext>
            </a:extLst>
          </p:cNvPr>
          <p:cNvGrpSpPr/>
          <p:nvPr/>
        </p:nvGrpSpPr>
        <p:grpSpPr>
          <a:xfrm>
            <a:off x="6541817" y="2228653"/>
            <a:ext cx="5393254" cy="461665"/>
            <a:chOff x="6836846" y="1580502"/>
            <a:chExt cx="5393254" cy="461665"/>
          </a:xfrm>
        </p:grpSpPr>
        <p:sp>
          <p:nvSpPr>
            <p:cNvPr id="39" name="文本框 38">
              <a:extLst>
                <a:ext uri="{FF2B5EF4-FFF2-40B4-BE49-F238E27FC236}">
                  <a16:creationId xmlns:a16="http://schemas.microsoft.com/office/drawing/2014/main" id="{EF5928DA-DF6C-A244-A192-848A42C35ED1}"/>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prstClr val="black">
                      <a:lumMod val="85000"/>
                      <a:lumOff val="15000"/>
                    </a:prstClr>
                  </a:solidFill>
                </a:rPr>
                <a:t>什么是</a:t>
              </a:r>
              <a:r>
                <a:rPr lang="en-US" altLang="zh-CN" sz="2200" spc="0" dirty="0">
                  <a:solidFill>
                    <a:prstClr val="black">
                      <a:lumMod val="85000"/>
                      <a:lumOff val="15000"/>
                    </a:prstClr>
                  </a:solidFill>
                </a:rPr>
                <a:t>IPv6</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42" name="组合 41">
              <a:extLst>
                <a:ext uri="{FF2B5EF4-FFF2-40B4-BE49-F238E27FC236}">
                  <a16:creationId xmlns:a16="http://schemas.microsoft.com/office/drawing/2014/main" id="{689004C0-6F63-1C42-A91A-EFB03B93AEC2}"/>
                </a:ext>
              </a:extLst>
            </p:cNvPr>
            <p:cNvGrpSpPr/>
            <p:nvPr/>
          </p:nvGrpSpPr>
          <p:grpSpPr>
            <a:xfrm>
              <a:off x="6836846" y="1580502"/>
              <a:ext cx="724132" cy="461665"/>
              <a:chOff x="6361508" y="2605227"/>
              <a:chExt cx="724132" cy="461665"/>
            </a:xfrm>
          </p:grpSpPr>
          <p:sp>
            <p:nvSpPr>
              <p:cNvPr id="43" name="文本框 42">
                <a:extLst>
                  <a:ext uri="{FF2B5EF4-FFF2-40B4-BE49-F238E27FC236}">
                    <a16:creationId xmlns:a16="http://schemas.microsoft.com/office/drawing/2014/main" id="{EB7F6906-083D-2544-9ADA-B7F5C54947AE}"/>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02</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44" name="椭圆 43">
                <a:extLst>
                  <a:ext uri="{FF2B5EF4-FFF2-40B4-BE49-F238E27FC236}">
                    <a16:creationId xmlns:a16="http://schemas.microsoft.com/office/drawing/2014/main" id="{C5B2594F-04B5-5448-98F0-941ECC847228}"/>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45" name="组合 44">
            <a:extLst>
              <a:ext uri="{FF2B5EF4-FFF2-40B4-BE49-F238E27FC236}">
                <a16:creationId xmlns:a16="http://schemas.microsoft.com/office/drawing/2014/main" id="{865EB0F2-01AD-D043-923F-333D9DF2B85B}"/>
              </a:ext>
            </a:extLst>
          </p:cNvPr>
          <p:cNvGrpSpPr/>
          <p:nvPr/>
        </p:nvGrpSpPr>
        <p:grpSpPr>
          <a:xfrm>
            <a:off x="6541817" y="3114476"/>
            <a:ext cx="5393254" cy="461665"/>
            <a:chOff x="6836846" y="1580502"/>
            <a:chExt cx="5393254" cy="461665"/>
          </a:xfrm>
        </p:grpSpPr>
        <p:sp>
          <p:nvSpPr>
            <p:cNvPr id="47" name="文本框 46">
              <a:extLst>
                <a:ext uri="{FF2B5EF4-FFF2-40B4-BE49-F238E27FC236}">
                  <a16:creationId xmlns:a16="http://schemas.microsoft.com/office/drawing/2014/main" id="{B6C5F6C4-8FD3-644D-A39B-9855AFA12053}"/>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国内外</a:t>
              </a:r>
              <a:r>
                <a:rPr kumimoji="0" lang="en-US" altLang="zh-CN"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IPv6</a:t>
              </a:r>
              <a:r>
                <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部署情况</a:t>
              </a:r>
            </a:p>
          </p:txBody>
        </p:sp>
        <p:grpSp>
          <p:nvGrpSpPr>
            <p:cNvPr id="48" name="组合 47">
              <a:extLst>
                <a:ext uri="{FF2B5EF4-FFF2-40B4-BE49-F238E27FC236}">
                  <a16:creationId xmlns:a16="http://schemas.microsoft.com/office/drawing/2014/main" id="{25C5543A-7E87-2C46-8525-ADC436E36B11}"/>
                </a:ext>
              </a:extLst>
            </p:cNvPr>
            <p:cNvGrpSpPr/>
            <p:nvPr/>
          </p:nvGrpSpPr>
          <p:grpSpPr>
            <a:xfrm>
              <a:off x="6836846" y="1580502"/>
              <a:ext cx="724132" cy="461665"/>
              <a:chOff x="6361508" y="2605227"/>
              <a:chExt cx="724132" cy="461665"/>
            </a:xfrm>
          </p:grpSpPr>
          <p:sp>
            <p:nvSpPr>
              <p:cNvPr id="49" name="文本框 48">
                <a:extLst>
                  <a:ext uri="{FF2B5EF4-FFF2-40B4-BE49-F238E27FC236}">
                    <a16:creationId xmlns:a16="http://schemas.microsoft.com/office/drawing/2014/main" id="{9F7F753F-304E-1D49-9F27-165CB55593FD}"/>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03</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50" name="椭圆 49">
                <a:extLst>
                  <a:ext uri="{FF2B5EF4-FFF2-40B4-BE49-F238E27FC236}">
                    <a16:creationId xmlns:a16="http://schemas.microsoft.com/office/drawing/2014/main" id="{4E09EEDF-48DA-114D-AD52-1D42CBAC8B23}"/>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17" name="组合 16">
            <a:extLst>
              <a:ext uri="{FF2B5EF4-FFF2-40B4-BE49-F238E27FC236}">
                <a16:creationId xmlns:a16="http://schemas.microsoft.com/office/drawing/2014/main" id="{3CBB6E76-12CC-2043-99C8-92686A09EE38}"/>
              </a:ext>
            </a:extLst>
          </p:cNvPr>
          <p:cNvGrpSpPr/>
          <p:nvPr/>
        </p:nvGrpSpPr>
        <p:grpSpPr>
          <a:xfrm>
            <a:off x="6541817" y="4000299"/>
            <a:ext cx="5393254" cy="461665"/>
            <a:chOff x="6836846" y="1580502"/>
            <a:chExt cx="5393254" cy="461665"/>
          </a:xfrm>
        </p:grpSpPr>
        <p:sp>
          <p:nvSpPr>
            <p:cNvPr id="18" name="文本框 17">
              <a:extLst>
                <a:ext uri="{FF2B5EF4-FFF2-40B4-BE49-F238E27FC236}">
                  <a16:creationId xmlns:a16="http://schemas.microsoft.com/office/drawing/2014/main" id="{B29DCEA9-3FC4-F64F-8006-06AF4F5180B6}"/>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prstClr val="black">
                      <a:lumMod val="85000"/>
                      <a:lumOff val="15000"/>
                    </a:prstClr>
                  </a:solidFill>
                </a:rPr>
                <a:t>电教馆</a:t>
              </a:r>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部署设计</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19" name="组合 18">
              <a:extLst>
                <a:ext uri="{FF2B5EF4-FFF2-40B4-BE49-F238E27FC236}">
                  <a16:creationId xmlns:a16="http://schemas.microsoft.com/office/drawing/2014/main" id="{2562E56A-2052-1642-BFFA-377D75E4C693}"/>
                </a:ext>
              </a:extLst>
            </p:cNvPr>
            <p:cNvGrpSpPr/>
            <p:nvPr/>
          </p:nvGrpSpPr>
          <p:grpSpPr>
            <a:xfrm>
              <a:off x="6836846" y="1580502"/>
              <a:ext cx="724132" cy="461665"/>
              <a:chOff x="6361508" y="2605227"/>
              <a:chExt cx="724132" cy="461665"/>
            </a:xfrm>
          </p:grpSpPr>
          <p:sp>
            <p:nvSpPr>
              <p:cNvPr id="20" name="文本框 19">
                <a:extLst>
                  <a:ext uri="{FF2B5EF4-FFF2-40B4-BE49-F238E27FC236}">
                    <a16:creationId xmlns:a16="http://schemas.microsoft.com/office/drawing/2014/main" id="{316B5208-E9D1-5646-8A59-EE20DBE8E435}"/>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04</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1" name="椭圆 20">
                <a:extLst>
                  <a:ext uri="{FF2B5EF4-FFF2-40B4-BE49-F238E27FC236}">
                    <a16:creationId xmlns:a16="http://schemas.microsoft.com/office/drawing/2014/main" id="{FF730128-AC92-D149-9474-E7C66F3F1D0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23" name="组合 22">
            <a:extLst>
              <a:ext uri="{FF2B5EF4-FFF2-40B4-BE49-F238E27FC236}">
                <a16:creationId xmlns:a16="http://schemas.microsoft.com/office/drawing/2014/main" id="{1F8560DE-9B8D-3B4E-911C-B327879A7C6E}"/>
              </a:ext>
            </a:extLst>
          </p:cNvPr>
          <p:cNvGrpSpPr/>
          <p:nvPr/>
        </p:nvGrpSpPr>
        <p:grpSpPr>
          <a:xfrm>
            <a:off x="6541817" y="4886122"/>
            <a:ext cx="5393254" cy="461665"/>
            <a:chOff x="6836846" y="1580502"/>
            <a:chExt cx="5393254" cy="461665"/>
          </a:xfrm>
        </p:grpSpPr>
        <p:sp>
          <p:nvSpPr>
            <p:cNvPr id="24" name="文本框 23">
              <a:extLst>
                <a:ext uri="{FF2B5EF4-FFF2-40B4-BE49-F238E27FC236}">
                  <a16:creationId xmlns:a16="http://schemas.microsoft.com/office/drawing/2014/main" id="{8C51C756-70F2-E342-9DF1-FB516DD04638}"/>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a:t>
              </a:r>
              <a:r>
                <a:rPr lang="en-US" altLang="zh-CN" sz="2200" spc="0" dirty="0">
                  <a:solidFill>
                    <a:prstClr val="black">
                      <a:lumMod val="85000"/>
                      <a:lumOff val="15000"/>
                    </a:prstClr>
                  </a:solidFill>
                </a:rPr>
                <a:t>Q&amp;A</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25" name="组合 24">
              <a:extLst>
                <a:ext uri="{FF2B5EF4-FFF2-40B4-BE49-F238E27FC236}">
                  <a16:creationId xmlns:a16="http://schemas.microsoft.com/office/drawing/2014/main" id="{853E7A66-AE30-4849-8495-56BFE9233A39}"/>
                </a:ext>
              </a:extLst>
            </p:cNvPr>
            <p:cNvGrpSpPr/>
            <p:nvPr/>
          </p:nvGrpSpPr>
          <p:grpSpPr>
            <a:xfrm>
              <a:off x="6836846" y="1580502"/>
              <a:ext cx="724132" cy="461665"/>
              <a:chOff x="6361508" y="2605227"/>
              <a:chExt cx="724132" cy="461665"/>
            </a:xfrm>
          </p:grpSpPr>
          <p:sp>
            <p:nvSpPr>
              <p:cNvPr id="26" name="文本框 25">
                <a:extLst>
                  <a:ext uri="{FF2B5EF4-FFF2-40B4-BE49-F238E27FC236}">
                    <a16:creationId xmlns:a16="http://schemas.microsoft.com/office/drawing/2014/main" id="{F2FCE3C8-B17B-1D4B-85F7-0BBFFED30646}"/>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05</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7" name="椭圆 26">
                <a:extLst>
                  <a:ext uri="{FF2B5EF4-FFF2-40B4-BE49-F238E27FC236}">
                    <a16:creationId xmlns:a16="http://schemas.microsoft.com/office/drawing/2014/main" id="{A639E6FD-59DF-F144-86C3-78121C6D923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spTree>
    <p:extLst>
      <p:ext uri="{BB962C8B-B14F-4D97-AF65-F5344CB8AC3E}">
        <p14:creationId xmlns:p14="http://schemas.microsoft.com/office/powerpoint/2010/main" val="207645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3110147" cy="480131"/>
          </a:xfrm>
        </p:spPr>
        <p:txBody>
          <a:bodyPr/>
          <a:lstStyle/>
          <a:p>
            <a:r>
              <a:rPr kumimoji="1" lang="zh-CN" altLang="en-US" dirty="0"/>
              <a:t>总结</a:t>
            </a:r>
            <a:r>
              <a:rPr kumimoji="1" lang="en-US" altLang="zh-CN" dirty="0"/>
              <a:t>IPv6</a:t>
            </a:r>
            <a:r>
              <a:rPr kumimoji="1" lang="zh-CN" altLang="en-US" dirty="0"/>
              <a:t>的优势</a:t>
            </a:r>
          </a:p>
        </p:txBody>
      </p:sp>
      <p:pic>
        <p:nvPicPr>
          <p:cNvPr id="3" name="图片 2">
            <a:extLst>
              <a:ext uri="{FF2B5EF4-FFF2-40B4-BE49-F238E27FC236}">
                <a16:creationId xmlns:a16="http://schemas.microsoft.com/office/drawing/2014/main" id="{DAE9AD76-1CC2-4071-8A57-DD656D9B9ADA}"/>
              </a:ext>
            </a:extLst>
          </p:cNvPr>
          <p:cNvPicPr>
            <a:picLocks noChangeAspect="1"/>
          </p:cNvPicPr>
          <p:nvPr/>
        </p:nvPicPr>
        <p:blipFill>
          <a:blip r:embed="rId3"/>
          <a:stretch>
            <a:fillRect/>
          </a:stretch>
        </p:blipFill>
        <p:spPr>
          <a:xfrm>
            <a:off x="429658" y="1011015"/>
            <a:ext cx="10752463" cy="5278208"/>
          </a:xfrm>
          <a:prstGeom prst="rect">
            <a:avLst/>
          </a:prstGeom>
        </p:spPr>
      </p:pic>
    </p:spTree>
    <p:extLst>
      <p:ext uri="{BB962C8B-B14F-4D97-AF65-F5344CB8AC3E}">
        <p14:creationId xmlns:p14="http://schemas.microsoft.com/office/powerpoint/2010/main" val="26842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21CEB09-85A9-BE4B-BC85-C16F5475A90A}"/>
              </a:ext>
            </a:extLst>
          </p:cNvPr>
          <p:cNvGrpSpPr/>
          <p:nvPr/>
        </p:nvGrpSpPr>
        <p:grpSpPr>
          <a:xfrm>
            <a:off x="6541817" y="1342830"/>
            <a:ext cx="5393254" cy="461665"/>
            <a:chOff x="6836846" y="1580502"/>
            <a:chExt cx="5393254" cy="461665"/>
          </a:xfrm>
        </p:grpSpPr>
        <p:sp>
          <p:nvSpPr>
            <p:cNvPr id="22" name="文本框 21">
              <a:extLst>
                <a:ext uri="{FF2B5EF4-FFF2-40B4-BE49-F238E27FC236}">
                  <a16:creationId xmlns:a16="http://schemas.microsoft.com/office/drawing/2014/main" id="{23E3D7E5-0215-47BB-99A9-EB59656BC5E4}"/>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schemeClr val="tx1"/>
                  </a:solidFill>
                </a:rPr>
                <a:t>IPv6</a:t>
              </a:r>
              <a:r>
                <a:rPr lang="zh-CN" altLang="en-US" sz="2200" spc="0" dirty="0">
                  <a:solidFill>
                    <a:schemeClr val="tx1"/>
                  </a:solidFill>
                </a:rPr>
                <a:t>的产生背景</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8" name="组合 7">
              <a:extLst>
                <a:ext uri="{FF2B5EF4-FFF2-40B4-BE49-F238E27FC236}">
                  <a16:creationId xmlns:a16="http://schemas.microsoft.com/office/drawing/2014/main" id="{F62DC326-F6AE-8748-BAD0-720551BD6EAD}"/>
                </a:ext>
              </a:extLst>
            </p:cNvPr>
            <p:cNvGrpSpPr/>
            <p:nvPr/>
          </p:nvGrpSpPr>
          <p:grpSpPr>
            <a:xfrm>
              <a:off x="6836846" y="1580502"/>
              <a:ext cx="724132" cy="461665"/>
              <a:chOff x="6361508" y="2605227"/>
              <a:chExt cx="724132" cy="461665"/>
            </a:xfrm>
          </p:grpSpPr>
          <p:sp>
            <p:nvSpPr>
              <p:cNvPr id="40" name="文本框 39">
                <a:extLst>
                  <a:ext uri="{FF2B5EF4-FFF2-40B4-BE49-F238E27FC236}">
                    <a16:creationId xmlns:a16="http://schemas.microsoft.com/office/drawing/2014/main" id="{6EB8685C-2364-4EE9-8E80-52A7E9F91839}"/>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01</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3" name="椭圆 2">
                <a:extLst>
                  <a:ext uri="{FF2B5EF4-FFF2-40B4-BE49-F238E27FC236}">
                    <a16:creationId xmlns:a16="http://schemas.microsoft.com/office/drawing/2014/main" id="{B6EC0E1F-C298-AD4F-9B1C-A69AA9ED6580}"/>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38" name="组合 37">
            <a:extLst>
              <a:ext uri="{FF2B5EF4-FFF2-40B4-BE49-F238E27FC236}">
                <a16:creationId xmlns:a16="http://schemas.microsoft.com/office/drawing/2014/main" id="{70CF88C6-5ECF-884C-8411-C733537721F6}"/>
              </a:ext>
            </a:extLst>
          </p:cNvPr>
          <p:cNvGrpSpPr/>
          <p:nvPr/>
        </p:nvGrpSpPr>
        <p:grpSpPr>
          <a:xfrm>
            <a:off x="6541817" y="2228653"/>
            <a:ext cx="5393254" cy="461665"/>
            <a:chOff x="6836846" y="1580502"/>
            <a:chExt cx="5393254" cy="461665"/>
          </a:xfrm>
        </p:grpSpPr>
        <p:sp>
          <p:nvSpPr>
            <p:cNvPr id="39" name="文本框 38">
              <a:extLst>
                <a:ext uri="{FF2B5EF4-FFF2-40B4-BE49-F238E27FC236}">
                  <a16:creationId xmlns:a16="http://schemas.microsoft.com/office/drawing/2014/main" id="{EF5928DA-DF6C-A244-A192-848A42C35ED1}"/>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schemeClr val="tx1"/>
                  </a:solidFill>
                </a:rPr>
                <a:t>什么是</a:t>
              </a:r>
              <a:r>
                <a:rPr lang="en-US" altLang="zh-CN" sz="2200" spc="0" dirty="0">
                  <a:solidFill>
                    <a:schemeClr val="tx1"/>
                  </a:solidFill>
                </a:rPr>
                <a:t>IPv6</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42" name="组合 41">
              <a:extLst>
                <a:ext uri="{FF2B5EF4-FFF2-40B4-BE49-F238E27FC236}">
                  <a16:creationId xmlns:a16="http://schemas.microsoft.com/office/drawing/2014/main" id="{689004C0-6F63-1C42-A91A-EFB03B93AEC2}"/>
                </a:ext>
              </a:extLst>
            </p:cNvPr>
            <p:cNvGrpSpPr/>
            <p:nvPr/>
          </p:nvGrpSpPr>
          <p:grpSpPr>
            <a:xfrm>
              <a:off x="6836846" y="1580502"/>
              <a:ext cx="724132" cy="461665"/>
              <a:chOff x="6361508" y="2605227"/>
              <a:chExt cx="724132" cy="461665"/>
            </a:xfrm>
          </p:grpSpPr>
          <p:sp>
            <p:nvSpPr>
              <p:cNvPr id="43" name="文本框 42">
                <a:extLst>
                  <a:ext uri="{FF2B5EF4-FFF2-40B4-BE49-F238E27FC236}">
                    <a16:creationId xmlns:a16="http://schemas.microsoft.com/office/drawing/2014/main" id="{EB7F6906-083D-2544-9ADA-B7F5C54947AE}"/>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02</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44" name="椭圆 43">
                <a:extLst>
                  <a:ext uri="{FF2B5EF4-FFF2-40B4-BE49-F238E27FC236}">
                    <a16:creationId xmlns:a16="http://schemas.microsoft.com/office/drawing/2014/main" id="{C5B2594F-04B5-5448-98F0-941ECC847228}"/>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45" name="组合 44">
            <a:extLst>
              <a:ext uri="{FF2B5EF4-FFF2-40B4-BE49-F238E27FC236}">
                <a16:creationId xmlns:a16="http://schemas.microsoft.com/office/drawing/2014/main" id="{865EB0F2-01AD-D043-923F-333D9DF2B85B}"/>
              </a:ext>
            </a:extLst>
          </p:cNvPr>
          <p:cNvGrpSpPr/>
          <p:nvPr/>
        </p:nvGrpSpPr>
        <p:grpSpPr>
          <a:xfrm>
            <a:off x="6541817" y="3114476"/>
            <a:ext cx="5393254" cy="461665"/>
            <a:chOff x="6836846" y="1580502"/>
            <a:chExt cx="5393254" cy="461665"/>
          </a:xfrm>
        </p:grpSpPr>
        <p:sp>
          <p:nvSpPr>
            <p:cNvPr id="47" name="文本框 46">
              <a:extLst>
                <a:ext uri="{FF2B5EF4-FFF2-40B4-BE49-F238E27FC236}">
                  <a16:creationId xmlns:a16="http://schemas.microsoft.com/office/drawing/2014/main" id="{B6C5F6C4-8FD3-644D-A39B-9855AFA12053}"/>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kumimoji="0" lang="zh-CN" altLang="en-US" sz="2200" b="1" i="0" u="none" strike="noStrike" kern="1200" cap="none" spc="0" normalizeH="0" baseline="0" noProof="0" dirty="0">
                  <a:ln>
                    <a:noFill/>
                  </a:ln>
                  <a:solidFill>
                    <a:srgbClr val="FF0000"/>
                  </a:solidFill>
                  <a:effectLst/>
                  <a:uLnTx/>
                  <a:uFillTx/>
                  <a:latin typeface="微软雅黑"/>
                  <a:ea typeface="微软雅黑"/>
                  <a:cs typeface="+mn-cs"/>
                </a:rPr>
                <a:t>国内外</a:t>
              </a:r>
              <a:r>
                <a:rPr kumimoji="0" lang="en-US" altLang="zh-CN" sz="2200" b="1" i="0" u="none" strike="noStrike" kern="1200" cap="none" spc="0" normalizeH="0" baseline="0" noProof="0" dirty="0">
                  <a:ln>
                    <a:noFill/>
                  </a:ln>
                  <a:solidFill>
                    <a:srgbClr val="FF0000"/>
                  </a:solidFill>
                  <a:effectLst/>
                  <a:uLnTx/>
                  <a:uFillTx/>
                  <a:latin typeface="微软雅黑"/>
                  <a:ea typeface="微软雅黑"/>
                  <a:cs typeface="+mn-cs"/>
                </a:rPr>
                <a:t>IPv6</a:t>
              </a:r>
              <a:r>
                <a:rPr kumimoji="0" lang="zh-CN" altLang="en-US" sz="2200" b="1" i="0" u="none" strike="noStrike" kern="1200" cap="none" spc="0" normalizeH="0" baseline="0" noProof="0" dirty="0">
                  <a:ln>
                    <a:noFill/>
                  </a:ln>
                  <a:solidFill>
                    <a:srgbClr val="FF0000"/>
                  </a:solidFill>
                  <a:effectLst/>
                  <a:uLnTx/>
                  <a:uFillTx/>
                  <a:latin typeface="微软雅黑"/>
                  <a:ea typeface="微软雅黑"/>
                  <a:cs typeface="+mn-cs"/>
                </a:rPr>
                <a:t>部署情况</a:t>
              </a:r>
            </a:p>
          </p:txBody>
        </p:sp>
        <p:grpSp>
          <p:nvGrpSpPr>
            <p:cNvPr id="48" name="组合 47">
              <a:extLst>
                <a:ext uri="{FF2B5EF4-FFF2-40B4-BE49-F238E27FC236}">
                  <a16:creationId xmlns:a16="http://schemas.microsoft.com/office/drawing/2014/main" id="{25C5543A-7E87-2C46-8525-ADC436E36B11}"/>
                </a:ext>
              </a:extLst>
            </p:cNvPr>
            <p:cNvGrpSpPr/>
            <p:nvPr/>
          </p:nvGrpSpPr>
          <p:grpSpPr>
            <a:xfrm>
              <a:off x="6836846" y="1580502"/>
              <a:ext cx="724132" cy="461665"/>
              <a:chOff x="6361508" y="2605227"/>
              <a:chExt cx="724132" cy="461665"/>
            </a:xfrm>
          </p:grpSpPr>
          <p:sp>
            <p:nvSpPr>
              <p:cNvPr id="49" name="文本框 48">
                <a:extLst>
                  <a:ext uri="{FF2B5EF4-FFF2-40B4-BE49-F238E27FC236}">
                    <a16:creationId xmlns:a16="http://schemas.microsoft.com/office/drawing/2014/main" id="{9F7F753F-304E-1D49-9F27-165CB55593FD}"/>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03</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50" name="椭圆 49">
                <a:extLst>
                  <a:ext uri="{FF2B5EF4-FFF2-40B4-BE49-F238E27FC236}">
                    <a16:creationId xmlns:a16="http://schemas.microsoft.com/office/drawing/2014/main" id="{4E09EEDF-48DA-114D-AD52-1D42CBAC8B23}"/>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17" name="组合 16">
            <a:extLst>
              <a:ext uri="{FF2B5EF4-FFF2-40B4-BE49-F238E27FC236}">
                <a16:creationId xmlns:a16="http://schemas.microsoft.com/office/drawing/2014/main" id="{3CBB6E76-12CC-2043-99C8-92686A09EE38}"/>
              </a:ext>
            </a:extLst>
          </p:cNvPr>
          <p:cNvGrpSpPr/>
          <p:nvPr/>
        </p:nvGrpSpPr>
        <p:grpSpPr>
          <a:xfrm>
            <a:off x="6541817" y="4000299"/>
            <a:ext cx="5393254" cy="461665"/>
            <a:chOff x="6836846" y="1580502"/>
            <a:chExt cx="5393254" cy="461665"/>
          </a:xfrm>
        </p:grpSpPr>
        <p:sp>
          <p:nvSpPr>
            <p:cNvPr id="18" name="文本框 17">
              <a:extLst>
                <a:ext uri="{FF2B5EF4-FFF2-40B4-BE49-F238E27FC236}">
                  <a16:creationId xmlns:a16="http://schemas.microsoft.com/office/drawing/2014/main" id="{B29DCEA9-3FC4-F64F-8006-06AF4F5180B6}"/>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prstClr val="black">
                      <a:lumMod val="85000"/>
                      <a:lumOff val="15000"/>
                    </a:prstClr>
                  </a:solidFill>
                </a:rPr>
                <a:t>电教馆</a:t>
              </a:r>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部署设计</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19" name="组合 18">
              <a:extLst>
                <a:ext uri="{FF2B5EF4-FFF2-40B4-BE49-F238E27FC236}">
                  <a16:creationId xmlns:a16="http://schemas.microsoft.com/office/drawing/2014/main" id="{2562E56A-2052-1642-BFFA-377D75E4C693}"/>
                </a:ext>
              </a:extLst>
            </p:cNvPr>
            <p:cNvGrpSpPr/>
            <p:nvPr/>
          </p:nvGrpSpPr>
          <p:grpSpPr>
            <a:xfrm>
              <a:off x="6836846" y="1580502"/>
              <a:ext cx="724132" cy="461665"/>
              <a:chOff x="6361508" y="2605227"/>
              <a:chExt cx="724132" cy="461665"/>
            </a:xfrm>
          </p:grpSpPr>
          <p:sp>
            <p:nvSpPr>
              <p:cNvPr id="20" name="文本框 19">
                <a:extLst>
                  <a:ext uri="{FF2B5EF4-FFF2-40B4-BE49-F238E27FC236}">
                    <a16:creationId xmlns:a16="http://schemas.microsoft.com/office/drawing/2014/main" id="{316B5208-E9D1-5646-8A59-EE20DBE8E435}"/>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04</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1" name="椭圆 20">
                <a:extLst>
                  <a:ext uri="{FF2B5EF4-FFF2-40B4-BE49-F238E27FC236}">
                    <a16:creationId xmlns:a16="http://schemas.microsoft.com/office/drawing/2014/main" id="{FF730128-AC92-D149-9474-E7C66F3F1D0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23" name="组合 22">
            <a:extLst>
              <a:ext uri="{FF2B5EF4-FFF2-40B4-BE49-F238E27FC236}">
                <a16:creationId xmlns:a16="http://schemas.microsoft.com/office/drawing/2014/main" id="{1F8560DE-9B8D-3B4E-911C-B327879A7C6E}"/>
              </a:ext>
            </a:extLst>
          </p:cNvPr>
          <p:cNvGrpSpPr/>
          <p:nvPr/>
        </p:nvGrpSpPr>
        <p:grpSpPr>
          <a:xfrm>
            <a:off x="6541817" y="4886122"/>
            <a:ext cx="5393254" cy="461665"/>
            <a:chOff x="6836846" y="1580502"/>
            <a:chExt cx="5393254" cy="461665"/>
          </a:xfrm>
        </p:grpSpPr>
        <p:sp>
          <p:nvSpPr>
            <p:cNvPr id="24" name="文本框 23">
              <a:extLst>
                <a:ext uri="{FF2B5EF4-FFF2-40B4-BE49-F238E27FC236}">
                  <a16:creationId xmlns:a16="http://schemas.microsoft.com/office/drawing/2014/main" id="{8C51C756-70F2-E342-9DF1-FB516DD04638}"/>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a:t>
              </a:r>
              <a:r>
                <a:rPr lang="en-US" altLang="zh-CN" sz="2200" spc="0" dirty="0">
                  <a:solidFill>
                    <a:prstClr val="black">
                      <a:lumMod val="85000"/>
                      <a:lumOff val="15000"/>
                    </a:prstClr>
                  </a:solidFill>
                </a:rPr>
                <a:t>Q&amp;A</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25" name="组合 24">
              <a:extLst>
                <a:ext uri="{FF2B5EF4-FFF2-40B4-BE49-F238E27FC236}">
                  <a16:creationId xmlns:a16="http://schemas.microsoft.com/office/drawing/2014/main" id="{853E7A66-AE30-4849-8495-56BFE9233A39}"/>
                </a:ext>
              </a:extLst>
            </p:cNvPr>
            <p:cNvGrpSpPr/>
            <p:nvPr/>
          </p:nvGrpSpPr>
          <p:grpSpPr>
            <a:xfrm>
              <a:off x="6836846" y="1580502"/>
              <a:ext cx="724132" cy="461665"/>
              <a:chOff x="6361508" y="2605227"/>
              <a:chExt cx="724132" cy="461665"/>
            </a:xfrm>
          </p:grpSpPr>
          <p:sp>
            <p:nvSpPr>
              <p:cNvPr id="26" name="文本框 25">
                <a:extLst>
                  <a:ext uri="{FF2B5EF4-FFF2-40B4-BE49-F238E27FC236}">
                    <a16:creationId xmlns:a16="http://schemas.microsoft.com/office/drawing/2014/main" id="{F2FCE3C8-B17B-1D4B-85F7-0BBFFED30646}"/>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05</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7" name="椭圆 26">
                <a:extLst>
                  <a:ext uri="{FF2B5EF4-FFF2-40B4-BE49-F238E27FC236}">
                    <a16:creationId xmlns:a16="http://schemas.microsoft.com/office/drawing/2014/main" id="{A639E6FD-59DF-F144-86C3-78121C6D923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spTree>
    <p:extLst>
      <p:ext uri="{BB962C8B-B14F-4D97-AF65-F5344CB8AC3E}">
        <p14:creationId xmlns:p14="http://schemas.microsoft.com/office/powerpoint/2010/main" val="11497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ECF5A0-7C59-6D40-B7E6-5AFF1F5497C0}"/>
              </a:ext>
            </a:extLst>
          </p:cNvPr>
          <p:cNvSpPr>
            <a:spLocks noGrp="1"/>
          </p:cNvSpPr>
          <p:nvPr>
            <p:ph type="title"/>
          </p:nvPr>
        </p:nvSpPr>
        <p:spPr/>
        <p:txBody>
          <a:bodyPr>
            <a:normAutofit/>
          </a:bodyPr>
          <a:lstStyle/>
          <a:p>
            <a:r>
              <a:rPr kumimoji="1" lang="zh-CN" altLang="en-US" dirty="0"/>
              <a:t>全球</a:t>
            </a:r>
            <a:r>
              <a:rPr kumimoji="1" lang="en-US" altLang="zh-CN" dirty="0"/>
              <a:t>IPv6</a:t>
            </a:r>
            <a:r>
              <a:rPr kumimoji="1" lang="zh-CN" altLang="en-US" dirty="0"/>
              <a:t>部署情况</a:t>
            </a:r>
          </a:p>
        </p:txBody>
      </p:sp>
      <p:pic>
        <p:nvPicPr>
          <p:cNvPr id="3" name="图片 2">
            <a:extLst>
              <a:ext uri="{FF2B5EF4-FFF2-40B4-BE49-F238E27FC236}">
                <a16:creationId xmlns:a16="http://schemas.microsoft.com/office/drawing/2014/main" id="{B5159D57-3BA4-4AC3-9757-6432ED89A109}"/>
              </a:ext>
            </a:extLst>
          </p:cNvPr>
          <p:cNvPicPr>
            <a:picLocks noChangeAspect="1"/>
          </p:cNvPicPr>
          <p:nvPr/>
        </p:nvPicPr>
        <p:blipFill>
          <a:blip r:embed="rId3"/>
          <a:stretch>
            <a:fillRect/>
          </a:stretch>
        </p:blipFill>
        <p:spPr>
          <a:xfrm>
            <a:off x="1455853" y="790760"/>
            <a:ext cx="9353319" cy="6096075"/>
          </a:xfrm>
          <a:prstGeom prst="rect">
            <a:avLst/>
          </a:prstGeom>
        </p:spPr>
      </p:pic>
    </p:spTree>
    <p:extLst>
      <p:ext uri="{BB962C8B-B14F-4D97-AF65-F5344CB8AC3E}">
        <p14:creationId xmlns:p14="http://schemas.microsoft.com/office/powerpoint/2010/main" val="177089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4700326" cy="480131"/>
          </a:xfrm>
        </p:spPr>
        <p:txBody>
          <a:bodyPr/>
          <a:lstStyle/>
          <a:p>
            <a:r>
              <a:rPr kumimoji="1" lang="zh-CN" altLang="en-US" dirty="0"/>
              <a:t>全球各大洲</a:t>
            </a:r>
            <a:r>
              <a:rPr kumimoji="1" lang="en-US" altLang="zh-CN" dirty="0"/>
              <a:t>IPv6</a:t>
            </a:r>
            <a:r>
              <a:rPr kumimoji="1" lang="zh-CN" altLang="en-US" dirty="0"/>
              <a:t>部署情况</a:t>
            </a:r>
          </a:p>
        </p:txBody>
      </p:sp>
      <p:pic>
        <p:nvPicPr>
          <p:cNvPr id="3" name="图片 2">
            <a:extLst>
              <a:ext uri="{FF2B5EF4-FFF2-40B4-BE49-F238E27FC236}">
                <a16:creationId xmlns:a16="http://schemas.microsoft.com/office/drawing/2014/main" id="{B1DD7803-ADBB-4220-B7C3-430CAD56D43F}"/>
              </a:ext>
            </a:extLst>
          </p:cNvPr>
          <p:cNvPicPr>
            <a:picLocks noChangeAspect="1"/>
          </p:cNvPicPr>
          <p:nvPr/>
        </p:nvPicPr>
        <p:blipFill>
          <a:blip r:embed="rId3"/>
          <a:stretch>
            <a:fillRect/>
          </a:stretch>
        </p:blipFill>
        <p:spPr>
          <a:xfrm>
            <a:off x="1366429" y="790760"/>
            <a:ext cx="9121628" cy="6114776"/>
          </a:xfrm>
          <a:prstGeom prst="rect">
            <a:avLst/>
          </a:prstGeom>
        </p:spPr>
      </p:pic>
    </p:spTree>
    <p:extLst>
      <p:ext uri="{BB962C8B-B14F-4D97-AF65-F5344CB8AC3E}">
        <p14:creationId xmlns:p14="http://schemas.microsoft.com/office/powerpoint/2010/main" val="270725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6627135" cy="480131"/>
          </a:xfrm>
        </p:spPr>
        <p:txBody>
          <a:bodyPr/>
          <a:lstStyle/>
          <a:p>
            <a:r>
              <a:rPr kumimoji="1" lang="en-US" altLang="zh-CN" dirty="0"/>
              <a:t>Google</a:t>
            </a:r>
            <a:r>
              <a:rPr kumimoji="1" lang="zh-CN" altLang="en-US" dirty="0"/>
              <a:t>网站</a:t>
            </a:r>
            <a:r>
              <a:rPr kumimoji="1" lang="en-US" altLang="zh-CN" dirty="0"/>
              <a:t>IPv6</a:t>
            </a:r>
            <a:r>
              <a:rPr kumimoji="1" lang="zh-CN" altLang="en-US" dirty="0"/>
              <a:t>访问用户占比情况</a:t>
            </a:r>
          </a:p>
        </p:txBody>
      </p:sp>
      <p:pic>
        <p:nvPicPr>
          <p:cNvPr id="4" name="图片 3">
            <a:extLst>
              <a:ext uri="{FF2B5EF4-FFF2-40B4-BE49-F238E27FC236}">
                <a16:creationId xmlns:a16="http://schemas.microsoft.com/office/drawing/2014/main" id="{0527BDCC-F9DD-4FF5-8EAA-5400B1FB5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80" y="1487278"/>
            <a:ext cx="8236866" cy="5277080"/>
          </a:xfrm>
          <a:prstGeom prst="rect">
            <a:avLst/>
          </a:prstGeom>
        </p:spPr>
      </p:pic>
      <p:sp>
        <p:nvSpPr>
          <p:cNvPr id="6" name="文本框 5">
            <a:extLst>
              <a:ext uri="{FF2B5EF4-FFF2-40B4-BE49-F238E27FC236}">
                <a16:creationId xmlns:a16="http://schemas.microsoft.com/office/drawing/2014/main" id="{23D67CFD-EC93-4CFF-A8F3-77F4BFA9CE63}"/>
              </a:ext>
            </a:extLst>
          </p:cNvPr>
          <p:cNvSpPr txBox="1"/>
          <p:nvPr/>
        </p:nvSpPr>
        <p:spPr>
          <a:xfrm>
            <a:off x="542121" y="944995"/>
            <a:ext cx="11107758" cy="377028"/>
          </a:xfrm>
          <a:prstGeom prst="rect">
            <a:avLst/>
          </a:prstGeom>
          <a:noFill/>
        </p:spPr>
        <p:txBody>
          <a:bodyPr wrap="square">
            <a:spAutoFit/>
          </a:bodyPr>
          <a:lstStyle/>
          <a:p>
            <a:pPr algn="just"/>
            <a:r>
              <a:rPr lang="zh-CN" altLang="en-US" b="0" i="0" dirty="0">
                <a:solidFill>
                  <a:srgbClr val="FF0000"/>
                </a:solidFill>
                <a:effectLst/>
                <a:latin typeface="Arial" panose="020B0604020202020204" pitchFamily="34" charset="0"/>
              </a:rPr>
              <a:t>根据</a:t>
            </a:r>
            <a:r>
              <a:rPr lang="en-US" altLang="zh-CN" b="0" i="0" dirty="0">
                <a:solidFill>
                  <a:srgbClr val="FF0000"/>
                </a:solidFill>
                <a:effectLst/>
                <a:latin typeface="Arial" panose="020B0604020202020204" pitchFamily="34" charset="0"/>
              </a:rPr>
              <a:t>Google</a:t>
            </a:r>
            <a:r>
              <a:rPr lang="zh-CN" altLang="en-US" b="0" i="0" dirty="0">
                <a:solidFill>
                  <a:srgbClr val="FF0000"/>
                </a:solidFill>
                <a:effectLst/>
                <a:latin typeface="Arial" panose="020B0604020202020204" pitchFamily="34" charset="0"/>
              </a:rPr>
              <a:t>网站监测，至</a:t>
            </a:r>
            <a:r>
              <a:rPr lang="en-US" altLang="zh-CN" b="0" i="0" dirty="0">
                <a:solidFill>
                  <a:srgbClr val="FF0000"/>
                </a:solidFill>
                <a:effectLst/>
                <a:latin typeface="Arial" panose="020B0604020202020204" pitchFamily="34" charset="0"/>
              </a:rPr>
              <a:t>2020</a:t>
            </a:r>
            <a:r>
              <a:rPr lang="zh-CN" altLang="en-US" b="0" i="0" dirty="0">
                <a:solidFill>
                  <a:srgbClr val="FF0000"/>
                </a:solidFill>
                <a:effectLst/>
                <a:latin typeface="Arial" panose="020B0604020202020204" pitchFamily="34" charset="0"/>
              </a:rPr>
              <a:t>年</a:t>
            </a:r>
            <a:r>
              <a:rPr lang="en-US" altLang="zh-CN" b="0" i="0" dirty="0">
                <a:solidFill>
                  <a:srgbClr val="FF0000"/>
                </a:solidFill>
                <a:effectLst/>
                <a:latin typeface="Arial" panose="020B0604020202020204" pitchFamily="34" charset="0"/>
              </a:rPr>
              <a:t>8</a:t>
            </a:r>
            <a:r>
              <a:rPr lang="zh-CN" altLang="en-US" b="0" i="0" dirty="0">
                <a:solidFill>
                  <a:srgbClr val="FF0000"/>
                </a:solidFill>
                <a:effectLst/>
                <a:latin typeface="Arial" panose="020B0604020202020204" pitchFamily="34" charset="0"/>
              </a:rPr>
              <a:t>月</a:t>
            </a:r>
            <a:r>
              <a:rPr lang="en-US" altLang="zh-CN" b="0" i="0" dirty="0">
                <a:solidFill>
                  <a:srgbClr val="FF0000"/>
                </a:solidFill>
                <a:effectLst/>
                <a:latin typeface="Arial" panose="020B0604020202020204" pitchFamily="34" charset="0"/>
              </a:rPr>
              <a:t>23</a:t>
            </a:r>
            <a:r>
              <a:rPr lang="zh-CN" altLang="en-US" b="0" i="0" dirty="0">
                <a:solidFill>
                  <a:srgbClr val="FF0000"/>
                </a:solidFill>
                <a:effectLst/>
                <a:latin typeface="Arial" panose="020B0604020202020204" pitchFamily="34" charset="0"/>
              </a:rPr>
              <a:t>日，使用</a:t>
            </a:r>
            <a:r>
              <a:rPr lang="en-US" altLang="zh-CN" b="0" i="0" dirty="0">
                <a:solidFill>
                  <a:srgbClr val="FF0000"/>
                </a:solidFill>
                <a:effectLst/>
                <a:latin typeface="Arial" panose="020B0604020202020204" pitchFamily="34" charset="0"/>
              </a:rPr>
              <a:t>IPv6 </a:t>
            </a:r>
            <a:r>
              <a:rPr lang="zh-CN" altLang="en-US" b="0" i="0" dirty="0">
                <a:solidFill>
                  <a:srgbClr val="FF0000"/>
                </a:solidFill>
                <a:effectLst/>
                <a:latin typeface="Arial" panose="020B0604020202020204" pitchFamily="34" charset="0"/>
              </a:rPr>
              <a:t>访问 </a:t>
            </a:r>
            <a:r>
              <a:rPr lang="en-US" altLang="zh-CN" b="0" i="0" dirty="0">
                <a:solidFill>
                  <a:srgbClr val="FF0000"/>
                </a:solidFill>
                <a:effectLst/>
                <a:latin typeface="Arial" panose="020B0604020202020204" pitchFamily="34" charset="0"/>
              </a:rPr>
              <a:t>Google </a:t>
            </a:r>
            <a:r>
              <a:rPr lang="zh-CN" altLang="en-US" b="0" i="0" dirty="0">
                <a:solidFill>
                  <a:srgbClr val="FF0000"/>
                </a:solidFill>
                <a:effectLst/>
                <a:latin typeface="Arial" panose="020B0604020202020204" pitchFamily="34" charset="0"/>
              </a:rPr>
              <a:t>网站的用户占总用户最高已超过 </a:t>
            </a:r>
            <a:r>
              <a:rPr lang="en-US" altLang="zh-CN" b="0" i="0" dirty="0">
                <a:solidFill>
                  <a:srgbClr val="FF0000"/>
                </a:solidFill>
                <a:effectLst/>
                <a:latin typeface="Arial" panose="020B0604020202020204" pitchFamily="34" charset="0"/>
              </a:rPr>
              <a:t>32%</a:t>
            </a:r>
            <a:r>
              <a:rPr lang="zh-CN" altLang="en-US" b="0" i="0" dirty="0">
                <a:solidFill>
                  <a:srgbClr val="FF0000"/>
                </a:solidFill>
                <a:effectLst/>
                <a:latin typeface="Arial" panose="020B0604020202020204" pitchFamily="34" charset="0"/>
              </a:rPr>
              <a:t>。</a:t>
            </a:r>
            <a:endParaRPr lang="zh-CN" altLang="en-US" dirty="0">
              <a:solidFill>
                <a:srgbClr val="FF0000"/>
              </a:solidFill>
            </a:endParaRPr>
          </a:p>
        </p:txBody>
      </p:sp>
    </p:spTree>
    <p:extLst>
      <p:ext uri="{BB962C8B-B14F-4D97-AF65-F5344CB8AC3E}">
        <p14:creationId xmlns:p14="http://schemas.microsoft.com/office/powerpoint/2010/main" val="235020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3762568" cy="480131"/>
          </a:xfrm>
        </p:spPr>
        <p:txBody>
          <a:bodyPr/>
          <a:lstStyle/>
          <a:p>
            <a:r>
              <a:rPr kumimoji="1" lang="zh-CN" altLang="en-US" dirty="0"/>
              <a:t>域名及网站支持情况</a:t>
            </a:r>
          </a:p>
        </p:txBody>
      </p:sp>
      <p:sp>
        <p:nvSpPr>
          <p:cNvPr id="4" name="文本框 3">
            <a:extLst>
              <a:ext uri="{FF2B5EF4-FFF2-40B4-BE49-F238E27FC236}">
                <a16:creationId xmlns:a16="http://schemas.microsoft.com/office/drawing/2014/main" id="{041E47E1-D26F-4753-B98A-F9719B6CBB6D}"/>
              </a:ext>
            </a:extLst>
          </p:cNvPr>
          <p:cNvSpPr txBox="1"/>
          <p:nvPr/>
        </p:nvSpPr>
        <p:spPr>
          <a:xfrm>
            <a:off x="680292" y="1262463"/>
            <a:ext cx="10424710" cy="2125069"/>
          </a:xfrm>
          <a:prstGeom prst="rect">
            <a:avLst/>
          </a:prstGeom>
          <a:noFill/>
        </p:spPr>
        <p:txBody>
          <a:bodyPr wrap="square">
            <a:spAutoFit/>
          </a:bodyPr>
          <a:lstStyle/>
          <a:p>
            <a:pPr algn="just">
              <a:lnSpc>
                <a:spcPct val="150000"/>
              </a:lnSpc>
            </a:pPr>
            <a:r>
              <a:rPr lang="zh-CN" altLang="en-US" b="0" i="0" dirty="0">
                <a:solidFill>
                  <a:srgbClr val="333333"/>
                </a:solidFill>
                <a:effectLst/>
                <a:latin typeface="Arial" panose="020B0604020202020204" pitchFamily="34" charset="0"/>
              </a:rPr>
              <a:t>在域名系统方面，根据</a:t>
            </a:r>
            <a:r>
              <a:rPr lang="en-US" altLang="zh-CN" b="0" i="0" dirty="0">
                <a:solidFill>
                  <a:srgbClr val="333333"/>
                </a:solidFill>
                <a:effectLst/>
                <a:latin typeface="Arial" panose="020B0604020202020204" pitchFamily="34" charset="0"/>
              </a:rPr>
              <a:t>Hurricane Electric</a:t>
            </a:r>
            <a:r>
              <a:rPr lang="zh-CN" altLang="en-US" b="0" i="0" dirty="0">
                <a:solidFill>
                  <a:srgbClr val="333333"/>
                </a:solidFill>
                <a:effectLst/>
                <a:latin typeface="Arial" panose="020B0604020202020204" pitchFamily="34" charset="0"/>
              </a:rPr>
              <a:t>提供的数据，截止</a:t>
            </a:r>
            <a:r>
              <a:rPr lang="en-US" altLang="zh-CN" b="0" i="0" dirty="0">
                <a:solidFill>
                  <a:srgbClr val="333333"/>
                </a:solidFill>
                <a:effectLst/>
                <a:latin typeface="Arial" panose="020B0604020202020204" pitchFamily="34" charset="0"/>
              </a:rPr>
              <a:t>2020</a:t>
            </a:r>
            <a:r>
              <a:rPr lang="zh-CN" altLang="en-US" b="0" i="0" dirty="0">
                <a:solidFill>
                  <a:srgbClr val="333333"/>
                </a:solidFill>
                <a:effectLst/>
                <a:latin typeface="Arial" panose="020B0604020202020204" pitchFamily="34" charset="0"/>
              </a:rPr>
              <a:t>年</a:t>
            </a:r>
            <a:r>
              <a:rPr lang="en-US" altLang="zh-CN" b="0" i="0" dirty="0">
                <a:solidFill>
                  <a:srgbClr val="333333"/>
                </a:solidFill>
                <a:effectLst/>
                <a:latin typeface="Arial" panose="020B0604020202020204" pitchFamily="34" charset="0"/>
              </a:rPr>
              <a:t>6</a:t>
            </a:r>
            <a:r>
              <a:rPr lang="zh-CN" altLang="en-US" b="0" i="0" dirty="0">
                <a:solidFill>
                  <a:srgbClr val="333333"/>
                </a:solidFill>
                <a:effectLst/>
                <a:latin typeface="Arial" panose="020B0604020202020204" pitchFamily="34" charset="0"/>
              </a:rPr>
              <a:t>月：</a:t>
            </a:r>
            <a:endParaRPr lang="zh-CN" altLang="en-US" b="0" i="0" dirty="0">
              <a:solidFill>
                <a:srgbClr val="333333"/>
              </a:solidFill>
              <a:effectLst/>
              <a:latin typeface="-apple-system-font"/>
            </a:endParaRPr>
          </a:p>
          <a:p>
            <a:pPr algn="just">
              <a:lnSpc>
                <a:spcPct val="150000"/>
              </a:lnSpc>
              <a:buFont typeface="Arial" panose="020B0604020202020204" pitchFamily="34" charset="0"/>
              <a:buChar char="•"/>
            </a:pPr>
            <a:r>
              <a:rPr lang="zh-CN" altLang="en-US" b="0" i="0" dirty="0">
                <a:solidFill>
                  <a:srgbClr val="333333"/>
                </a:solidFill>
                <a:effectLst/>
                <a:latin typeface="Arial" panose="020B0604020202020204" pitchFamily="34" charset="0"/>
              </a:rPr>
              <a:t>在全球</a:t>
            </a:r>
            <a:r>
              <a:rPr lang="en-US" altLang="zh-CN" b="0" i="0" dirty="0">
                <a:solidFill>
                  <a:srgbClr val="333333"/>
                </a:solidFill>
                <a:effectLst/>
                <a:latin typeface="Arial" panose="020B0604020202020204" pitchFamily="34" charset="0"/>
              </a:rPr>
              <a:t>1511</a:t>
            </a:r>
            <a:r>
              <a:rPr lang="zh-CN" altLang="en-US" b="0" i="0" dirty="0">
                <a:solidFill>
                  <a:srgbClr val="333333"/>
                </a:solidFill>
                <a:effectLst/>
                <a:latin typeface="Arial" panose="020B0604020202020204" pitchFamily="34" charset="0"/>
              </a:rPr>
              <a:t>个顶级域中，有</a:t>
            </a:r>
            <a:r>
              <a:rPr lang="en-US" altLang="zh-CN" b="0" i="0" dirty="0">
                <a:solidFill>
                  <a:srgbClr val="333333"/>
                </a:solidFill>
                <a:effectLst/>
                <a:latin typeface="Arial" panose="020B0604020202020204" pitchFamily="34" charset="0"/>
              </a:rPr>
              <a:t>1489</a:t>
            </a:r>
            <a:r>
              <a:rPr lang="zh-CN" altLang="en-US" b="0" i="0" dirty="0">
                <a:solidFill>
                  <a:srgbClr val="333333"/>
                </a:solidFill>
                <a:effectLst/>
                <a:latin typeface="Arial" panose="020B0604020202020204" pitchFamily="34" charset="0"/>
              </a:rPr>
              <a:t>个支持</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，占总量的</a:t>
            </a:r>
            <a:r>
              <a:rPr lang="en-US" altLang="zh-CN" b="0" i="0" dirty="0">
                <a:solidFill>
                  <a:srgbClr val="333333"/>
                </a:solidFill>
                <a:effectLst/>
                <a:latin typeface="Arial" panose="020B0604020202020204" pitchFamily="34" charset="0"/>
              </a:rPr>
              <a:t>98.5%</a:t>
            </a:r>
            <a:r>
              <a:rPr lang="zh-CN" altLang="en-US" b="0" i="0" dirty="0">
                <a:solidFill>
                  <a:srgbClr val="333333"/>
                </a:solidFill>
                <a:effectLst/>
                <a:latin typeface="Arial" panose="020B0604020202020204" pitchFamily="34" charset="0"/>
              </a:rPr>
              <a:t>；</a:t>
            </a:r>
            <a:endParaRPr lang="zh-CN" altLang="en-US" b="0" i="0" dirty="0">
              <a:solidFill>
                <a:srgbClr val="333333"/>
              </a:solidFill>
              <a:effectLst/>
              <a:latin typeface="-apple-system-font"/>
            </a:endParaRPr>
          </a:p>
          <a:p>
            <a:pPr algn="just">
              <a:lnSpc>
                <a:spcPct val="150000"/>
              </a:lnSpc>
              <a:buFont typeface="Arial" panose="020B0604020202020204" pitchFamily="34" charset="0"/>
              <a:buChar char="•"/>
            </a:pPr>
            <a:r>
              <a:rPr lang="zh-CN" altLang="en-US" b="0" i="0" dirty="0">
                <a:solidFill>
                  <a:srgbClr val="333333"/>
                </a:solidFill>
                <a:effectLst/>
                <a:latin typeface="Arial" panose="020B0604020202020204" pitchFamily="34" charset="0"/>
              </a:rPr>
              <a:t>在这</a:t>
            </a:r>
            <a:r>
              <a:rPr lang="en-US" altLang="zh-CN" b="0" i="0" dirty="0">
                <a:solidFill>
                  <a:srgbClr val="333333"/>
                </a:solidFill>
                <a:effectLst/>
                <a:latin typeface="Arial" panose="020B0604020202020204" pitchFamily="34" charset="0"/>
              </a:rPr>
              <a:t>1511</a:t>
            </a:r>
            <a:r>
              <a:rPr lang="zh-CN" altLang="en-US" b="0" i="0" dirty="0">
                <a:solidFill>
                  <a:srgbClr val="333333"/>
                </a:solidFill>
                <a:effectLst/>
                <a:latin typeface="Arial" panose="020B0604020202020204" pitchFamily="34" charset="0"/>
              </a:rPr>
              <a:t>个顶级域中，有</a:t>
            </a:r>
            <a:r>
              <a:rPr lang="en-US" altLang="zh-CN" b="0" i="0" dirty="0">
                <a:solidFill>
                  <a:srgbClr val="333333"/>
                </a:solidFill>
                <a:effectLst/>
                <a:latin typeface="Arial" panose="020B0604020202020204" pitchFamily="34" charset="0"/>
              </a:rPr>
              <a:t>1485</a:t>
            </a:r>
            <a:r>
              <a:rPr lang="zh-CN" altLang="en-US" b="0" i="0" dirty="0">
                <a:solidFill>
                  <a:srgbClr val="333333"/>
                </a:solidFill>
                <a:effectLst/>
                <a:latin typeface="Arial" panose="020B0604020202020204" pitchFamily="34" charset="0"/>
              </a:rPr>
              <a:t>个权威服务器支持</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，占顶级域总量的</a:t>
            </a:r>
            <a:r>
              <a:rPr lang="en-US" altLang="zh-CN" b="0" i="0" dirty="0">
                <a:solidFill>
                  <a:srgbClr val="333333"/>
                </a:solidFill>
                <a:effectLst/>
                <a:latin typeface="Arial" panose="020B0604020202020204" pitchFamily="34" charset="0"/>
              </a:rPr>
              <a:t>98.3%</a:t>
            </a:r>
            <a:r>
              <a:rPr lang="zh-CN" altLang="en-US" b="0" i="0" dirty="0">
                <a:solidFill>
                  <a:srgbClr val="333333"/>
                </a:solidFill>
                <a:effectLst/>
                <a:latin typeface="Arial" panose="020B0604020202020204" pitchFamily="34" charset="0"/>
              </a:rPr>
              <a:t>。</a:t>
            </a:r>
            <a:endParaRPr lang="zh-CN" altLang="en-US" b="0" i="0" dirty="0">
              <a:solidFill>
                <a:srgbClr val="333333"/>
              </a:solidFill>
              <a:effectLst/>
              <a:latin typeface="-apple-system-font"/>
            </a:endParaRPr>
          </a:p>
          <a:p>
            <a:pPr algn="just">
              <a:lnSpc>
                <a:spcPct val="150000"/>
              </a:lnSpc>
              <a:buFont typeface="Arial" panose="020B0604020202020204" pitchFamily="34" charset="0"/>
              <a:buChar char="•"/>
            </a:pPr>
            <a:r>
              <a:rPr lang="zh-CN" altLang="en-US" b="0" i="0" dirty="0">
                <a:solidFill>
                  <a:srgbClr val="333333"/>
                </a:solidFill>
                <a:effectLst/>
                <a:latin typeface="Arial" panose="020B0604020202020204" pitchFamily="34" charset="0"/>
              </a:rPr>
              <a:t>经测试全球共有至少</a:t>
            </a:r>
            <a:r>
              <a:rPr lang="en-US" altLang="zh-CN" b="0" i="0" dirty="0">
                <a:solidFill>
                  <a:srgbClr val="333333"/>
                </a:solidFill>
                <a:effectLst/>
                <a:latin typeface="Arial" panose="020B0604020202020204" pitchFamily="34" charset="0"/>
              </a:rPr>
              <a:t>15114074</a:t>
            </a:r>
            <a:r>
              <a:rPr lang="zh-CN" altLang="en-US" b="0" i="0" dirty="0">
                <a:solidFill>
                  <a:srgbClr val="333333"/>
                </a:solidFill>
                <a:effectLst/>
                <a:latin typeface="Arial" panose="020B0604020202020204" pitchFamily="34" charset="0"/>
              </a:rPr>
              <a:t>个拥有</a:t>
            </a:r>
            <a:r>
              <a:rPr lang="en-US" altLang="zh-CN" b="0" i="0" dirty="0">
                <a:solidFill>
                  <a:srgbClr val="333333"/>
                </a:solidFill>
                <a:effectLst/>
                <a:latin typeface="Arial" panose="020B0604020202020204" pitchFamily="34" charset="0"/>
              </a:rPr>
              <a:t>AAAA</a:t>
            </a:r>
            <a:r>
              <a:rPr lang="zh-CN" altLang="en-US" b="0" i="0" dirty="0">
                <a:solidFill>
                  <a:srgbClr val="333333"/>
                </a:solidFill>
                <a:effectLst/>
                <a:latin typeface="Arial" panose="020B0604020202020204" pitchFamily="34" charset="0"/>
              </a:rPr>
              <a:t>记录的域名，占总域名量的</a:t>
            </a:r>
            <a:r>
              <a:rPr lang="en-US" altLang="zh-CN" b="0" i="0" dirty="0">
                <a:solidFill>
                  <a:srgbClr val="333333"/>
                </a:solidFill>
                <a:effectLst/>
                <a:latin typeface="Arial" panose="020B0604020202020204" pitchFamily="34" charset="0"/>
              </a:rPr>
              <a:t>5.9%</a:t>
            </a:r>
            <a:r>
              <a:rPr lang="zh-CN" altLang="en-US" b="0" i="0" dirty="0">
                <a:solidFill>
                  <a:srgbClr val="333333"/>
                </a:solidFill>
                <a:effectLst/>
                <a:latin typeface="Arial" panose="020B0604020202020204" pitchFamily="34" charset="0"/>
              </a:rPr>
              <a:t>。</a:t>
            </a:r>
            <a:endParaRPr lang="zh-CN" altLang="en-US" b="0" i="0" dirty="0">
              <a:solidFill>
                <a:srgbClr val="333333"/>
              </a:solidFill>
              <a:effectLst/>
              <a:latin typeface="-apple-system-font"/>
            </a:endParaRPr>
          </a:p>
          <a:p>
            <a:pPr algn="just">
              <a:lnSpc>
                <a:spcPct val="150000"/>
              </a:lnSpc>
            </a:pPr>
            <a:r>
              <a:rPr lang="zh-CN" altLang="en-US" b="0" i="0" dirty="0">
                <a:solidFill>
                  <a:srgbClr val="333333"/>
                </a:solidFill>
                <a:effectLst/>
                <a:latin typeface="Arial" panose="020B0604020202020204" pitchFamily="34" charset="0"/>
              </a:rPr>
              <a:t>在网络方面，活跃的</a:t>
            </a:r>
            <a:r>
              <a:rPr lang="en-US" altLang="zh-CN" b="0" i="0" dirty="0">
                <a:solidFill>
                  <a:srgbClr val="333333"/>
                </a:solidFill>
                <a:effectLst/>
                <a:latin typeface="Arial" panose="020B0604020202020204" pitchFamily="34" charset="0"/>
              </a:rPr>
              <a:t>BGP</a:t>
            </a:r>
            <a:r>
              <a:rPr lang="zh-CN" altLang="en-US" b="0" i="0" dirty="0">
                <a:solidFill>
                  <a:srgbClr val="333333"/>
                </a:solidFill>
                <a:effectLst/>
                <a:latin typeface="Arial" panose="020B0604020202020204" pitchFamily="34" charset="0"/>
              </a:rPr>
              <a:t>路由条目达到了约</a:t>
            </a:r>
            <a:r>
              <a:rPr lang="en-US" altLang="zh-CN" b="0" i="0" dirty="0">
                <a:solidFill>
                  <a:srgbClr val="333333"/>
                </a:solidFill>
                <a:effectLst/>
                <a:latin typeface="Arial" panose="020B0604020202020204" pitchFamily="34" charset="0"/>
              </a:rPr>
              <a:t>90000</a:t>
            </a:r>
            <a:r>
              <a:rPr lang="zh-CN" altLang="en-US" b="0" i="0" dirty="0">
                <a:solidFill>
                  <a:srgbClr val="333333"/>
                </a:solidFill>
                <a:effectLst/>
                <a:latin typeface="Arial" panose="020B0604020202020204" pitchFamily="34" charset="0"/>
              </a:rPr>
              <a:t>个，对比</a:t>
            </a:r>
            <a:r>
              <a:rPr lang="en-US" altLang="zh-CN" b="0" i="0" dirty="0">
                <a:solidFill>
                  <a:srgbClr val="333333"/>
                </a:solidFill>
                <a:effectLst/>
                <a:latin typeface="Arial" panose="020B0604020202020204" pitchFamily="34" charset="0"/>
              </a:rPr>
              <a:t>2019</a:t>
            </a:r>
            <a:r>
              <a:rPr lang="zh-CN" altLang="en-US" b="0" i="0" dirty="0">
                <a:solidFill>
                  <a:srgbClr val="333333"/>
                </a:solidFill>
                <a:effectLst/>
                <a:latin typeface="Arial" panose="020B0604020202020204" pitchFamily="34" charset="0"/>
              </a:rPr>
              <a:t>年同期上涨了约</a:t>
            </a:r>
            <a:r>
              <a:rPr lang="en-US" altLang="zh-CN" b="0" i="0" dirty="0">
                <a:solidFill>
                  <a:srgbClr val="333333"/>
                </a:solidFill>
                <a:effectLst/>
                <a:latin typeface="Arial" panose="020B0604020202020204" pitchFamily="34" charset="0"/>
              </a:rPr>
              <a:t>28%</a:t>
            </a:r>
            <a:r>
              <a:rPr lang="zh-CN" altLang="en-US" b="0" i="0" dirty="0">
                <a:solidFill>
                  <a:srgbClr val="333333"/>
                </a:solidFill>
                <a:effectLst/>
                <a:latin typeface="Arial" panose="020B0604020202020204" pitchFamily="34" charset="0"/>
              </a:rPr>
              <a:t>。</a:t>
            </a:r>
            <a:endParaRPr lang="zh-CN" altLang="en-US" b="0" i="0" dirty="0">
              <a:solidFill>
                <a:srgbClr val="333333"/>
              </a:solidFill>
              <a:effectLst/>
              <a:latin typeface="-apple-system-font"/>
            </a:endParaRPr>
          </a:p>
        </p:txBody>
      </p:sp>
      <p:sp>
        <p:nvSpPr>
          <p:cNvPr id="6" name="文本框 5">
            <a:extLst>
              <a:ext uri="{FF2B5EF4-FFF2-40B4-BE49-F238E27FC236}">
                <a16:creationId xmlns:a16="http://schemas.microsoft.com/office/drawing/2014/main" id="{EFE75D5C-10E3-4517-8BC6-D7435C25D015}"/>
              </a:ext>
            </a:extLst>
          </p:cNvPr>
          <p:cNvSpPr txBox="1"/>
          <p:nvPr/>
        </p:nvSpPr>
        <p:spPr>
          <a:xfrm>
            <a:off x="680292" y="4055836"/>
            <a:ext cx="10061154" cy="1289456"/>
          </a:xfrm>
          <a:prstGeom prst="rect">
            <a:avLst/>
          </a:prstGeom>
          <a:noFill/>
        </p:spPr>
        <p:txBody>
          <a:bodyPr wrap="square">
            <a:spAutoFit/>
          </a:bodyPr>
          <a:lstStyle/>
          <a:p>
            <a:pPr indent="-285750" algn="just">
              <a:lnSpc>
                <a:spcPct val="150000"/>
              </a:lnSpc>
              <a:buFont typeface="Arial" panose="020B0604020202020204" pitchFamily="34" charset="0"/>
              <a:buChar char="•"/>
            </a:pPr>
            <a:r>
              <a:rPr lang="zh-CN" altLang="en-US" dirty="0">
                <a:solidFill>
                  <a:srgbClr val="333333"/>
                </a:solidFill>
                <a:latin typeface="Arial" panose="020B0604020202020204" pitchFamily="34" charset="0"/>
              </a:rPr>
              <a:t>在</a:t>
            </a:r>
            <a:r>
              <a:rPr lang="en-US" altLang="zh-CN" dirty="0">
                <a:solidFill>
                  <a:srgbClr val="333333"/>
                </a:solidFill>
                <a:latin typeface="Arial" panose="020B0604020202020204" pitchFamily="34" charset="0"/>
              </a:rPr>
              <a:t>IPv6</a:t>
            </a:r>
            <a:r>
              <a:rPr lang="zh-CN" altLang="en-US" dirty="0">
                <a:solidFill>
                  <a:srgbClr val="333333"/>
                </a:solidFill>
                <a:latin typeface="Arial" panose="020B0604020202020204" pitchFamily="34" charset="0"/>
              </a:rPr>
              <a:t>网站支持方面，根据</a:t>
            </a:r>
            <a:r>
              <a:rPr lang="en-US" altLang="zh-CN" dirty="0">
                <a:solidFill>
                  <a:srgbClr val="333333"/>
                </a:solidFill>
                <a:latin typeface="Arial" panose="020B0604020202020204" pitchFamily="34" charset="0"/>
              </a:rPr>
              <a:t>W3Techs</a:t>
            </a:r>
            <a:r>
              <a:rPr lang="zh-CN" altLang="en-US" dirty="0">
                <a:solidFill>
                  <a:srgbClr val="333333"/>
                </a:solidFill>
                <a:latin typeface="Arial" panose="020B0604020202020204" pitchFamily="34" charset="0"/>
              </a:rPr>
              <a:t>的数据显示，截止到</a:t>
            </a:r>
            <a:r>
              <a:rPr lang="en-US" altLang="zh-CN" dirty="0">
                <a:solidFill>
                  <a:srgbClr val="333333"/>
                </a:solidFill>
                <a:latin typeface="Arial" panose="020B0604020202020204" pitchFamily="34" charset="0"/>
              </a:rPr>
              <a:t>2020</a:t>
            </a:r>
            <a:r>
              <a:rPr lang="zh-CN" altLang="en-US" dirty="0">
                <a:solidFill>
                  <a:srgbClr val="333333"/>
                </a:solidFill>
                <a:latin typeface="Arial" panose="020B0604020202020204" pitchFamily="34" charset="0"/>
              </a:rPr>
              <a:t>年 </a:t>
            </a:r>
            <a:r>
              <a:rPr lang="en-US" altLang="zh-CN" dirty="0">
                <a:solidFill>
                  <a:srgbClr val="333333"/>
                </a:solidFill>
                <a:latin typeface="Arial" panose="020B0604020202020204" pitchFamily="34" charset="0"/>
              </a:rPr>
              <a:t>7</a:t>
            </a:r>
            <a:r>
              <a:rPr lang="zh-CN" altLang="en-US" dirty="0">
                <a:solidFill>
                  <a:srgbClr val="333333"/>
                </a:solidFill>
                <a:latin typeface="Arial" panose="020B0604020202020204" pitchFamily="34" charset="0"/>
              </a:rPr>
              <a:t>月</a:t>
            </a:r>
            <a:r>
              <a:rPr lang="en-US" altLang="zh-CN" dirty="0">
                <a:solidFill>
                  <a:srgbClr val="333333"/>
                </a:solidFill>
                <a:latin typeface="Arial" panose="020B0604020202020204" pitchFamily="34" charset="0"/>
              </a:rPr>
              <a:t>16</a:t>
            </a:r>
            <a:r>
              <a:rPr lang="zh-CN" altLang="en-US" dirty="0">
                <a:solidFill>
                  <a:srgbClr val="333333"/>
                </a:solidFill>
                <a:latin typeface="Arial" panose="020B0604020202020204" pitchFamily="34" charset="0"/>
              </a:rPr>
              <a:t>日，全球所有网站中有 </a:t>
            </a:r>
            <a:r>
              <a:rPr lang="en-US" altLang="zh-CN" dirty="0">
                <a:solidFill>
                  <a:srgbClr val="333333"/>
                </a:solidFill>
                <a:latin typeface="Arial" panose="020B0604020202020204" pitchFamily="34" charset="0"/>
              </a:rPr>
              <a:t>16.4%</a:t>
            </a:r>
            <a:r>
              <a:rPr lang="zh-CN" altLang="en-US" dirty="0">
                <a:solidFill>
                  <a:srgbClr val="333333"/>
                </a:solidFill>
                <a:latin typeface="Arial" panose="020B0604020202020204" pitchFamily="34" charset="0"/>
              </a:rPr>
              <a:t>的网站支持</a:t>
            </a:r>
            <a:r>
              <a:rPr lang="en-US" altLang="zh-CN" dirty="0">
                <a:solidFill>
                  <a:srgbClr val="333333"/>
                </a:solidFill>
                <a:latin typeface="Arial" panose="020B0604020202020204" pitchFamily="34" charset="0"/>
              </a:rPr>
              <a:t>IPv6</a:t>
            </a:r>
            <a:r>
              <a:rPr lang="zh-CN" altLang="en-US" dirty="0">
                <a:solidFill>
                  <a:srgbClr val="333333"/>
                </a:solidFill>
                <a:latin typeface="Arial" panose="020B0604020202020204" pitchFamily="34" charset="0"/>
              </a:rPr>
              <a:t>访问，比去年提高了</a:t>
            </a:r>
            <a:r>
              <a:rPr lang="en-US" altLang="zh-CN" dirty="0">
                <a:solidFill>
                  <a:srgbClr val="333333"/>
                </a:solidFill>
                <a:latin typeface="Arial" panose="020B0604020202020204" pitchFamily="34" charset="0"/>
              </a:rPr>
              <a:t>1.8%</a:t>
            </a:r>
            <a:r>
              <a:rPr lang="zh-CN" altLang="en-US" dirty="0">
                <a:solidFill>
                  <a:srgbClr val="333333"/>
                </a:solidFill>
                <a:latin typeface="Arial" panose="020B0604020202020204" pitchFamily="34" charset="0"/>
              </a:rPr>
              <a:t>；排名前</a:t>
            </a:r>
            <a:r>
              <a:rPr lang="en-US" altLang="zh-CN" dirty="0">
                <a:solidFill>
                  <a:srgbClr val="333333"/>
                </a:solidFill>
                <a:latin typeface="Arial" panose="020B0604020202020204" pitchFamily="34" charset="0"/>
              </a:rPr>
              <a:t>100</a:t>
            </a:r>
            <a:r>
              <a:rPr lang="zh-CN" altLang="en-US" dirty="0">
                <a:solidFill>
                  <a:srgbClr val="333333"/>
                </a:solidFill>
                <a:latin typeface="Arial" panose="020B0604020202020204" pitchFamily="34" charset="0"/>
              </a:rPr>
              <a:t>万的网站中有</a:t>
            </a:r>
            <a:r>
              <a:rPr lang="en-US" altLang="zh-CN" dirty="0">
                <a:solidFill>
                  <a:srgbClr val="333333"/>
                </a:solidFill>
                <a:latin typeface="Arial" panose="020B0604020202020204" pitchFamily="34" charset="0"/>
              </a:rPr>
              <a:t>21.9%</a:t>
            </a:r>
            <a:r>
              <a:rPr lang="zh-CN" altLang="en-US" dirty="0">
                <a:solidFill>
                  <a:srgbClr val="333333"/>
                </a:solidFill>
                <a:latin typeface="Arial" panose="020B0604020202020204" pitchFamily="34" charset="0"/>
              </a:rPr>
              <a:t>的网站支持</a:t>
            </a:r>
            <a:r>
              <a:rPr lang="en-US" altLang="zh-CN" dirty="0">
                <a:solidFill>
                  <a:srgbClr val="333333"/>
                </a:solidFill>
                <a:latin typeface="Arial" panose="020B0604020202020204" pitchFamily="34" charset="0"/>
              </a:rPr>
              <a:t>IPv6</a:t>
            </a:r>
            <a:r>
              <a:rPr lang="zh-CN" altLang="en-US" dirty="0">
                <a:solidFill>
                  <a:srgbClr val="333333"/>
                </a:solidFill>
                <a:latin typeface="Arial" panose="020B0604020202020204" pitchFamily="34" charset="0"/>
              </a:rPr>
              <a:t>访问，比去年提高了</a:t>
            </a:r>
            <a:r>
              <a:rPr lang="en-US" altLang="zh-CN" dirty="0">
                <a:solidFill>
                  <a:srgbClr val="333333"/>
                </a:solidFill>
                <a:latin typeface="Arial" panose="020B0604020202020204" pitchFamily="34" charset="0"/>
              </a:rPr>
              <a:t>2.7%</a:t>
            </a:r>
            <a:r>
              <a:rPr lang="zh-CN" altLang="en-US" dirty="0">
                <a:solidFill>
                  <a:srgbClr val="333333"/>
                </a:solidFill>
                <a:latin typeface="Arial" panose="020B0604020202020204" pitchFamily="34" charset="0"/>
              </a:rPr>
              <a:t>；排名前</a:t>
            </a:r>
            <a:r>
              <a:rPr lang="en-US" altLang="zh-CN" dirty="0">
                <a:solidFill>
                  <a:srgbClr val="333333"/>
                </a:solidFill>
                <a:latin typeface="Arial" panose="020B0604020202020204" pitchFamily="34" charset="0"/>
              </a:rPr>
              <a:t>10000</a:t>
            </a:r>
            <a:r>
              <a:rPr lang="zh-CN" altLang="en-US" dirty="0">
                <a:solidFill>
                  <a:srgbClr val="333333"/>
                </a:solidFill>
                <a:latin typeface="Arial" panose="020B0604020202020204" pitchFamily="34" charset="0"/>
              </a:rPr>
              <a:t>的网站</a:t>
            </a:r>
            <a:r>
              <a:rPr lang="en-US" altLang="zh-CN" dirty="0">
                <a:solidFill>
                  <a:srgbClr val="333333"/>
                </a:solidFill>
                <a:latin typeface="Arial" panose="020B0604020202020204" pitchFamily="34" charset="0"/>
              </a:rPr>
              <a:t>IPv6</a:t>
            </a:r>
            <a:r>
              <a:rPr lang="zh-CN" altLang="en-US" dirty="0">
                <a:solidFill>
                  <a:srgbClr val="333333"/>
                </a:solidFill>
                <a:latin typeface="Arial" panose="020B0604020202020204" pitchFamily="34" charset="0"/>
              </a:rPr>
              <a:t>支持率</a:t>
            </a:r>
            <a:r>
              <a:rPr lang="en-US" altLang="zh-CN" dirty="0">
                <a:solidFill>
                  <a:srgbClr val="333333"/>
                </a:solidFill>
                <a:latin typeface="Arial" panose="020B0604020202020204" pitchFamily="34" charset="0"/>
              </a:rPr>
              <a:t>31.3%</a:t>
            </a:r>
            <a:r>
              <a:rPr lang="zh-CN" altLang="en-US" dirty="0">
                <a:solidFill>
                  <a:srgbClr val="333333"/>
                </a:solidFill>
                <a:latin typeface="Arial" panose="020B0604020202020204" pitchFamily="34" charset="0"/>
              </a:rPr>
              <a:t>，比去年提高了</a:t>
            </a:r>
            <a:r>
              <a:rPr lang="en-US" altLang="zh-CN" dirty="0">
                <a:solidFill>
                  <a:srgbClr val="333333"/>
                </a:solidFill>
                <a:latin typeface="Arial" panose="020B0604020202020204" pitchFamily="34" charset="0"/>
              </a:rPr>
              <a:t>3.6%</a:t>
            </a:r>
            <a:r>
              <a:rPr lang="zh-CN" altLang="en-US" dirty="0">
                <a:solidFill>
                  <a:srgbClr val="333333"/>
                </a:solidFill>
                <a:latin typeface="Arial" panose="020B0604020202020204" pitchFamily="34" charset="0"/>
              </a:rPr>
              <a:t>。</a:t>
            </a:r>
          </a:p>
        </p:txBody>
      </p:sp>
    </p:spTree>
    <p:extLst>
      <p:ext uri="{BB962C8B-B14F-4D97-AF65-F5344CB8AC3E}">
        <p14:creationId xmlns:p14="http://schemas.microsoft.com/office/powerpoint/2010/main" val="33472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ECF5A0-7C59-6D40-B7E6-5AFF1F5497C0}"/>
              </a:ext>
            </a:extLst>
          </p:cNvPr>
          <p:cNvSpPr>
            <a:spLocks noGrp="1"/>
          </p:cNvSpPr>
          <p:nvPr>
            <p:ph type="title"/>
          </p:nvPr>
        </p:nvSpPr>
        <p:spPr/>
        <p:txBody>
          <a:bodyPr>
            <a:normAutofit/>
          </a:bodyPr>
          <a:lstStyle/>
          <a:p>
            <a:r>
              <a:rPr kumimoji="1" lang="zh-CN" altLang="en-US" dirty="0">
                <a:latin typeface="Microsoft YaHei" panose="020B0503020204020204" pitchFamily="34" charset="-122"/>
                <a:ea typeface="Microsoft YaHei" panose="020B0503020204020204" pitchFamily="34" charset="-122"/>
              </a:rPr>
              <a:t>全球</a:t>
            </a:r>
            <a:r>
              <a:rPr kumimoji="1" lang="en"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部署率加速提高</a:t>
            </a:r>
            <a:endParaRPr kumimoji="1" lang="zh-CN" altLang="en-US" dirty="0"/>
          </a:p>
        </p:txBody>
      </p:sp>
      <p:sp>
        <p:nvSpPr>
          <p:cNvPr id="28" name="矩形 27">
            <a:extLst>
              <a:ext uri="{FF2B5EF4-FFF2-40B4-BE49-F238E27FC236}">
                <a16:creationId xmlns:a16="http://schemas.microsoft.com/office/drawing/2014/main" id="{91CF6405-ABEA-D94F-9699-6FFCE0359FB4}"/>
              </a:ext>
            </a:extLst>
          </p:cNvPr>
          <p:cNvSpPr/>
          <p:nvPr/>
        </p:nvSpPr>
        <p:spPr>
          <a:xfrm>
            <a:off x="1420478" y="1960811"/>
            <a:ext cx="4103370" cy="30777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IPv6</a:t>
            </a: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整体部署情况</a:t>
            </a:r>
            <a:r>
              <a:rPr kumimoji="0" lang="zh-CN" altLang="en-US"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a:t>
            </a:r>
            <a:r>
              <a:rPr kumimoji="0" lang="en-US" altLang="zh-CN"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2020</a:t>
            </a:r>
            <a:r>
              <a:rPr kumimoji="0" lang="zh-CN" altLang="en-US"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年</a:t>
            </a:r>
            <a:r>
              <a:rPr kumimoji="0" lang="en-US" altLang="zh-Hans"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7</a:t>
            </a:r>
            <a:r>
              <a:rPr kumimoji="0" lang="zh-CN" altLang="en-US"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月）</a:t>
            </a:r>
          </a:p>
        </p:txBody>
      </p:sp>
      <p:sp>
        <p:nvSpPr>
          <p:cNvPr id="29" name="矩形 28">
            <a:extLst>
              <a:ext uri="{FF2B5EF4-FFF2-40B4-BE49-F238E27FC236}">
                <a16:creationId xmlns:a16="http://schemas.microsoft.com/office/drawing/2014/main" id="{85F345B8-9D83-AA4C-92B0-3EF382148E9E}"/>
              </a:ext>
            </a:extLst>
          </p:cNvPr>
          <p:cNvSpPr/>
          <p:nvPr/>
        </p:nvSpPr>
        <p:spPr>
          <a:xfrm>
            <a:off x="277602" y="5855133"/>
            <a:ext cx="1148528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数据源：</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Cisco</a:t>
            </a:r>
            <a:r>
              <a:rPr kumimoji="0" lang="zh-Hans"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  </a:t>
            </a:r>
            <a:r>
              <a:rPr kumimoji="0" lang="en-US" altLang="zh-Han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http://6lab.cisco.com/stats/</a:t>
            </a:r>
            <a:r>
              <a:rPr kumimoji="0" lang="en-US" altLang="zh-Hans" sz="1200" b="0" i="0" u="none" strike="noStrike" kern="1200" cap="none" spc="0" normalizeH="0" baseline="0" noProof="0" dirty="0" err="1">
                <a:ln>
                  <a:noFill/>
                </a:ln>
                <a:solidFill>
                  <a:schemeClr val="tx1">
                    <a:lumMod val="85000"/>
                    <a:lumOff val="15000"/>
                  </a:schemeClr>
                </a:solidFill>
                <a:effectLst/>
                <a:uLnTx/>
                <a:uFillTx/>
                <a:latin typeface="微软雅黑"/>
                <a:ea typeface="微软雅黑"/>
                <a:cs typeface="+mn-cs"/>
              </a:rPr>
              <a:t>index.php?option</a:t>
            </a:r>
            <a:r>
              <a:rPr kumimoji="0" lang="en-US" altLang="zh-Han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=all</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图示：图中颜色越深的地区，表示其IPv6应用部署程度越高</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算法：是根据各个国家地区的网络（IPv6 Prefix/Transit IPv6 AS）、IPv6网站及IPv6用户等数据，按照一定权值分配计算方法，得出的IPv6部署程度综合情况</a:t>
            </a:r>
          </a:p>
        </p:txBody>
      </p:sp>
      <p:sp>
        <p:nvSpPr>
          <p:cNvPr id="30" name="矩形 29">
            <a:extLst>
              <a:ext uri="{FF2B5EF4-FFF2-40B4-BE49-F238E27FC236}">
                <a16:creationId xmlns:a16="http://schemas.microsoft.com/office/drawing/2014/main" id="{89D045D4-78A9-D940-BE36-132D34BD073B}"/>
              </a:ext>
            </a:extLst>
          </p:cNvPr>
          <p:cNvSpPr/>
          <p:nvPr/>
        </p:nvSpPr>
        <p:spPr>
          <a:xfrm>
            <a:off x="6377939" y="1960811"/>
            <a:ext cx="48985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全球部分国家IPv6部署率发展情况</a:t>
            </a:r>
            <a:r>
              <a:rPr kumimoji="0" lang="zh-CN" altLang="en-US"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a:t>
            </a:r>
            <a:r>
              <a:rPr kumimoji="0" lang="en-US" altLang="zh-CN"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2018.11VS 2020.7</a:t>
            </a:r>
            <a:r>
              <a:rPr kumimoji="0" lang="zh-CN" altLang="en-US" sz="1200" b="0" i="1"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a:t>
            </a:r>
            <a:endParaRPr kumimoji="0" lang="zh-CN" altLang="en-US" sz="1200" b="0" i="1" u="none" strike="noStrike" kern="1200" cap="none" spc="0" normalizeH="0" baseline="0" noProof="0" dirty="0">
              <a:ln>
                <a:noFill/>
              </a:ln>
              <a:solidFill>
                <a:schemeClr val="tx1">
                  <a:lumMod val="85000"/>
                  <a:lumOff val="15000"/>
                </a:schemeClr>
              </a:solidFill>
              <a:effectLst/>
              <a:uLnTx/>
              <a:uFillTx/>
              <a:latin typeface="微软雅黑"/>
              <a:ea typeface="微软雅黑"/>
            </a:endParaRPr>
          </a:p>
        </p:txBody>
      </p:sp>
      <p:sp>
        <p:nvSpPr>
          <p:cNvPr id="31" name="矩形 30">
            <a:extLst>
              <a:ext uri="{FF2B5EF4-FFF2-40B4-BE49-F238E27FC236}">
                <a16:creationId xmlns:a16="http://schemas.microsoft.com/office/drawing/2014/main" id="{072DA42A-4B1F-4546-8F8A-99C156E1CD77}"/>
              </a:ext>
            </a:extLst>
          </p:cNvPr>
          <p:cNvSpPr/>
          <p:nvPr/>
        </p:nvSpPr>
        <p:spPr>
          <a:xfrm>
            <a:off x="778697" y="1060048"/>
            <a:ext cx="10468954" cy="777457"/>
          </a:xfrm>
          <a:prstGeom prst="rect">
            <a:avLst/>
          </a:prstGeom>
        </p:spPr>
        <p:txBody>
          <a:bodyPr wrap="square">
            <a:spAutoFit/>
          </a:bodyPr>
          <a:lstStyle/>
          <a:p>
            <a:pPr marL="0" marR="0" lvl="0" indent="0" algn="l" defTabSz="914400" rtl="0" eaLnBrk="1" fontAlgn="auto" latinLnBrk="0" hangingPunct="1">
              <a:lnSpc>
                <a:spcPct val="130000"/>
              </a:lnSpc>
              <a:spcBef>
                <a:spcPts val="600"/>
              </a:spcBef>
              <a:spcAft>
                <a:spcPts val="60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依据思科最新提供的全球</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IPv6</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部署情况看，综合</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IPv6</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部署率在</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30%</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左右或以上的国家或地区占了地图面积一半以上，中国部署率为</a:t>
            </a:r>
            <a:r>
              <a:rPr kumimoji="0" lang="en-US" altLang="zh-Han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2</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3.13%</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rPr>
              <a:t>。</a:t>
            </a: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Microsoft YaHei" panose="020B0503020204020204" pitchFamily="34" charset="-122"/>
              <a:ea typeface="微软雅黑"/>
              <a:cs typeface="+mn-cs"/>
            </a:endParaRPr>
          </a:p>
        </p:txBody>
      </p:sp>
      <p:pic>
        <p:nvPicPr>
          <p:cNvPr id="3" name="图片 2">
            <a:extLst>
              <a:ext uri="{FF2B5EF4-FFF2-40B4-BE49-F238E27FC236}">
                <a16:creationId xmlns:a16="http://schemas.microsoft.com/office/drawing/2014/main" id="{3E3A274A-3CEB-4941-AB7B-AF12A988D4C8}"/>
              </a:ext>
            </a:extLst>
          </p:cNvPr>
          <p:cNvPicPr>
            <a:picLocks noChangeAspect="1"/>
          </p:cNvPicPr>
          <p:nvPr/>
        </p:nvPicPr>
        <p:blipFill>
          <a:blip r:embed="rId3"/>
          <a:stretch>
            <a:fillRect/>
          </a:stretch>
        </p:blipFill>
        <p:spPr>
          <a:xfrm>
            <a:off x="665933" y="2391894"/>
            <a:ext cx="5189255" cy="3180334"/>
          </a:xfrm>
          <a:prstGeom prst="rect">
            <a:avLst/>
          </a:prstGeom>
          <a:ln>
            <a:solidFill>
              <a:schemeClr val="bg1">
                <a:lumMod val="50000"/>
              </a:schemeClr>
            </a:solidFill>
          </a:ln>
        </p:spPr>
      </p:pic>
      <p:graphicFrame>
        <p:nvGraphicFramePr>
          <p:cNvPr id="4" name="图表 3">
            <a:extLst>
              <a:ext uri="{FF2B5EF4-FFF2-40B4-BE49-F238E27FC236}">
                <a16:creationId xmlns:a16="http://schemas.microsoft.com/office/drawing/2014/main" id="{AAAF09C5-87DD-5547-BDBB-21FC9B3E4C21}"/>
              </a:ext>
            </a:extLst>
          </p:cNvPr>
          <p:cNvGraphicFramePr/>
          <p:nvPr/>
        </p:nvGraphicFramePr>
        <p:xfrm>
          <a:off x="6013174" y="2391894"/>
          <a:ext cx="5398395" cy="31803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919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69D516-3C6E-0B4C-BE2B-5C970B25DC51}"/>
              </a:ext>
            </a:extLst>
          </p:cNvPr>
          <p:cNvSpPr>
            <a:spLocks noGrp="1"/>
          </p:cNvSpPr>
          <p:nvPr>
            <p:ph type="title"/>
          </p:nvPr>
        </p:nvSpPr>
        <p:spPr/>
        <p:txBody>
          <a:bodyPr>
            <a:normAutofit/>
          </a:bodyPr>
          <a:lstStyle/>
          <a:p>
            <a:r>
              <a:rPr kumimoji="1" lang="zh-CN" altLang="en-US" dirty="0"/>
              <a:t>全球</a:t>
            </a:r>
            <a:r>
              <a:rPr kumimoji="1" lang="en-US" altLang="zh-CN" dirty="0"/>
              <a:t>IPv6</a:t>
            </a:r>
            <a:r>
              <a:rPr lang="zh-CN" altLang="en-US" dirty="0">
                <a:latin typeface="微软雅黑" panose="020B0503020204020204" pitchFamily="34" charset="-122"/>
                <a:ea typeface="微软雅黑" panose="020B0503020204020204" pitchFamily="34" charset="-122"/>
              </a:rPr>
              <a:t>用户</a:t>
            </a:r>
            <a:r>
              <a:rPr lang="zh-Hans" altLang="en-US" dirty="0">
                <a:latin typeface="微软雅黑" panose="020B0503020204020204" pitchFamily="34" charset="-122"/>
                <a:ea typeface="微软雅黑" panose="020B0503020204020204" pitchFamily="34" charset="-122"/>
              </a:rPr>
              <a:t>占比情况</a:t>
            </a:r>
            <a:endParaRPr kumimoji="1" lang="zh-CN" altLang="en-US" dirty="0"/>
          </a:p>
        </p:txBody>
      </p:sp>
      <p:sp>
        <p:nvSpPr>
          <p:cNvPr id="8" name="矩形 7">
            <a:extLst>
              <a:ext uri="{FF2B5EF4-FFF2-40B4-BE49-F238E27FC236}">
                <a16:creationId xmlns:a16="http://schemas.microsoft.com/office/drawing/2014/main" id="{910D9253-BB16-4AF9-A051-867FD4B29A6C}"/>
              </a:ext>
            </a:extLst>
          </p:cNvPr>
          <p:cNvSpPr/>
          <p:nvPr/>
        </p:nvSpPr>
        <p:spPr>
          <a:xfrm>
            <a:off x="1489389" y="2323674"/>
            <a:ext cx="423672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IPv6用户率排名前七国家</a:t>
            </a:r>
            <a:r>
              <a:rPr kumimoji="0" lang="zh-CN" altLang="en-US"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a:t>
            </a:r>
            <a:r>
              <a:rPr kumimoji="0" lang="en-US" altLang="zh-CN"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2020</a:t>
            </a:r>
            <a:r>
              <a:rPr kumimoji="0" lang="zh-CN" altLang="en-US"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年</a:t>
            </a:r>
            <a:r>
              <a:rPr lang="en-US" altLang="zh-CN" sz="1200" i="1" dirty="0">
                <a:solidFill>
                  <a:prstClr val="black"/>
                </a:solidFill>
                <a:latin typeface="微软雅黑"/>
                <a:ea typeface="微软雅黑"/>
                <a:cs typeface="Times New Roman" panose="02020603050405020304" pitchFamily="18" charset="0"/>
              </a:rPr>
              <a:t>3</a:t>
            </a:r>
            <a:r>
              <a:rPr kumimoji="0" lang="zh-CN" altLang="en-US"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月）</a:t>
            </a:r>
          </a:p>
        </p:txBody>
      </p:sp>
      <p:sp>
        <p:nvSpPr>
          <p:cNvPr id="9" name="矩形 8">
            <a:extLst>
              <a:ext uri="{FF2B5EF4-FFF2-40B4-BE49-F238E27FC236}">
                <a16:creationId xmlns:a16="http://schemas.microsoft.com/office/drawing/2014/main" id="{B6FE8617-332C-457F-9061-89FEA9DB8B95}"/>
              </a:ext>
            </a:extLst>
          </p:cNvPr>
          <p:cNvSpPr/>
          <p:nvPr/>
        </p:nvSpPr>
        <p:spPr>
          <a:xfrm>
            <a:off x="318572" y="6524496"/>
            <a:ext cx="556105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数据</a:t>
            </a:r>
            <a:r>
              <a:rPr kumimoji="0" lang="zh-Hans" altLang="en-US" sz="1200" b="0" i="0" u="none" strike="noStrike" kern="1200" cap="none" spc="0" normalizeH="0" baseline="0" noProof="0" dirty="0">
                <a:ln>
                  <a:noFill/>
                </a:ln>
                <a:solidFill>
                  <a:prstClr val="black"/>
                </a:solidFill>
                <a:effectLst/>
                <a:uLnTx/>
                <a:uFillTx/>
                <a:latin typeface="微软雅黑"/>
                <a:ea typeface="微软雅黑"/>
                <a:cs typeface="+mn-cs"/>
              </a:rPr>
              <a:t>来</a:t>
            </a:r>
            <a:r>
              <a:rPr kumimoji="0" lang="zh-CN" altLang="en-US" sz="1200" b="0" i="0" u="none" strike="noStrike" kern="1200" cap="none" spc="0" normalizeH="0" baseline="0" noProof="0" dirty="0">
                <a:ln>
                  <a:noFill/>
                </a:ln>
                <a:solidFill>
                  <a:prstClr val="black"/>
                </a:solidFill>
                <a:effectLst/>
                <a:uLnTx/>
                <a:uFillTx/>
                <a:latin typeface="微软雅黑"/>
                <a:ea typeface="微软雅黑"/>
                <a:cs typeface="+mn-cs"/>
              </a:rPr>
              <a:t>源：</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https://</a:t>
            </a:r>
            <a:r>
              <a:rPr kumimoji="0" lang="en-US" altLang="zh-CN" sz="1200" b="0" i="0" u="none" strike="noStrike" kern="1200" cap="none" spc="0" normalizeH="0" baseline="0" noProof="0" dirty="0" err="1">
                <a:ln>
                  <a:noFill/>
                </a:ln>
                <a:solidFill>
                  <a:prstClr val="black"/>
                </a:solidFill>
                <a:effectLst/>
                <a:uLnTx/>
                <a:uFillTx/>
                <a:latin typeface="微软雅黑"/>
                <a:ea typeface="微软雅黑"/>
                <a:cs typeface="+mn-cs"/>
              </a:rPr>
              <a:t>labs.apnic.net</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a:t>
            </a:r>
            <a:r>
              <a:rPr kumimoji="0" lang="en-US" altLang="zh-CN" sz="1200" b="0" i="0" u="none" strike="noStrike" kern="1200" cap="none" spc="0" normalizeH="0" baseline="0" noProof="0" dirty="0" err="1">
                <a:ln>
                  <a:noFill/>
                </a:ln>
                <a:solidFill>
                  <a:prstClr val="black"/>
                </a:solidFill>
                <a:effectLst/>
                <a:uLnTx/>
                <a:uFillTx/>
                <a:latin typeface="微软雅黑"/>
                <a:ea typeface="微软雅黑"/>
                <a:cs typeface="+mn-cs"/>
              </a:rPr>
              <a:t>dists</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/v6dcc.html</a:t>
            </a:r>
          </a:p>
        </p:txBody>
      </p:sp>
      <p:sp>
        <p:nvSpPr>
          <p:cNvPr id="11" name="矩形 10">
            <a:extLst>
              <a:ext uri="{FF2B5EF4-FFF2-40B4-BE49-F238E27FC236}">
                <a16:creationId xmlns:a16="http://schemas.microsoft.com/office/drawing/2014/main" id="{BA9D3341-5F91-4355-95C9-50DBB7A8788B}"/>
              </a:ext>
            </a:extLst>
          </p:cNvPr>
          <p:cNvSpPr/>
          <p:nvPr/>
        </p:nvSpPr>
        <p:spPr>
          <a:xfrm>
            <a:off x="412072" y="843577"/>
            <a:ext cx="11436669" cy="1497654"/>
          </a:xfrm>
          <a:prstGeom prst="rect">
            <a:avLst/>
          </a:prstGeom>
        </p:spPr>
        <p:txBody>
          <a:bodyPr wrap="square">
            <a:spAutoFit/>
          </a:bodyPr>
          <a:lstStyle/>
          <a:p>
            <a:pPr>
              <a:lnSpc>
                <a:spcPct val="130000"/>
              </a:lnSpc>
              <a:spcBef>
                <a:spcPts val="600"/>
              </a:spcBef>
              <a:spcAft>
                <a:spcPts val="600"/>
              </a:spcAft>
            </a:pP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依据</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APNIC Labs</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提供的全球</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IPv6</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用户率，截止</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2020</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年</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3</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月，</a:t>
            </a:r>
            <a:r>
              <a:rPr lang="zh-CN"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全球</a:t>
            </a:r>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IPv6</a:t>
            </a:r>
            <a:r>
              <a:rPr lang="zh-CN"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用户普及率</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前五位依次是印度、比利时、美国、马来西亚和希腊；中国</a:t>
            </a:r>
            <a:r>
              <a:rPr lang="en"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IPv6</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用户普及率为</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15.42%</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，位列</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44</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。但从</a:t>
            </a:r>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IPv6</a:t>
            </a:r>
            <a:r>
              <a:rPr lang="zh-CN" altLang="en-US"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用户数量</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来看，排名前八位的国家</a:t>
            </a:r>
            <a:r>
              <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地区依次是</a:t>
            </a:r>
            <a:r>
              <a:rPr lang="zh-CN" altLang="en-US" dirty="0">
                <a:latin typeface="Microsoft YaHei" panose="020B0503020204020204" pitchFamily="34" charset="-122"/>
                <a:ea typeface="Microsoft YaHei" panose="020B0503020204020204" pitchFamily="34" charset="-122"/>
                <a:cs typeface="Arial" panose="020B0604020202020204" pitchFamily="34" charset="0"/>
              </a:rPr>
              <a:t>印度、美国、中国、巴西、日本、德国、墨西哥、大不列颠及北爱尔兰联合王国，其中我国</a:t>
            </a:r>
            <a:r>
              <a:rPr lang="en-US" altLang="zh-CN" dirty="0">
                <a:latin typeface="Microsoft YaHei" panose="020B0503020204020204" pitchFamily="34" charset="-122"/>
                <a:ea typeface="Microsoft YaHei" panose="020B0503020204020204" pitchFamily="34" charset="-122"/>
                <a:cs typeface="Arial" panose="020B0604020202020204" pitchFamily="34" charset="0"/>
              </a:rPr>
              <a:t>IPv6 </a:t>
            </a:r>
            <a:r>
              <a:rPr lang="zh-CN" altLang="en-US" dirty="0">
                <a:latin typeface="Microsoft YaHei" panose="020B0503020204020204" pitchFamily="34" charset="-122"/>
                <a:ea typeface="Microsoft YaHei" panose="020B0503020204020204" pitchFamily="34" charset="-122"/>
                <a:cs typeface="Arial" panose="020B0604020202020204" pitchFamily="34" charset="0"/>
              </a:rPr>
              <a:t>用户数增长幅度最大。</a:t>
            </a:r>
            <a:endParaRPr lang="en-US" altLang="zh-CN"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graphicFrame>
        <p:nvGraphicFramePr>
          <p:cNvPr id="12" name="表格 11">
            <a:extLst>
              <a:ext uri="{FF2B5EF4-FFF2-40B4-BE49-F238E27FC236}">
                <a16:creationId xmlns:a16="http://schemas.microsoft.com/office/drawing/2014/main" id="{DEA71996-F9E0-493D-ACBC-D1A81D8C4CBB}"/>
              </a:ext>
            </a:extLst>
          </p:cNvPr>
          <p:cNvGraphicFramePr>
            <a:graphicFrameLocks noGrp="1"/>
          </p:cNvGraphicFramePr>
          <p:nvPr>
            <p:extLst>
              <p:ext uri="{D42A27DB-BD31-4B8C-83A1-F6EECF244321}">
                <p14:modId xmlns:p14="http://schemas.microsoft.com/office/powerpoint/2010/main" val="1883410643"/>
              </p:ext>
            </p:extLst>
          </p:nvPr>
        </p:nvGraphicFramePr>
        <p:xfrm>
          <a:off x="372972" y="2771835"/>
          <a:ext cx="5452255" cy="3365222"/>
        </p:xfrm>
        <a:graphic>
          <a:graphicData uri="http://schemas.openxmlformats.org/drawingml/2006/table">
            <a:tbl>
              <a:tblPr firstRow="1">
                <a:tableStyleId>{EB344D84-9AFB-497E-A393-DC336BA19D2E}</a:tableStyleId>
              </a:tblPr>
              <a:tblGrid>
                <a:gridCol w="498898">
                  <a:extLst>
                    <a:ext uri="{9D8B030D-6E8A-4147-A177-3AD203B41FA5}">
                      <a16:colId xmlns:a16="http://schemas.microsoft.com/office/drawing/2014/main" val="20000"/>
                    </a:ext>
                  </a:extLst>
                </a:gridCol>
                <a:gridCol w="117326">
                  <a:extLst>
                    <a:ext uri="{9D8B030D-6E8A-4147-A177-3AD203B41FA5}">
                      <a16:colId xmlns:a16="http://schemas.microsoft.com/office/drawing/2014/main" val="487934595"/>
                    </a:ext>
                  </a:extLst>
                </a:gridCol>
                <a:gridCol w="731787">
                  <a:extLst>
                    <a:ext uri="{9D8B030D-6E8A-4147-A177-3AD203B41FA5}">
                      <a16:colId xmlns:a16="http://schemas.microsoft.com/office/drawing/2014/main" val="20001"/>
                    </a:ext>
                  </a:extLst>
                </a:gridCol>
                <a:gridCol w="937179">
                  <a:extLst>
                    <a:ext uri="{9D8B030D-6E8A-4147-A177-3AD203B41FA5}">
                      <a16:colId xmlns:a16="http://schemas.microsoft.com/office/drawing/2014/main" val="20002"/>
                    </a:ext>
                  </a:extLst>
                </a:gridCol>
                <a:gridCol w="1019758">
                  <a:extLst>
                    <a:ext uri="{9D8B030D-6E8A-4147-A177-3AD203B41FA5}">
                      <a16:colId xmlns:a16="http://schemas.microsoft.com/office/drawing/2014/main" val="1877531282"/>
                    </a:ext>
                  </a:extLst>
                </a:gridCol>
                <a:gridCol w="260117">
                  <a:extLst>
                    <a:ext uri="{9D8B030D-6E8A-4147-A177-3AD203B41FA5}">
                      <a16:colId xmlns:a16="http://schemas.microsoft.com/office/drawing/2014/main" val="3417094982"/>
                    </a:ext>
                  </a:extLst>
                </a:gridCol>
                <a:gridCol w="928250">
                  <a:extLst>
                    <a:ext uri="{9D8B030D-6E8A-4147-A177-3AD203B41FA5}">
                      <a16:colId xmlns:a16="http://schemas.microsoft.com/office/drawing/2014/main" val="1760955450"/>
                    </a:ext>
                  </a:extLst>
                </a:gridCol>
                <a:gridCol w="958940">
                  <a:extLst>
                    <a:ext uri="{9D8B030D-6E8A-4147-A177-3AD203B41FA5}">
                      <a16:colId xmlns:a16="http://schemas.microsoft.com/office/drawing/2014/main" val="20005"/>
                    </a:ext>
                  </a:extLst>
                </a:gridCol>
              </a:tblGrid>
              <a:tr h="500020">
                <a:tc>
                  <a:txBody>
                    <a:bodyPr/>
                    <a:lstStyle/>
                    <a:p>
                      <a:pPr marL="0" algn="ctr" defTabSz="914377" rtl="0" eaLnBrk="1" fontAlgn="ctr" latinLnBrk="0" hangingPunct="1"/>
                      <a:r>
                        <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rPr>
                        <a:t>排名</a:t>
                      </a:r>
                    </a:p>
                  </a:txBody>
                  <a:tcPr marL="6350" marR="6350" marT="6350" marB="0" anchor="ctr"/>
                </a:tc>
                <a:tc gridSpan="2">
                  <a:txBody>
                    <a:bodyPr/>
                    <a:lstStyle/>
                    <a:p>
                      <a:pPr marL="0" algn="ctr" defTabSz="914377" rtl="0" eaLnBrk="1" fontAlgn="ctr" latinLnBrk="0" hangingPunct="1"/>
                      <a:r>
                        <a:rPr lang="zh-CN" altLang="en-US" sz="1400" b="1" u="none" strike="noStrike" kern="1200">
                          <a:solidFill>
                            <a:schemeClr val="lt1"/>
                          </a:solidFill>
                          <a:effectLst/>
                          <a:latin typeface="Microsoft YaHei" panose="020B0503020204020204" pitchFamily="34" charset="-122"/>
                          <a:ea typeface="Microsoft YaHei" panose="020B0503020204020204" pitchFamily="34" charset="-122"/>
                          <a:cs typeface="+mn-cs"/>
                        </a:rPr>
                        <a:t>国家</a:t>
                      </a:r>
                      <a:endPar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hMerge="1">
                  <a:txBody>
                    <a:bodyPr/>
                    <a:lstStyle/>
                    <a:p>
                      <a:pPr marL="0" algn="ctr" defTabSz="914377" rtl="0" eaLnBrk="1" fontAlgn="ctr" latinLnBrk="0" hangingPunct="1"/>
                      <a:r>
                        <a:rPr lang="zh-CN" altLang="en-US" sz="1400" b="1" u="none" strike="noStrike" kern="1200" dirty="0">
                          <a:solidFill>
                            <a:schemeClr val="lt1"/>
                          </a:solidFill>
                          <a:effectLst/>
                          <a:latin typeface="微软雅黑" panose="020B0503020204020204" pitchFamily="34" charset="-122"/>
                          <a:ea typeface="+mn-ea"/>
                          <a:cs typeface="+mn-cs"/>
                        </a:rPr>
                        <a:t>国家</a:t>
                      </a:r>
                    </a:p>
                  </a:txBody>
                  <a:tcPr marL="6350" marR="6350" marT="6350" marB="0" anchor="ctr"/>
                </a:tc>
                <a:tc>
                  <a:txBody>
                    <a:bodyPr/>
                    <a:lstStyle/>
                    <a:p>
                      <a:pPr marL="0" algn="ctr" defTabSz="914377" rtl="0" eaLnBrk="1" fontAlgn="ctr" latinLnBrk="0" hangingPunct="1"/>
                      <a:r>
                        <a:rPr lang="en-US" altLang="zh-CN" sz="1400" b="1" u="none" strike="noStrike" kern="1200">
                          <a:solidFill>
                            <a:schemeClr val="lt1"/>
                          </a:solidFill>
                          <a:effectLst/>
                          <a:latin typeface="Microsoft YaHei" panose="020B0503020204020204" pitchFamily="34" charset="-122"/>
                          <a:ea typeface="Microsoft YaHei" panose="020B0503020204020204" pitchFamily="34" charset="-122"/>
                          <a:cs typeface="+mn-cs"/>
                        </a:rPr>
                        <a:t>v6</a:t>
                      </a:r>
                      <a:r>
                        <a:rPr lang="zh-CN" altLang="en-US" sz="1400" b="1" u="none" strike="noStrike" kern="1200">
                          <a:solidFill>
                            <a:schemeClr val="lt1"/>
                          </a:solidFill>
                          <a:effectLst/>
                          <a:latin typeface="Microsoft YaHei" panose="020B0503020204020204" pitchFamily="34" charset="-122"/>
                          <a:ea typeface="Microsoft YaHei" panose="020B0503020204020204" pitchFamily="34" charset="-122"/>
                          <a:cs typeface="+mn-cs"/>
                        </a:rPr>
                        <a:t>用户比例</a:t>
                      </a:r>
                      <a:r>
                        <a:rPr lang="zh-CN" altLang="en-US" sz="1050" b="1" u="none" strike="noStrike" kern="1200">
                          <a:solidFill>
                            <a:schemeClr val="lt1"/>
                          </a:solidFill>
                          <a:effectLst/>
                          <a:latin typeface="Microsoft YaHei" panose="020B0503020204020204" pitchFamily="34" charset="-122"/>
                          <a:ea typeface="Microsoft YaHei" panose="020B0503020204020204" pitchFamily="34" charset="-122"/>
                          <a:cs typeface="+mn-cs"/>
                        </a:rPr>
                        <a:t>（占互联网用户）</a:t>
                      </a:r>
                      <a:endParaRPr lang="zh-CN" altLang="en-US" sz="1400" b="1" u="none" strike="noStrike" kern="1200" dirty="0">
                        <a:solidFill>
                          <a:schemeClr val="lt1"/>
                        </a:solidFill>
                        <a:effectLst/>
                        <a:latin typeface="微软雅黑" panose="020B0503020204020204" pitchFamily="34" charset="-122"/>
                        <a:ea typeface="+mn-ea"/>
                        <a:cs typeface="+mn-cs"/>
                      </a:endParaRPr>
                    </a:p>
                  </a:txBody>
                  <a:tcPr marL="6350" marR="6350" marT="6350" marB="0" anchor="ctr"/>
                </a:tc>
                <a:tc>
                  <a:txBody>
                    <a:bodyPr/>
                    <a:lstStyle/>
                    <a:p>
                      <a:pPr marL="0" algn="ctr" defTabSz="914377" rtl="0" eaLnBrk="1" fontAlgn="ctr" latinLnBrk="0" hangingPunct="1"/>
                      <a:r>
                        <a:rPr lang="en-US" sz="1400" b="1" u="none" strike="noStrike" kern="1200">
                          <a:solidFill>
                            <a:schemeClr val="lt1"/>
                          </a:solidFill>
                          <a:effectLst/>
                          <a:latin typeface="Microsoft YaHei" panose="020B0503020204020204" pitchFamily="34" charset="-122"/>
                          <a:ea typeface="Microsoft YaHei" panose="020B0503020204020204" pitchFamily="34" charset="-122"/>
                          <a:cs typeface="+mn-cs"/>
                        </a:rPr>
                        <a:t>v6</a:t>
                      </a:r>
                      <a:r>
                        <a:rPr lang="zh-CN" altLang="en-US" sz="1400" b="1" u="none" strike="noStrike" kern="1200">
                          <a:solidFill>
                            <a:schemeClr val="lt1"/>
                          </a:solidFill>
                          <a:effectLst/>
                          <a:latin typeface="Microsoft YaHei" panose="020B0503020204020204" pitchFamily="34" charset="-122"/>
                          <a:ea typeface="Microsoft YaHei" panose="020B0503020204020204" pitchFamily="34" charset="-122"/>
                          <a:cs typeface="+mn-cs"/>
                        </a:rPr>
                        <a:t>用户数</a:t>
                      </a:r>
                      <a:endPar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gridSpan="2">
                  <a:txBody>
                    <a:bodyPr/>
                    <a:lstStyle/>
                    <a:p>
                      <a:pPr marL="0" algn="ctr" defTabSz="914377" rtl="0" eaLnBrk="1" fontAlgn="ctr" latinLnBrk="0" hangingPunct="1"/>
                      <a:r>
                        <a:rPr lang="zh-CN" altLang="en-US" sz="1400" b="1" u="none" strike="noStrike" kern="1200">
                          <a:solidFill>
                            <a:schemeClr val="lt1"/>
                          </a:solidFill>
                          <a:effectLst/>
                          <a:latin typeface="Microsoft YaHei" panose="020B0503020204020204" pitchFamily="34" charset="-122"/>
                          <a:ea typeface="Microsoft YaHei" panose="020B0503020204020204" pitchFamily="34" charset="-122"/>
                          <a:cs typeface="+mn-cs"/>
                        </a:rPr>
                        <a:t>互联网</a:t>
                      </a:r>
                      <a:endParaRPr lang="en-US" altLang="zh-CN" sz="1400" b="1" u="none" strike="noStrike" kern="1200">
                        <a:solidFill>
                          <a:schemeClr val="lt1"/>
                        </a:solidFill>
                        <a:effectLst/>
                        <a:latin typeface="Microsoft YaHei" panose="020B0503020204020204" pitchFamily="34" charset="-122"/>
                        <a:ea typeface="Microsoft YaHei" panose="020B0503020204020204" pitchFamily="34" charset="-122"/>
                        <a:cs typeface="+mn-cs"/>
                      </a:endParaRPr>
                    </a:p>
                    <a:p>
                      <a:pPr marL="0" algn="ctr" defTabSz="914377" rtl="0" eaLnBrk="1" fontAlgn="ctr" latinLnBrk="0" hangingPunct="1"/>
                      <a:r>
                        <a:rPr lang="zh-CN" altLang="en-US" sz="1400" b="1" u="none" strike="noStrike" kern="1200">
                          <a:solidFill>
                            <a:schemeClr val="lt1"/>
                          </a:solidFill>
                          <a:effectLst/>
                          <a:latin typeface="Microsoft YaHei" panose="020B0503020204020204" pitchFamily="34" charset="-122"/>
                          <a:ea typeface="Microsoft YaHei" panose="020B0503020204020204" pitchFamily="34" charset="-122"/>
                          <a:cs typeface="+mn-cs"/>
                        </a:rPr>
                        <a:t>用户数</a:t>
                      </a:r>
                      <a:endPar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hMerge="1">
                  <a:txBody>
                    <a:bodyPr/>
                    <a:lstStyle/>
                    <a:p>
                      <a:pPr marL="0" algn="ctr" defTabSz="914377" rtl="0" eaLnBrk="1" fontAlgn="ctr" latinLnBrk="0" hangingPunct="1"/>
                      <a:r>
                        <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rPr>
                        <a:t>互联网</a:t>
                      </a:r>
                      <a:endParaRPr lang="en-US" altLang="zh-CN"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endParaRPr>
                    </a:p>
                    <a:p>
                      <a:pPr marL="0" algn="ctr" defTabSz="914377" rtl="0" eaLnBrk="1" fontAlgn="ctr" latinLnBrk="0" hangingPunct="1"/>
                      <a:r>
                        <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rPr>
                        <a:t>用户数</a:t>
                      </a:r>
                    </a:p>
                  </a:txBody>
                  <a:tcPr marL="6350" marR="6350" marT="6350" marB="0" anchor="ctr"/>
                </a:tc>
                <a:tc>
                  <a:txBody>
                    <a:bodyPr/>
                    <a:lstStyle/>
                    <a:p>
                      <a:pPr marL="0" algn="ctr" defTabSz="914377" rtl="0" eaLnBrk="1" fontAlgn="ctr" latinLnBrk="0" hangingPunct="1"/>
                      <a:r>
                        <a:rPr lang="zh-CN" altLang="en-US" sz="1400" b="1" u="none" strike="noStrike" kern="1200" dirty="0">
                          <a:solidFill>
                            <a:schemeClr val="lt1"/>
                          </a:solidFill>
                          <a:effectLst/>
                          <a:latin typeface="Microsoft YaHei" panose="020B0503020204020204" pitchFamily="34" charset="-122"/>
                          <a:ea typeface="Microsoft YaHei" panose="020B0503020204020204" pitchFamily="34" charset="-122"/>
                          <a:cs typeface="+mn-cs"/>
                        </a:rPr>
                        <a:t>国家总人口</a:t>
                      </a:r>
                    </a:p>
                  </a:txBody>
                  <a:tcPr marL="6350" marR="6350" marT="6350" marB="0" anchor="ctr"/>
                </a:tc>
                <a:extLst>
                  <a:ext uri="{0D108BD9-81ED-4DB2-BD59-A6C34878D82A}">
                    <a16:rowId xmlns:a16="http://schemas.microsoft.com/office/drawing/2014/main" val="10000"/>
                  </a:ext>
                </a:extLst>
              </a:tr>
              <a:tr h="306444">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1</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i="0" u="none" strike="noStrike" dirty="0">
                          <a:solidFill>
                            <a:srgbClr val="000000"/>
                          </a:solidFill>
                          <a:effectLst/>
                          <a:latin typeface="Microsoft YaHei" panose="020B0503020204020204" pitchFamily="34" charset="-122"/>
                          <a:ea typeface="Microsoft YaHei" panose="020B0503020204020204" pitchFamily="34" charset="-122"/>
                        </a:rPr>
                        <a:t>印度</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CN" altLang="en-US" sz="1400" b="1" u="none" strike="noStrike" dirty="0">
                          <a:effectLst/>
                          <a:latin typeface="微软雅黑" panose="020B0503020204020204" pitchFamily="34" charset="-122"/>
                        </a:rPr>
                        <a:t>比利时</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a:r>
                        <a:rPr lang="en-US" altLang="zh-CN" sz="1400" b="1" u="none" strike="noStrike" kern="1200" dirty="0">
                          <a:solidFill>
                            <a:schemeClr val="dk1"/>
                          </a:solidFill>
                          <a:effectLst/>
                          <a:latin typeface="Microsoft YaHei" panose="020B0503020204020204" pitchFamily="34" charset="-122"/>
                          <a:ea typeface="Microsoft YaHei" panose="020B0503020204020204" pitchFamily="34" charset="-122"/>
                          <a:cs typeface="+mn-cs"/>
                        </a:rPr>
                        <a:t>61.40</a:t>
                      </a:r>
                      <a:endParaRPr lang="en-US" altLang="zh-CN" sz="1400" b="1" u="none" strike="noStrike" kern="1200" dirty="0">
                        <a:solidFill>
                          <a:schemeClr val="dk1"/>
                        </a:solidFill>
                        <a:effectLst/>
                        <a:latin typeface="微软雅黑" panose="020B0503020204020204" pitchFamily="34" charset="-122"/>
                        <a:ea typeface="+mn-ea"/>
                        <a:cs typeface="+mn-cs"/>
                      </a:endParaRPr>
                    </a:p>
                  </a:txBody>
                  <a:tcPr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358254167</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583504313</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anchor="ctr"/>
                </a:tc>
                <a:tc hMerge="1">
                  <a:txBody>
                    <a:bodyPr/>
                    <a:lstStyle/>
                    <a:p>
                      <a:pPr 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583504313</a:t>
                      </a:r>
                    </a:p>
                  </a:txBody>
                  <a:tcPr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1380004385</a:t>
                      </a:r>
                    </a:p>
                  </a:txBody>
                  <a:tcPr marL="6350" marR="6350" marT="6350" marB="0" anchor="ctr"/>
                </a:tc>
                <a:extLst>
                  <a:ext uri="{0D108BD9-81ED-4DB2-BD59-A6C34878D82A}">
                    <a16:rowId xmlns:a16="http://schemas.microsoft.com/office/drawing/2014/main" val="10001"/>
                  </a:ext>
                </a:extLst>
              </a:tr>
              <a:tr h="306444">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2</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u="none" strike="noStrike" dirty="0">
                          <a:effectLst/>
                          <a:latin typeface="Microsoft YaHei" panose="020B0503020204020204" pitchFamily="34" charset="-122"/>
                          <a:ea typeface="Microsoft YaHei" panose="020B0503020204020204" pitchFamily="34" charset="-122"/>
                        </a:rPr>
                        <a:t>比利时</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CN" altLang="en-US" sz="1400" b="1" u="none" strike="noStrike" dirty="0">
                          <a:effectLst/>
                          <a:latin typeface="微软雅黑" panose="020B0503020204020204" pitchFamily="34" charset="-122"/>
                        </a:rPr>
                        <a:t>印度</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kern="1200" dirty="0">
                          <a:solidFill>
                            <a:schemeClr val="dk1"/>
                          </a:solidFill>
                          <a:effectLst/>
                          <a:latin typeface="Microsoft YaHei" panose="020B0503020204020204" pitchFamily="34" charset="-122"/>
                          <a:ea typeface="Microsoft YaHei" panose="020B0503020204020204" pitchFamily="34" charset="-122"/>
                          <a:cs typeface="+mn-cs"/>
                        </a:rPr>
                        <a:t>58.69</a:t>
                      </a:r>
                      <a:endParaRPr lang="en-US" altLang="zh-CN" sz="1400" b="1" u="none" strike="noStrike" kern="1200" dirty="0">
                        <a:solidFill>
                          <a:schemeClr val="dk1"/>
                        </a:solidFill>
                        <a:effectLst/>
                        <a:latin typeface="微软雅黑" panose="020B0503020204020204" pitchFamily="34" charset="-122"/>
                        <a:ea typeface="+mn-ea"/>
                        <a:cs typeface="+mn-cs"/>
                      </a:endParaRPr>
                    </a:p>
                  </a:txBody>
                  <a:tcPr marL="6350" marR="6350" marT="6350" marB="0"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6114482</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10417994</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10417994</a:t>
                      </a: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11589623</a:t>
                      </a:r>
                    </a:p>
                  </a:txBody>
                  <a:tcPr marL="6350" marR="6350" marT="6350" marB="0" anchor="ctr"/>
                </a:tc>
                <a:extLst>
                  <a:ext uri="{0D108BD9-81ED-4DB2-BD59-A6C34878D82A}">
                    <a16:rowId xmlns:a16="http://schemas.microsoft.com/office/drawing/2014/main" val="10002"/>
                  </a:ext>
                </a:extLst>
              </a:tr>
              <a:tr h="306444">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3</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u="none" strike="noStrike">
                          <a:effectLst/>
                          <a:latin typeface="Microsoft YaHei" panose="020B0503020204020204" pitchFamily="34" charset="-122"/>
                          <a:ea typeface="Microsoft YaHei" panose="020B0503020204020204" pitchFamily="34" charset="-122"/>
                        </a:rPr>
                        <a:t>美国</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CN" altLang="en-US" sz="1400" b="1" u="none" strike="noStrike" dirty="0">
                          <a:effectLst/>
                          <a:latin typeface="微软雅黑" panose="020B0503020204020204" pitchFamily="34" charset="-122"/>
                        </a:rPr>
                        <a:t>美国</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rPr>
                        <a:t>57.28</a:t>
                      </a:r>
                      <a:endParaRPr lang="en-US" altLang="zh-CN"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143225029</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anchor="ctr"/>
                </a:tc>
                <a:tc gridSpan="2">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250058937</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250058937</a:t>
                      </a: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331002651</a:t>
                      </a:r>
                    </a:p>
                  </a:txBody>
                  <a:tcPr marL="6350" marR="6350" marT="6350" marB="0" anchor="ctr"/>
                </a:tc>
                <a:extLst>
                  <a:ext uri="{0D108BD9-81ED-4DB2-BD59-A6C34878D82A}">
                    <a16:rowId xmlns:a16="http://schemas.microsoft.com/office/drawing/2014/main" val="955598506"/>
                  </a:ext>
                </a:extLst>
              </a:tr>
              <a:tr h="373920">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4</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u="none" strike="noStrike" dirty="0">
                          <a:effectLst/>
                          <a:latin typeface="Microsoft YaHei" panose="020B0503020204020204" pitchFamily="34" charset="-122"/>
                          <a:ea typeface="Microsoft YaHei" panose="020B0503020204020204" pitchFamily="34" charset="-122"/>
                        </a:rPr>
                        <a:t>马来西亚</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CN" altLang="en-US" sz="1400" b="1" u="none" strike="noStrike" dirty="0">
                          <a:effectLst/>
                          <a:latin typeface="微软雅黑" panose="020B0503020204020204" pitchFamily="34" charset="-122"/>
                        </a:rPr>
                        <a:t>德国</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kern="1200">
                          <a:solidFill>
                            <a:schemeClr val="dk1"/>
                          </a:solidFill>
                          <a:effectLst/>
                          <a:latin typeface="Microsoft YaHei" panose="020B0503020204020204" pitchFamily="34" charset="-122"/>
                          <a:ea typeface="Microsoft YaHei" panose="020B0503020204020204" pitchFamily="34" charset="-122"/>
                          <a:cs typeface="+mn-cs"/>
                        </a:rPr>
                        <a:t>48.14</a:t>
                      </a:r>
                      <a:endParaRPr lang="en-US" altLang="zh-CN" sz="1400" b="1" u="none" strike="noStrike" kern="1200" dirty="0">
                        <a:solidFill>
                          <a:schemeClr val="dk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13405660</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27847051</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69578211</a:t>
                      </a: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32365999</a:t>
                      </a:r>
                    </a:p>
                  </a:txBody>
                  <a:tcPr marL="6350" marR="6350" marT="6350" marB="0" anchor="ctr"/>
                </a:tc>
                <a:extLst>
                  <a:ext uri="{0D108BD9-81ED-4DB2-BD59-A6C34878D82A}">
                    <a16:rowId xmlns:a16="http://schemas.microsoft.com/office/drawing/2014/main" val="10003"/>
                  </a:ext>
                </a:extLst>
              </a:tr>
              <a:tr h="306444">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5</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u="none" strike="noStrike" dirty="0">
                          <a:effectLst/>
                          <a:latin typeface="Microsoft YaHei" panose="020B0503020204020204" pitchFamily="34" charset="-122"/>
                          <a:ea typeface="Microsoft YaHei" panose="020B0503020204020204" pitchFamily="34" charset="-122"/>
                        </a:rPr>
                        <a:t>希腊</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CN" altLang="en-US" sz="1400" b="1" u="none" strike="noStrike" dirty="0">
                          <a:effectLst/>
                          <a:latin typeface="微软雅黑" panose="020B0503020204020204" pitchFamily="34" charset="-122"/>
                        </a:rPr>
                        <a:t>希腊</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kern="1200" dirty="0">
                          <a:solidFill>
                            <a:schemeClr val="dk1"/>
                          </a:solidFill>
                          <a:effectLst/>
                          <a:latin typeface="Microsoft YaHei" panose="020B0503020204020204" pitchFamily="34" charset="-122"/>
                          <a:ea typeface="Microsoft YaHei" panose="020B0503020204020204" pitchFamily="34" charset="-122"/>
                          <a:cs typeface="+mn-cs"/>
                        </a:rPr>
                        <a:t>47.76</a:t>
                      </a:r>
                    </a:p>
                  </a:txBody>
                  <a:tcPr marL="6350" marR="6350" marT="6350" marB="0" anchor="ctr"/>
                </a:tc>
                <a:tc>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3591947</a:t>
                      </a:r>
                    </a:p>
                  </a:txBody>
                  <a:tcPr marL="6350" marR="6350" marT="6350" marB="0" anchor="ctr"/>
                </a:tc>
                <a:tc gridSpan="2">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7520062</a:t>
                      </a:r>
                    </a:p>
                  </a:txBody>
                  <a:tcPr marL="6350" marR="6350" marT="6350" marB="0" anchor="ctr"/>
                </a:tc>
                <a:tc hMerge="1">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8070473</a:t>
                      </a:r>
                    </a:p>
                  </a:txBody>
                  <a:tcPr marL="6350" marR="6350" marT="6350" marB="0"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10423054</a:t>
                      </a:r>
                    </a:p>
                  </a:txBody>
                  <a:tcPr marL="6350" marR="6350" marT="6350" marB="0" anchor="ctr"/>
                </a:tc>
                <a:extLst>
                  <a:ext uri="{0D108BD9-81ED-4DB2-BD59-A6C34878D82A}">
                    <a16:rowId xmlns:a16="http://schemas.microsoft.com/office/drawing/2014/main" val="10005"/>
                  </a:ext>
                </a:extLst>
              </a:tr>
              <a:tr h="306444">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6</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u="none" strike="noStrike" dirty="0">
                          <a:effectLst/>
                          <a:latin typeface="Microsoft YaHei" panose="020B0503020204020204" pitchFamily="34" charset="-122"/>
                          <a:ea typeface="Microsoft YaHei" panose="020B0503020204020204" pitchFamily="34" charset="-122"/>
                        </a:rPr>
                        <a:t>德国</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CN" altLang="en-US" sz="1400" b="1" u="none" strike="noStrike" dirty="0">
                          <a:effectLst/>
                          <a:latin typeface="微软雅黑" panose="020B0503020204020204" pitchFamily="34" charset="-122"/>
                        </a:rPr>
                        <a:t>瑞士</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kern="1200" dirty="0">
                          <a:solidFill>
                            <a:schemeClr val="dk1"/>
                          </a:solidFill>
                          <a:effectLst/>
                          <a:latin typeface="Microsoft YaHei" panose="020B0503020204020204" pitchFamily="34" charset="-122"/>
                          <a:ea typeface="Microsoft YaHei" panose="020B0503020204020204" pitchFamily="34" charset="-122"/>
                          <a:cs typeface="+mn-cs"/>
                        </a:rPr>
                        <a:t>47.48</a:t>
                      </a:r>
                    </a:p>
                  </a:txBody>
                  <a:tcPr marL="6350" marR="6350" marT="6350" marB="0" anchor="ctr"/>
                </a:tc>
                <a:tc>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33576787</a:t>
                      </a:r>
                    </a:p>
                  </a:txBody>
                  <a:tcPr marL="6350" marR="6350" marT="6350" marB="0" anchor="ctr"/>
                </a:tc>
                <a:tc gridSpan="2">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70713647</a:t>
                      </a:r>
                      <a:endPar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hMerge="1">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8696740</a:t>
                      </a: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83783942</a:t>
                      </a:r>
                    </a:p>
                  </a:txBody>
                  <a:tcPr marL="6350" marR="6350" marT="6350" marB="0" anchor="ctr"/>
                </a:tc>
                <a:extLst>
                  <a:ext uri="{0D108BD9-81ED-4DB2-BD59-A6C34878D82A}">
                    <a16:rowId xmlns:a16="http://schemas.microsoft.com/office/drawing/2014/main" val="10006"/>
                  </a:ext>
                </a:extLst>
              </a:tr>
              <a:tr h="306444">
                <a:tc>
                  <a:txBody>
                    <a:bodyPr/>
                    <a:lstStyle/>
                    <a:p>
                      <a:pPr algn="ctr" fontAlgn="ctr"/>
                      <a:r>
                        <a:rPr lang="en-US" altLang="zh-CN" sz="1400" b="1" u="none" strike="noStrike" dirty="0">
                          <a:effectLst/>
                          <a:latin typeface="Microsoft YaHei" panose="020B0503020204020204" pitchFamily="34" charset="-122"/>
                          <a:ea typeface="Microsoft YaHei" panose="020B0503020204020204" pitchFamily="34" charset="-122"/>
                        </a:rPr>
                        <a:t>7</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zh-CN" altLang="en-US" sz="1400" b="1" i="0" u="none" strike="noStrike" dirty="0">
                          <a:solidFill>
                            <a:srgbClr val="000000"/>
                          </a:solidFill>
                          <a:effectLst/>
                          <a:latin typeface="Microsoft YaHei" panose="020B0503020204020204" pitchFamily="34" charset="-122"/>
                          <a:ea typeface="Microsoft YaHei" panose="020B0503020204020204" pitchFamily="34" charset="-122"/>
                        </a:rPr>
                        <a:t>越南</a:t>
                      </a:r>
                      <a:endParaRPr lang="en-US" altLang="zh-CN" sz="1400" b="1"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r>
                        <a:rPr lang="zh-Hans" altLang="en-US" sz="1400" b="1" i="0" u="none" strike="noStrike" dirty="0">
                          <a:solidFill>
                            <a:srgbClr val="000000"/>
                          </a:solidFill>
                          <a:effectLst/>
                          <a:latin typeface="微软雅黑" panose="020B0503020204020204" pitchFamily="34" charset="-122"/>
                          <a:ea typeface="微软雅黑" panose="020B0503020204020204" pitchFamily="34" charset="-122"/>
                        </a:rPr>
                        <a:t>乌拉圭</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en-US" altLang="zh-CN" sz="1400" b="1" u="none" strike="noStrike" kern="1200">
                          <a:solidFill>
                            <a:schemeClr val="dk1"/>
                          </a:solidFill>
                          <a:effectLst/>
                          <a:latin typeface="Microsoft YaHei" panose="020B0503020204020204" pitchFamily="34" charset="-122"/>
                          <a:ea typeface="Microsoft YaHei" panose="020B0503020204020204" pitchFamily="34" charset="-122"/>
                          <a:cs typeface="+mn-cs"/>
                        </a:rPr>
                        <a:t>40.62</a:t>
                      </a:r>
                      <a:endParaRPr lang="en-US" altLang="zh-CN" sz="1400" b="1" u="none" strike="noStrike" kern="1200" dirty="0">
                        <a:solidFill>
                          <a:schemeClr val="dk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21708771</a:t>
                      </a:r>
                      <a:endPar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tc gridSpan="2">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53442603</a:t>
                      </a:r>
                    </a:p>
                  </a:txBody>
                  <a:tcPr marL="6350" marR="6350" marT="6350" marB="0" anchor="ctr"/>
                </a:tc>
                <a:tc hMerge="1">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799190</a:t>
                      </a: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97338579</a:t>
                      </a:r>
                    </a:p>
                  </a:txBody>
                  <a:tcPr marL="6350" marR="6350" marT="6350" marB="0" anchor="ctr"/>
                </a:tc>
                <a:extLst>
                  <a:ext uri="{0D108BD9-81ED-4DB2-BD59-A6C34878D82A}">
                    <a16:rowId xmlns:a16="http://schemas.microsoft.com/office/drawing/2014/main" val="10007"/>
                  </a:ext>
                </a:extLst>
              </a:tr>
              <a:tr h="306444">
                <a:tc gridSpan="8">
                  <a:txBody>
                    <a:bodyPr/>
                    <a:lstStyle/>
                    <a:p>
                      <a:pPr algn="ctr" fontAlgn="ct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a:t>
                      </a:r>
                    </a:p>
                  </a:txBody>
                  <a:tcPr marL="6350" marR="6350" marT="6350" marB="0" anchor="ctr"/>
                </a:tc>
                <a:tc hMerge="1">
                  <a:txBody>
                    <a:bodyPr/>
                    <a:lstStyle/>
                    <a:p>
                      <a:endParaRPr lang="zh-CN" altLang="en-US"/>
                    </a:p>
                  </a:txBody>
                  <a:tcPr/>
                </a:tc>
                <a:tc hMerge="1">
                  <a:txBody>
                    <a:bodyPr/>
                    <a:lstStyle/>
                    <a:p>
                      <a:pPr algn="ctr" fontAlgn="ctr"/>
                      <a:endParaRPr lang="en-US" altLang="zh-CN"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tc hMerge="1">
                  <a:txBody>
                    <a:bodyPr/>
                    <a:lstStyle/>
                    <a:p>
                      <a:pPr algn="ctr" fontAlgn="ct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algn="ctr" fontAlgn="ctr"/>
                      <a:endParaRPr lang="zh-CN" altLang="en-US" sz="11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tc>
                <a:extLst>
                  <a:ext uri="{0D108BD9-81ED-4DB2-BD59-A6C34878D82A}">
                    <a16:rowId xmlns:a16="http://schemas.microsoft.com/office/drawing/2014/main" val="10008"/>
                  </a:ext>
                </a:extLst>
              </a:tr>
              <a:tr h="306444">
                <a:tc gridSpan="2">
                  <a:txBody>
                    <a:bodyPr/>
                    <a:lstStyle/>
                    <a:p>
                      <a:pPr algn="ctr" fontAlgn="ctr"/>
                      <a:r>
                        <a:rPr lang="en-US" altLang="zh-CN" sz="1400" b="1" u="none" strike="noStrike" dirty="0">
                          <a:solidFill>
                            <a:srgbClr val="C00000"/>
                          </a:solidFill>
                          <a:effectLst/>
                          <a:latin typeface="Microsoft YaHei" panose="020B0503020204020204" pitchFamily="34" charset="-122"/>
                          <a:ea typeface="Microsoft YaHei" panose="020B0503020204020204" pitchFamily="34" charset="-122"/>
                        </a:rPr>
                        <a:t>44</a:t>
                      </a:r>
                      <a:endParaRPr lang="en-US" altLang="zh-CN" sz="1400" b="1" i="0" u="none" strike="noStrike" dirty="0">
                        <a:solidFill>
                          <a:srgbClr val="C00000"/>
                        </a:solidFill>
                        <a:effectLst/>
                        <a:latin typeface="Microsoft YaHei" panose="020B0503020204020204" pitchFamily="34" charset="-122"/>
                        <a:ea typeface="Microsoft YaHei" panose="020B0503020204020204" pitchFamily="34" charset="-122"/>
                      </a:endParaRPr>
                    </a:p>
                  </a:txBody>
                  <a:tcPr marL="6350" marR="6350" marT="6350" marB="0" anchor="ctr"/>
                </a:tc>
                <a:tc hMerge="1">
                  <a:txBody>
                    <a:bodyPr/>
                    <a:lstStyle/>
                    <a:p>
                      <a:pPr algn="ctr" fontAlgn="ctr"/>
                      <a:endParaRPr lang="en-US" altLang="zh-CN" sz="1400" b="1" i="0" u="none" strike="noStrike" dirty="0">
                        <a:solidFill>
                          <a:srgbClr val="C00000"/>
                        </a:solidFill>
                        <a:effectLst/>
                        <a:latin typeface="微软雅黑" panose="020B0503020204020204" pitchFamily="34" charset="-122"/>
                        <a:ea typeface="微软雅黑" panose="020B0503020204020204" pitchFamily="34" charset="-122"/>
                      </a:endParaRPr>
                    </a:p>
                  </a:txBody>
                  <a:tcPr marL="6350" marR="6350" marT="6350" marB="0" anchor="ctr"/>
                </a:tc>
                <a:tc>
                  <a:txBody>
                    <a:bodyPr/>
                    <a:lstStyle/>
                    <a:p>
                      <a:pPr algn="ctr" fontAlgn="ctr"/>
                      <a:r>
                        <a:rPr lang="zh-CN" altLang="en-US" sz="1400" b="1" u="none" strike="noStrike" dirty="0">
                          <a:solidFill>
                            <a:srgbClr val="C00000"/>
                          </a:solidFill>
                          <a:effectLst/>
                          <a:latin typeface="Microsoft YaHei" panose="020B0503020204020204" pitchFamily="34" charset="-122"/>
                          <a:ea typeface="Microsoft YaHei" panose="020B0503020204020204" pitchFamily="34" charset="-122"/>
                        </a:rPr>
                        <a:t>中国</a:t>
                      </a:r>
                      <a:endParaRPr lang="zh-CN" altLang="en-US" sz="1400" b="1" i="0" u="none" strike="noStrike" dirty="0">
                        <a:solidFill>
                          <a:srgbClr val="C00000"/>
                        </a:solidFill>
                        <a:effectLst/>
                        <a:latin typeface="Microsoft YaHei" panose="020B0503020204020204" pitchFamily="34" charset="-122"/>
                        <a:ea typeface="Microsoft YaHei" panose="020B0503020204020204" pitchFamily="34" charset="-122"/>
                      </a:endParaRPr>
                    </a:p>
                  </a:txBody>
                  <a:tcPr marL="6350" marR="6350" marT="6350" marB="0" anchor="ctr"/>
                </a:tc>
                <a:tc>
                  <a:txBody>
                    <a:bodyPr/>
                    <a:lstStyle/>
                    <a:p>
                      <a:pPr algn="ctr" fontAlgn="ctr"/>
                      <a:r>
                        <a:rPr lang="en-US" altLang="zh-CN" sz="1400" b="1" u="none" strike="noStrike">
                          <a:solidFill>
                            <a:srgbClr val="C00000"/>
                          </a:solidFill>
                          <a:effectLst/>
                          <a:latin typeface="Microsoft YaHei" panose="020B0503020204020204" pitchFamily="34" charset="-122"/>
                          <a:ea typeface="Microsoft YaHei" panose="020B0503020204020204" pitchFamily="34" charset="-122"/>
                        </a:rPr>
                        <a:t>15.42</a:t>
                      </a:r>
                      <a:endParaRPr lang="en-US" altLang="zh-CN" sz="1400" b="1" u="none" strike="noStrike" dirty="0">
                        <a:solidFill>
                          <a:srgbClr val="C00000"/>
                        </a:solidFill>
                        <a:effectLst/>
                        <a:latin typeface="Microsoft YaHei" panose="020B0503020204020204" pitchFamily="34" charset="-122"/>
                        <a:ea typeface="Microsoft YaHei" panose="020B0503020204020204" pitchFamily="34" charset="-122"/>
                      </a:endParaRPr>
                    </a:p>
                  </a:txBody>
                  <a:tcPr marL="6350" marR="6350" marT="6350" marB="0" anchor="ctr"/>
                </a:tc>
                <a:tc gridSpan="2">
                  <a:txBody>
                    <a:bodyPr/>
                    <a:lstStyle/>
                    <a:p>
                      <a:pPr algn="ctr" fontAlgn="ct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127070190</a:t>
                      </a:r>
                      <a:endPar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endParaRPr>
                    </a:p>
                  </a:txBody>
                  <a:tcPr anchor="ctr"/>
                </a:tc>
                <a:tc hMerge="1">
                  <a:txBody>
                    <a:bodyPr/>
                    <a:lstStyle/>
                    <a:p>
                      <a:pPr algn="ctr" fontAlgn="ctr"/>
                      <a:endParaRPr lang="en-US" altLang="zh-CN" sz="1400" b="1" i="0" u="none" strike="noStrike" dirty="0">
                        <a:solidFill>
                          <a:srgbClr val="C00000"/>
                        </a:solidFill>
                        <a:effectLst/>
                        <a:latin typeface="Microsoft YaHei" panose="020B0503020204020204" pitchFamily="34" charset="-122"/>
                        <a:ea typeface="Microsoft YaHei" panose="020B0503020204020204" pitchFamily="34" charset="-122"/>
                      </a:endParaRPr>
                    </a:p>
                  </a:txBody>
                  <a:tcPr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rPr>
                        <a:t>823871288</a:t>
                      </a:r>
                    </a:p>
                  </a:txBody>
                  <a:tcPr marL="6350" marR="6350" marT="6350" marB="0"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n-US" altLang="zh-CN" sz="1200" u="none" strike="noStrike" kern="1200">
                          <a:solidFill>
                            <a:schemeClr val="dk1"/>
                          </a:solidFill>
                          <a:effectLst/>
                          <a:latin typeface="Microsoft YaHei" panose="020B0503020204020204" pitchFamily="34" charset="-122"/>
                          <a:ea typeface="Microsoft YaHei" panose="020B0503020204020204" pitchFamily="34" charset="-122"/>
                          <a:cs typeface="+mn-cs"/>
                        </a:rPr>
                        <a:t>1439323776</a:t>
                      </a:r>
                      <a:endParaRPr lang="en-US" altLang="zh-CN" sz="1200" u="none" strike="noStrike" kern="1200" dirty="0">
                        <a:solidFill>
                          <a:schemeClr val="dk1"/>
                        </a:solidFill>
                        <a:effectLst/>
                        <a:latin typeface="Microsoft YaHei" panose="020B0503020204020204" pitchFamily="34" charset="-122"/>
                        <a:ea typeface="Microsoft YaHei" panose="020B0503020204020204" pitchFamily="34" charset="-122"/>
                        <a:cs typeface="+mn-cs"/>
                      </a:endParaRPr>
                    </a:p>
                  </a:txBody>
                  <a:tcPr marL="6350" marR="6350" marT="6350" marB="0" anchor="ctr"/>
                </a:tc>
                <a:extLst>
                  <a:ext uri="{0D108BD9-81ED-4DB2-BD59-A6C34878D82A}">
                    <a16:rowId xmlns:a16="http://schemas.microsoft.com/office/drawing/2014/main" val="10009"/>
                  </a:ext>
                </a:extLst>
              </a:tr>
            </a:tbl>
          </a:graphicData>
        </a:graphic>
      </p:graphicFrame>
      <p:sp>
        <p:nvSpPr>
          <p:cNvPr id="13" name="矩形 12">
            <a:extLst>
              <a:ext uri="{FF2B5EF4-FFF2-40B4-BE49-F238E27FC236}">
                <a16:creationId xmlns:a16="http://schemas.microsoft.com/office/drawing/2014/main" id="{532E66FD-FEAF-40E6-8B10-3DF5ACA2FB64}"/>
              </a:ext>
            </a:extLst>
          </p:cNvPr>
          <p:cNvSpPr/>
          <p:nvPr/>
        </p:nvSpPr>
        <p:spPr>
          <a:xfrm>
            <a:off x="10687730" y="2918538"/>
            <a:ext cx="808880" cy="2747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单位：</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a:cs typeface="+mn-cs"/>
            </a:endParaRPr>
          </a:p>
        </p:txBody>
      </p:sp>
      <p:sp>
        <p:nvSpPr>
          <p:cNvPr id="14" name="矩形 13">
            <a:extLst>
              <a:ext uri="{FF2B5EF4-FFF2-40B4-BE49-F238E27FC236}">
                <a16:creationId xmlns:a16="http://schemas.microsoft.com/office/drawing/2014/main" id="{FCA21214-E9E0-4A62-9F43-DB9D61F51EFC}"/>
              </a:ext>
            </a:extLst>
          </p:cNvPr>
          <p:cNvSpPr/>
          <p:nvPr/>
        </p:nvSpPr>
        <p:spPr>
          <a:xfrm>
            <a:off x="6571892" y="2323674"/>
            <a:ext cx="479712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全球部分国家IPv6用户率发展情况</a:t>
            </a:r>
            <a:r>
              <a:rPr kumimoji="0" lang="zh-CN" altLang="en-US"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a:t>
            </a:r>
            <a:r>
              <a:rPr kumimoji="0" lang="en-US" altLang="zh-CN"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2017.08 VS 2020.3</a:t>
            </a:r>
            <a:r>
              <a:rPr kumimoji="0" lang="zh-CN" altLang="en-US" sz="1200" b="0" i="1"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a:t>
            </a:r>
            <a:endParaRPr kumimoji="0" lang="zh-CN" altLang="en-US" sz="1200" b="0" i="1" u="none" strike="noStrike" kern="1200" cap="none" spc="0" normalizeH="0" baseline="0" noProof="0" dirty="0">
              <a:ln>
                <a:noFill/>
              </a:ln>
              <a:solidFill>
                <a:prstClr val="black"/>
              </a:solidFill>
              <a:effectLst/>
              <a:uLnTx/>
              <a:uFillTx/>
              <a:latin typeface="微软雅黑"/>
              <a:ea typeface="微软雅黑"/>
              <a:cs typeface="+mn-cs"/>
            </a:endParaRPr>
          </a:p>
        </p:txBody>
      </p:sp>
      <p:graphicFrame>
        <p:nvGraphicFramePr>
          <p:cNvPr id="15" name="图表 14">
            <a:extLst>
              <a:ext uri="{FF2B5EF4-FFF2-40B4-BE49-F238E27FC236}">
                <a16:creationId xmlns:a16="http://schemas.microsoft.com/office/drawing/2014/main" id="{A943A338-1F7B-4C08-B2F3-1F133FBB7617}"/>
              </a:ext>
            </a:extLst>
          </p:cNvPr>
          <p:cNvGraphicFramePr/>
          <p:nvPr>
            <p:extLst>
              <p:ext uri="{D42A27DB-BD31-4B8C-83A1-F6EECF244321}">
                <p14:modId xmlns:p14="http://schemas.microsoft.com/office/powerpoint/2010/main" val="2788231482"/>
              </p:ext>
            </p:extLst>
          </p:nvPr>
        </p:nvGraphicFramePr>
        <p:xfrm>
          <a:off x="5993296" y="2711168"/>
          <a:ext cx="5809702" cy="33381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214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4D9462-4409-2E46-B8E6-E04272553D54}"/>
              </a:ext>
            </a:extLst>
          </p:cNvPr>
          <p:cNvSpPr>
            <a:spLocks noGrp="1"/>
          </p:cNvSpPr>
          <p:nvPr>
            <p:ph type="title"/>
          </p:nvPr>
        </p:nvSpPr>
        <p:spPr/>
        <p:txBody>
          <a:bodyPr>
            <a:normAutofit/>
          </a:bodyPr>
          <a:lstStyle/>
          <a:p>
            <a:r>
              <a:rPr kumimoji="1" lang="en-US" altLang="zh-CN" dirty="0">
                <a:latin typeface="+mj-ea"/>
              </a:rPr>
              <a:t>2012-2030</a:t>
            </a:r>
            <a:r>
              <a:rPr kumimoji="1" lang="zh-CN" altLang="en-US" dirty="0">
                <a:latin typeface="+mj-ea"/>
              </a:rPr>
              <a:t>年全球</a:t>
            </a:r>
            <a:r>
              <a:rPr kumimoji="1" lang="en-US" altLang="zh-CN" dirty="0">
                <a:latin typeface="+mj-ea"/>
              </a:rPr>
              <a:t>IPv6</a:t>
            </a:r>
            <a:r>
              <a:rPr kumimoji="1" lang="zh-CN" altLang="en-US" dirty="0">
                <a:latin typeface="+mj-ea"/>
              </a:rPr>
              <a:t>网络演进趋势预测</a:t>
            </a:r>
            <a:endParaRPr kumimoji="1" lang="zh-CN" altLang="en-US" dirty="0"/>
          </a:p>
        </p:txBody>
      </p:sp>
      <p:pic>
        <p:nvPicPr>
          <p:cNvPr id="9" name="内容占位符 4">
            <a:extLst>
              <a:ext uri="{FF2B5EF4-FFF2-40B4-BE49-F238E27FC236}">
                <a16:creationId xmlns:a16="http://schemas.microsoft.com/office/drawing/2014/main" id="{0C5E30F7-36B6-4026-A0A8-E5B46E2489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79" y="861133"/>
            <a:ext cx="10620912" cy="5330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185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kumimoji="1" lang="zh-CN" altLang="en-US" dirty="0"/>
              <a:t>我国发展下一代互联网的举措</a:t>
            </a:r>
          </a:p>
        </p:txBody>
      </p:sp>
      <p:sp>
        <p:nvSpPr>
          <p:cNvPr id="30" name="Rectangle 3">
            <a:extLst>
              <a:ext uri="{FF2B5EF4-FFF2-40B4-BE49-F238E27FC236}">
                <a16:creationId xmlns:a16="http://schemas.microsoft.com/office/drawing/2014/main" id="{43B8FC81-6FE4-3D4A-A71A-F8A27AE67C94}"/>
              </a:ext>
            </a:extLst>
          </p:cNvPr>
          <p:cNvSpPr/>
          <p:nvPr/>
        </p:nvSpPr>
        <p:spPr>
          <a:xfrm flipH="1">
            <a:off x="0" y="3383837"/>
            <a:ext cx="12192000" cy="548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cs typeface="+mn-ea"/>
              <a:sym typeface="+mn-lt"/>
            </a:endParaRPr>
          </a:p>
        </p:txBody>
      </p:sp>
      <p:sp>
        <p:nvSpPr>
          <p:cNvPr id="31" name="Parallelogram 2">
            <a:extLst>
              <a:ext uri="{FF2B5EF4-FFF2-40B4-BE49-F238E27FC236}">
                <a16:creationId xmlns:a16="http://schemas.microsoft.com/office/drawing/2014/main" id="{2C9D8508-A302-3A4B-86FF-85818A4C2F26}"/>
              </a:ext>
            </a:extLst>
          </p:cNvPr>
          <p:cNvSpPr/>
          <p:nvPr/>
        </p:nvSpPr>
        <p:spPr>
          <a:xfrm flipH="1">
            <a:off x="976087" y="3383837"/>
            <a:ext cx="1839686" cy="548578"/>
          </a:xfrm>
          <a:prstGeom prst="parallelogram">
            <a:avLst>
              <a:gd name="adj" fmla="val 727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cs typeface="+mn-ea"/>
                <a:sym typeface="+mn-lt"/>
              </a:rPr>
              <a:t>2003</a:t>
            </a:r>
          </a:p>
        </p:txBody>
      </p:sp>
      <p:cxnSp>
        <p:nvCxnSpPr>
          <p:cNvPr id="32" name="Straight Connector 4">
            <a:extLst>
              <a:ext uri="{FF2B5EF4-FFF2-40B4-BE49-F238E27FC236}">
                <a16:creationId xmlns:a16="http://schemas.microsoft.com/office/drawing/2014/main" id="{2118247F-5721-E248-B5C5-2452956CDD95}"/>
              </a:ext>
            </a:extLst>
          </p:cNvPr>
          <p:cNvCxnSpPr/>
          <p:nvPr/>
        </p:nvCxnSpPr>
        <p:spPr>
          <a:xfrm>
            <a:off x="2922736" y="1980244"/>
            <a:ext cx="1" cy="1288386"/>
          </a:xfrm>
          <a:prstGeom prst="line">
            <a:avLst/>
          </a:prstGeom>
          <a:ln w="28575">
            <a:solidFill>
              <a:srgbClr val="119999"/>
            </a:solidFill>
            <a:headEnd type="oval"/>
          </a:ln>
        </p:spPr>
        <p:style>
          <a:lnRef idx="1">
            <a:schemeClr val="accent1"/>
          </a:lnRef>
          <a:fillRef idx="0">
            <a:schemeClr val="accent1"/>
          </a:fillRef>
          <a:effectRef idx="0">
            <a:schemeClr val="accent1"/>
          </a:effectRef>
          <a:fontRef idx="minor">
            <a:schemeClr val="tx1"/>
          </a:fontRef>
        </p:style>
      </p:cxnSp>
      <p:sp>
        <p:nvSpPr>
          <p:cNvPr id="34" name="Parallelogram 8">
            <a:extLst>
              <a:ext uri="{FF2B5EF4-FFF2-40B4-BE49-F238E27FC236}">
                <a16:creationId xmlns:a16="http://schemas.microsoft.com/office/drawing/2014/main" id="{9B2DC92D-5379-4541-825D-66F1610F0CAF}"/>
              </a:ext>
            </a:extLst>
          </p:cNvPr>
          <p:cNvSpPr/>
          <p:nvPr/>
        </p:nvSpPr>
        <p:spPr>
          <a:xfrm flipH="1">
            <a:off x="2815888" y="3383837"/>
            <a:ext cx="1839686" cy="548578"/>
          </a:xfrm>
          <a:prstGeom prst="parallelogram">
            <a:avLst>
              <a:gd name="adj" fmla="val 727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cs typeface="+mn-ea"/>
                <a:sym typeface="+mn-lt"/>
              </a:rPr>
              <a:t>201</a:t>
            </a:r>
            <a:r>
              <a:rPr lang="en-US" altLang="zh-CN" b="1" dirty="0">
                <a:cs typeface="+mn-ea"/>
                <a:sym typeface="+mn-lt"/>
              </a:rPr>
              <a:t>1</a:t>
            </a:r>
            <a:endParaRPr lang="en-US" b="1" dirty="0">
              <a:cs typeface="+mn-ea"/>
              <a:sym typeface="+mn-lt"/>
            </a:endParaRPr>
          </a:p>
        </p:txBody>
      </p:sp>
      <p:cxnSp>
        <p:nvCxnSpPr>
          <p:cNvPr id="35" name="Straight Connector 9">
            <a:extLst>
              <a:ext uri="{FF2B5EF4-FFF2-40B4-BE49-F238E27FC236}">
                <a16:creationId xmlns:a16="http://schemas.microsoft.com/office/drawing/2014/main" id="{7D0527D3-DA16-344A-94F1-000FAAFB2B96}"/>
              </a:ext>
            </a:extLst>
          </p:cNvPr>
          <p:cNvCxnSpPr/>
          <p:nvPr/>
        </p:nvCxnSpPr>
        <p:spPr>
          <a:xfrm flipV="1">
            <a:off x="1662078" y="4052180"/>
            <a:ext cx="1" cy="1288386"/>
          </a:xfrm>
          <a:prstGeom prst="line">
            <a:avLst/>
          </a:prstGeom>
          <a:ln w="28575">
            <a:solidFill>
              <a:srgbClr val="0A4EA9"/>
            </a:solidFill>
            <a:headEnd type="oval"/>
          </a:ln>
        </p:spPr>
        <p:style>
          <a:lnRef idx="1">
            <a:schemeClr val="accent1"/>
          </a:lnRef>
          <a:fillRef idx="0">
            <a:schemeClr val="accent1"/>
          </a:fillRef>
          <a:effectRef idx="0">
            <a:schemeClr val="accent1"/>
          </a:effectRef>
          <a:fontRef idx="minor">
            <a:schemeClr val="tx1"/>
          </a:fontRef>
        </p:style>
      </p:cxnSp>
      <p:sp>
        <p:nvSpPr>
          <p:cNvPr id="36" name="Parallelogram 11">
            <a:extLst>
              <a:ext uri="{FF2B5EF4-FFF2-40B4-BE49-F238E27FC236}">
                <a16:creationId xmlns:a16="http://schemas.microsoft.com/office/drawing/2014/main" id="{5281247E-2E14-F148-AE14-357EEBF9D238}"/>
              </a:ext>
            </a:extLst>
          </p:cNvPr>
          <p:cNvSpPr/>
          <p:nvPr/>
        </p:nvSpPr>
        <p:spPr>
          <a:xfrm flipH="1">
            <a:off x="4655689" y="3383837"/>
            <a:ext cx="1839686" cy="548578"/>
          </a:xfrm>
          <a:prstGeom prst="parallelogram">
            <a:avLst>
              <a:gd name="adj" fmla="val 727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cs typeface="+mn-ea"/>
                <a:sym typeface="+mn-lt"/>
              </a:rPr>
              <a:t>201</a:t>
            </a:r>
            <a:r>
              <a:rPr lang="en-US" altLang="zh-CN" b="1" dirty="0">
                <a:cs typeface="+mn-ea"/>
                <a:sym typeface="+mn-lt"/>
              </a:rPr>
              <a:t>2</a:t>
            </a:r>
            <a:endParaRPr lang="en-US" b="1" dirty="0">
              <a:cs typeface="+mn-ea"/>
              <a:sym typeface="+mn-lt"/>
            </a:endParaRPr>
          </a:p>
        </p:txBody>
      </p:sp>
      <p:cxnSp>
        <p:nvCxnSpPr>
          <p:cNvPr id="37" name="Straight Connector 12">
            <a:extLst>
              <a:ext uri="{FF2B5EF4-FFF2-40B4-BE49-F238E27FC236}">
                <a16:creationId xmlns:a16="http://schemas.microsoft.com/office/drawing/2014/main" id="{84C69B6B-E15F-8C4F-AC32-60E60183BA5D}"/>
              </a:ext>
            </a:extLst>
          </p:cNvPr>
          <p:cNvCxnSpPr/>
          <p:nvPr/>
        </p:nvCxnSpPr>
        <p:spPr>
          <a:xfrm>
            <a:off x="6539413" y="1980244"/>
            <a:ext cx="1" cy="1288386"/>
          </a:xfrm>
          <a:prstGeom prst="line">
            <a:avLst/>
          </a:prstGeom>
          <a:ln w="28575">
            <a:solidFill>
              <a:srgbClr val="FFC000"/>
            </a:solidFill>
            <a:headEnd type="oval"/>
          </a:ln>
        </p:spPr>
        <p:style>
          <a:lnRef idx="1">
            <a:schemeClr val="accent1"/>
          </a:lnRef>
          <a:fillRef idx="0">
            <a:schemeClr val="accent1"/>
          </a:fillRef>
          <a:effectRef idx="0">
            <a:schemeClr val="accent1"/>
          </a:effectRef>
          <a:fontRef idx="minor">
            <a:schemeClr val="tx1"/>
          </a:fontRef>
        </p:style>
      </p:cxnSp>
      <p:sp>
        <p:nvSpPr>
          <p:cNvPr id="38" name="Parallelogram 14">
            <a:extLst>
              <a:ext uri="{FF2B5EF4-FFF2-40B4-BE49-F238E27FC236}">
                <a16:creationId xmlns:a16="http://schemas.microsoft.com/office/drawing/2014/main" id="{E119B851-7AD9-3948-BDD5-8D29EA7478E5}"/>
              </a:ext>
            </a:extLst>
          </p:cNvPr>
          <p:cNvSpPr/>
          <p:nvPr/>
        </p:nvSpPr>
        <p:spPr>
          <a:xfrm flipH="1">
            <a:off x="6495490" y="3383837"/>
            <a:ext cx="1839686" cy="548578"/>
          </a:xfrm>
          <a:prstGeom prst="parallelogram">
            <a:avLst>
              <a:gd name="adj" fmla="val 727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cs typeface="+mn-ea"/>
                <a:sym typeface="+mn-lt"/>
              </a:rPr>
              <a:t>2016</a:t>
            </a:r>
          </a:p>
        </p:txBody>
      </p:sp>
      <p:cxnSp>
        <p:nvCxnSpPr>
          <p:cNvPr id="39" name="Straight Connector 15">
            <a:extLst>
              <a:ext uri="{FF2B5EF4-FFF2-40B4-BE49-F238E27FC236}">
                <a16:creationId xmlns:a16="http://schemas.microsoft.com/office/drawing/2014/main" id="{1E0E4DA4-9623-CA41-BBF6-5C41BAB5134A}"/>
              </a:ext>
            </a:extLst>
          </p:cNvPr>
          <p:cNvCxnSpPr/>
          <p:nvPr/>
        </p:nvCxnSpPr>
        <p:spPr>
          <a:xfrm flipV="1">
            <a:off x="5341720" y="4104346"/>
            <a:ext cx="1" cy="1288386"/>
          </a:xfrm>
          <a:prstGeom prst="line">
            <a:avLst/>
          </a:prstGeom>
          <a:ln w="28575">
            <a:solidFill>
              <a:srgbClr val="819FC0"/>
            </a:solidFill>
            <a:headEnd type="oval"/>
          </a:ln>
        </p:spPr>
        <p:style>
          <a:lnRef idx="1">
            <a:schemeClr val="accent1"/>
          </a:lnRef>
          <a:fillRef idx="0">
            <a:schemeClr val="accent1"/>
          </a:fillRef>
          <a:effectRef idx="0">
            <a:schemeClr val="accent1"/>
          </a:effectRef>
          <a:fontRef idx="minor">
            <a:schemeClr val="tx1"/>
          </a:fontRef>
        </p:style>
      </p:cxnSp>
      <p:sp>
        <p:nvSpPr>
          <p:cNvPr id="40" name="Parallelogram 17">
            <a:extLst>
              <a:ext uri="{FF2B5EF4-FFF2-40B4-BE49-F238E27FC236}">
                <a16:creationId xmlns:a16="http://schemas.microsoft.com/office/drawing/2014/main" id="{569BF2C8-1D8D-534F-9B54-C1F726A6C12D}"/>
              </a:ext>
            </a:extLst>
          </p:cNvPr>
          <p:cNvSpPr/>
          <p:nvPr/>
        </p:nvSpPr>
        <p:spPr>
          <a:xfrm flipH="1">
            <a:off x="8335291" y="3383837"/>
            <a:ext cx="1839686" cy="548578"/>
          </a:xfrm>
          <a:prstGeom prst="parallelogram">
            <a:avLst>
              <a:gd name="adj" fmla="val 727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cs typeface="+mn-ea"/>
                <a:sym typeface="+mn-lt"/>
              </a:rPr>
              <a:t>201</a:t>
            </a:r>
            <a:r>
              <a:rPr lang="en-US" altLang="zh-CN" b="1" dirty="0">
                <a:cs typeface="+mn-ea"/>
                <a:sym typeface="+mn-lt"/>
              </a:rPr>
              <a:t>7</a:t>
            </a:r>
            <a:endParaRPr lang="en-US" b="1" dirty="0">
              <a:cs typeface="+mn-ea"/>
              <a:sym typeface="+mn-lt"/>
            </a:endParaRPr>
          </a:p>
        </p:txBody>
      </p:sp>
      <p:cxnSp>
        <p:nvCxnSpPr>
          <p:cNvPr id="41" name="Straight Connector 18">
            <a:extLst>
              <a:ext uri="{FF2B5EF4-FFF2-40B4-BE49-F238E27FC236}">
                <a16:creationId xmlns:a16="http://schemas.microsoft.com/office/drawing/2014/main" id="{8A40F0F7-19DD-8B4E-9EAA-9976E9E40885}"/>
              </a:ext>
            </a:extLst>
          </p:cNvPr>
          <p:cNvCxnSpPr/>
          <p:nvPr/>
        </p:nvCxnSpPr>
        <p:spPr>
          <a:xfrm>
            <a:off x="9304609" y="1980244"/>
            <a:ext cx="1" cy="1288386"/>
          </a:xfrm>
          <a:prstGeom prst="line">
            <a:avLst/>
          </a:prstGeom>
          <a:ln w="28575">
            <a:solidFill>
              <a:schemeClr val="accent5"/>
            </a:solidFill>
            <a:headEnd type="oval"/>
          </a:ln>
        </p:spPr>
        <p:style>
          <a:lnRef idx="1">
            <a:schemeClr val="accent1"/>
          </a:lnRef>
          <a:fillRef idx="0">
            <a:schemeClr val="accent1"/>
          </a:fillRef>
          <a:effectRef idx="0">
            <a:schemeClr val="accent1"/>
          </a:effectRef>
          <a:fontRef idx="minor">
            <a:schemeClr val="tx1"/>
          </a:fontRef>
        </p:style>
      </p:cxnSp>
      <p:sp>
        <p:nvSpPr>
          <p:cNvPr id="42" name="Inhaltsplatzhalter 4">
            <a:extLst>
              <a:ext uri="{FF2B5EF4-FFF2-40B4-BE49-F238E27FC236}">
                <a16:creationId xmlns:a16="http://schemas.microsoft.com/office/drawing/2014/main" id="{C0DDD531-BFB3-5347-B245-896FA37003AC}"/>
              </a:ext>
            </a:extLst>
          </p:cNvPr>
          <p:cNvSpPr txBox="1">
            <a:spLocks/>
          </p:cNvSpPr>
          <p:nvPr/>
        </p:nvSpPr>
        <p:spPr>
          <a:xfrm>
            <a:off x="6769859" y="1656552"/>
            <a:ext cx="1927685" cy="1270348"/>
          </a:xfrm>
          <a:prstGeom prst="rect">
            <a:avLst/>
          </a:prstGeom>
        </p:spPr>
        <p:txBody>
          <a:bodyPr wrap="square" lIns="0" tIns="0" rIns="0" bIns="0" anchor="ctr">
            <a:spAutoFit/>
          </a:bodyPr>
          <a:lstStyle>
            <a:defPPr>
              <a:defRPr lang="zh-CN"/>
            </a:defPPr>
            <a:lvl1pPr indent="0" defTabSz="914127">
              <a:lnSpc>
                <a:spcPct val="120000"/>
              </a:lnSpc>
              <a:spcBef>
                <a:spcPts val="0"/>
              </a:spcBef>
              <a:spcAft>
                <a:spcPts val="0"/>
              </a:spcAft>
              <a:buFont typeface="Wingdings" panose="05000000000000000000" pitchFamily="2" charset="2"/>
              <a:buNone/>
              <a:defRPr sz="1400">
                <a:solidFill>
                  <a:schemeClr val="tx1">
                    <a:lumMod val="75000"/>
                    <a:lumOff val="25000"/>
                  </a:schemeClr>
                </a:solidFill>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r>
              <a:rPr lang="zh-CN" altLang="zh-CN" dirty="0"/>
              <a:t>“十三五”规划纲要</a:t>
            </a:r>
            <a:r>
              <a:rPr lang="en-US" altLang="en-US" dirty="0"/>
              <a:t>(</a:t>
            </a:r>
            <a:r>
              <a:rPr lang="zh-CN" altLang="zh-CN" dirty="0"/>
              <a:t>全文</a:t>
            </a:r>
            <a:r>
              <a:rPr lang="en-US" altLang="en-US" dirty="0"/>
              <a:t>)</a:t>
            </a:r>
            <a:r>
              <a:rPr lang="zh-CN" altLang="zh-CN" dirty="0"/>
              <a:t>明确要求超前布局下一代互联网，全面向互联网协议第</a:t>
            </a:r>
            <a:r>
              <a:rPr lang="en-US" altLang="zh-CN" dirty="0"/>
              <a:t>6</a:t>
            </a:r>
            <a:r>
              <a:rPr lang="zh-CN" altLang="zh-CN" dirty="0"/>
              <a:t>版</a:t>
            </a:r>
            <a:r>
              <a:rPr lang="en-US" altLang="en-US" dirty="0"/>
              <a:t>(</a:t>
            </a:r>
            <a:r>
              <a:rPr lang="en-US" altLang="zh-CN" dirty="0"/>
              <a:t>IPv6</a:t>
            </a:r>
            <a:r>
              <a:rPr lang="en-US" altLang="en-US" dirty="0"/>
              <a:t>)</a:t>
            </a:r>
            <a:r>
              <a:rPr lang="zh-CN" altLang="zh-CN" dirty="0"/>
              <a:t>演进升级</a:t>
            </a:r>
          </a:p>
        </p:txBody>
      </p:sp>
      <p:sp>
        <p:nvSpPr>
          <p:cNvPr id="43" name="Inhaltsplatzhalter 4">
            <a:extLst>
              <a:ext uri="{FF2B5EF4-FFF2-40B4-BE49-F238E27FC236}">
                <a16:creationId xmlns:a16="http://schemas.microsoft.com/office/drawing/2014/main" id="{808ADBD7-EF7C-044F-9FF3-F7E1219C84B6}"/>
              </a:ext>
            </a:extLst>
          </p:cNvPr>
          <p:cNvSpPr txBox="1">
            <a:spLocks/>
          </p:cNvSpPr>
          <p:nvPr/>
        </p:nvSpPr>
        <p:spPr>
          <a:xfrm>
            <a:off x="5575532" y="4241296"/>
            <a:ext cx="5136987" cy="1528880"/>
          </a:xfrm>
          <a:prstGeom prst="rect">
            <a:avLst/>
          </a:prstGeom>
        </p:spPr>
        <p:txBody>
          <a:bodyPr wrap="square" lIns="0" tIns="0" rIns="0" bIns="0" anchor="ctr">
            <a:spAutoFit/>
          </a:bodyPr>
          <a:lstStyle>
            <a:defPPr>
              <a:defRPr lang="zh-CN"/>
            </a:defPPr>
            <a:lvl1pPr indent="0" defTabSz="914127">
              <a:lnSpc>
                <a:spcPct val="120000"/>
              </a:lnSpc>
              <a:spcBef>
                <a:spcPts val="0"/>
              </a:spcBef>
              <a:spcAft>
                <a:spcPts val="0"/>
              </a:spcAft>
              <a:buFont typeface="Wingdings" panose="05000000000000000000" pitchFamily="2" charset="2"/>
              <a:buNone/>
              <a:defRPr sz="1400">
                <a:solidFill>
                  <a:schemeClr val="tx1">
                    <a:lumMod val="75000"/>
                    <a:lumOff val="25000"/>
                  </a:schemeClr>
                </a:solidFill>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285750" indent="-285750">
              <a:buFont typeface="Wingdings" pitchFamily="2" charset="2"/>
              <a:buChar char="ü"/>
            </a:pPr>
            <a:r>
              <a:rPr lang="en-US" altLang="zh-CN" dirty="0"/>
              <a:t>2</a:t>
            </a:r>
            <a:r>
              <a:rPr lang="zh-CN" altLang="en-US" dirty="0"/>
              <a:t>月，</a:t>
            </a:r>
            <a:r>
              <a:rPr lang="zh-CN" altLang="zh-CN" dirty="0"/>
              <a:t>国家发改委决定组织实施</a:t>
            </a:r>
            <a:r>
              <a:rPr lang="en-US" altLang="zh-CN" dirty="0"/>
              <a:t>2012</a:t>
            </a:r>
            <a:r>
              <a:rPr lang="zh-CN" altLang="zh-CN" dirty="0"/>
              <a:t>年国家下一代互联网技术研发、产业化规模商用及信息安全专项</a:t>
            </a:r>
            <a:endParaRPr lang="en-US" altLang="zh-CN" dirty="0"/>
          </a:p>
          <a:p>
            <a:pPr marL="285750" indent="-285750">
              <a:buFont typeface="Wingdings" pitchFamily="2" charset="2"/>
              <a:buChar char="ü"/>
            </a:pPr>
            <a:r>
              <a:rPr lang="en-US" altLang="zh-CN" dirty="0"/>
              <a:t>3</a:t>
            </a:r>
            <a:r>
              <a:rPr lang="zh-CN" altLang="en-US" dirty="0"/>
              <a:t>月，国家发改委、工信部、教育部、科技部等七部委研究制定，印发</a:t>
            </a:r>
            <a:r>
              <a:rPr lang="en-US" altLang="zh-CN" dirty="0"/>
              <a:t>《</a:t>
            </a:r>
            <a:r>
              <a:rPr lang="zh-CN" altLang="en-US" dirty="0"/>
              <a:t>关于下一代互联网“十二五”发展建设的意见</a:t>
            </a:r>
            <a:r>
              <a:rPr lang="en-US" altLang="zh-CN" dirty="0"/>
              <a:t>》</a:t>
            </a:r>
          </a:p>
          <a:p>
            <a:pPr marL="285750" indent="-285750">
              <a:buFont typeface="Wingdings" pitchFamily="2" charset="2"/>
              <a:buChar char="ü"/>
            </a:pPr>
            <a:r>
              <a:rPr lang="en-US" altLang="zh-CN" dirty="0"/>
              <a:t>5</a:t>
            </a:r>
            <a:r>
              <a:rPr lang="zh-CN" altLang="en-US" dirty="0"/>
              <a:t>月，时任国务院总理温家宝主持召开国务院常务会议，研究部署推进信息化发展和信息安全保障工作</a:t>
            </a:r>
          </a:p>
        </p:txBody>
      </p:sp>
      <p:sp>
        <p:nvSpPr>
          <p:cNvPr id="44" name="Inhaltsplatzhalter 4">
            <a:extLst>
              <a:ext uri="{FF2B5EF4-FFF2-40B4-BE49-F238E27FC236}">
                <a16:creationId xmlns:a16="http://schemas.microsoft.com/office/drawing/2014/main" id="{1AD31FB6-5B30-FD4D-9352-502C9A5DC181}"/>
              </a:ext>
            </a:extLst>
          </p:cNvPr>
          <p:cNvSpPr txBox="1">
            <a:spLocks/>
          </p:cNvSpPr>
          <p:nvPr/>
        </p:nvSpPr>
        <p:spPr>
          <a:xfrm>
            <a:off x="3087200" y="1914700"/>
            <a:ext cx="1942868" cy="1012200"/>
          </a:xfrm>
          <a:prstGeom prst="rect">
            <a:avLst/>
          </a:prstGeom>
        </p:spPr>
        <p:txBody>
          <a:bodyPr wrap="square" lIns="0" tIns="0" rIns="0" bIns="0" anchor="ctr">
            <a:spAutoFit/>
          </a:bodyPr>
          <a:lstStyle>
            <a:defPPr>
              <a:defRPr lang="zh-CN"/>
            </a:defPPr>
            <a:lvl1pPr indent="0" defTabSz="914127">
              <a:lnSpc>
                <a:spcPct val="120000"/>
              </a:lnSpc>
              <a:spcBef>
                <a:spcPts val="0"/>
              </a:spcBef>
              <a:spcAft>
                <a:spcPts val="0"/>
              </a:spcAft>
              <a:buFont typeface="Wingdings" panose="05000000000000000000" pitchFamily="2" charset="2"/>
              <a:buNone/>
              <a:defRPr sz="1400">
                <a:solidFill>
                  <a:schemeClr val="tx1">
                    <a:lumMod val="75000"/>
                    <a:lumOff val="25000"/>
                  </a:schemeClr>
                </a:solidFill>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r>
              <a:rPr lang="zh-CN" altLang="zh-CN" dirty="0"/>
              <a:t>时任国务院总理温家宝主持召开国务院常务会议，研究部署加快发展我国下一代互联网产业</a:t>
            </a:r>
            <a:endParaRPr lang="zh-CN" altLang="en-US" dirty="0"/>
          </a:p>
        </p:txBody>
      </p:sp>
      <p:sp>
        <p:nvSpPr>
          <p:cNvPr id="45" name="Inhaltsplatzhalter 4">
            <a:extLst>
              <a:ext uri="{FF2B5EF4-FFF2-40B4-BE49-F238E27FC236}">
                <a16:creationId xmlns:a16="http://schemas.microsoft.com/office/drawing/2014/main" id="{563ED9E9-3FBC-1148-BDF6-19F94A4FA7DE}"/>
              </a:ext>
            </a:extLst>
          </p:cNvPr>
          <p:cNvSpPr txBox="1">
            <a:spLocks/>
          </p:cNvSpPr>
          <p:nvPr/>
        </p:nvSpPr>
        <p:spPr>
          <a:xfrm>
            <a:off x="1895929" y="4241296"/>
            <a:ext cx="2080729" cy="127034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Aft>
                <a:spcPts val="0"/>
              </a:spcAft>
              <a:buNone/>
            </a:pPr>
            <a:r>
              <a:rPr lang="zh-CN" altLang="en-US" sz="1400" dirty="0">
                <a:solidFill>
                  <a:schemeClr val="tx1">
                    <a:lumMod val="75000"/>
                    <a:lumOff val="25000"/>
                  </a:schemeClr>
                </a:solidFill>
                <a:latin typeface="+mn-lt"/>
                <a:cs typeface="+mn-ea"/>
                <a:sym typeface="+mn-lt"/>
              </a:rPr>
              <a:t>中国下一代互联网示范工程（</a:t>
            </a:r>
            <a:r>
              <a:rPr lang="en-US" altLang="zh-CN" sz="1400" dirty="0">
                <a:solidFill>
                  <a:schemeClr val="tx1">
                    <a:lumMod val="75000"/>
                    <a:lumOff val="25000"/>
                  </a:schemeClr>
                </a:solidFill>
                <a:cs typeface="+mn-ea"/>
                <a:sym typeface="+mn-lt"/>
              </a:rPr>
              <a:t> CNGI</a:t>
            </a:r>
            <a:r>
              <a:rPr lang="zh-CN" altLang="en-US" sz="1400" dirty="0">
                <a:solidFill>
                  <a:schemeClr val="tx1">
                    <a:lumMod val="75000"/>
                    <a:lumOff val="25000"/>
                  </a:schemeClr>
                </a:solidFill>
                <a:cs typeface="+mn-ea"/>
                <a:sym typeface="+mn-lt"/>
              </a:rPr>
              <a:t>项目</a:t>
            </a:r>
            <a:r>
              <a:rPr lang="zh-CN" altLang="en-US" sz="1400" dirty="0">
                <a:solidFill>
                  <a:schemeClr val="tx1">
                    <a:lumMod val="75000"/>
                    <a:lumOff val="25000"/>
                  </a:schemeClr>
                </a:solidFill>
                <a:latin typeface="+mn-lt"/>
                <a:cs typeface="+mn-ea"/>
                <a:sym typeface="+mn-lt"/>
              </a:rPr>
              <a:t>）由工信部、科技部、国家发展和改革委员会、教育部等八个部委联合发起并启动</a:t>
            </a:r>
          </a:p>
        </p:txBody>
      </p:sp>
      <p:sp>
        <p:nvSpPr>
          <p:cNvPr id="46" name="Inhaltsplatzhalter 4">
            <a:extLst>
              <a:ext uri="{FF2B5EF4-FFF2-40B4-BE49-F238E27FC236}">
                <a16:creationId xmlns:a16="http://schemas.microsoft.com/office/drawing/2014/main" id="{D9EDF41A-CA5F-8A46-94A9-45AFA9541BB4}"/>
              </a:ext>
            </a:extLst>
          </p:cNvPr>
          <p:cNvSpPr txBox="1">
            <a:spLocks/>
          </p:cNvSpPr>
          <p:nvPr/>
        </p:nvSpPr>
        <p:spPr>
          <a:xfrm>
            <a:off x="9481771" y="1980244"/>
            <a:ext cx="1942868" cy="753668"/>
          </a:xfrm>
          <a:prstGeom prst="rect">
            <a:avLst/>
          </a:prstGeom>
        </p:spPr>
        <p:txBody>
          <a:bodyPr wrap="square" lIns="0" tIns="0" rIns="0" bIns="0" anchor="ctr">
            <a:spAutoFit/>
          </a:bodyPr>
          <a:lstStyle>
            <a:defPPr>
              <a:defRPr lang="zh-CN"/>
            </a:defPPr>
            <a:lvl1pPr indent="0" defTabSz="914127">
              <a:lnSpc>
                <a:spcPct val="120000"/>
              </a:lnSpc>
              <a:spcBef>
                <a:spcPts val="0"/>
              </a:spcBef>
              <a:spcAft>
                <a:spcPts val="0"/>
              </a:spcAft>
              <a:buFont typeface="Wingdings" panose="05000000000000000000" pitchFamily="2" charset="2"/>
              <a:buNone/>
              <a:defRPr sz="1400">
                <a:solidFill>
                  <a:schemeClr val="tx1">
                    <a:lumMod val="75000"/>
                    <a:lumOff val="25000"/>
                  </a:schemeClr>
                </a:solidFill>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r>
              <a:rPr lang="en-US" altLang="zh-CN" dirty="0"/>
              <a:t>《</a:t>
            </a:r>
            <a:r>
              <a:rPr lang="zh-CN" altLang="en-US" dirty="0"/>
              <a:t>推进互联网协议第六版（</a:t>
            </a:r>
            <a:r>
              <a:rPr lang="en-US" altLang="en-US" dirty="0"/>
              <a:t>IPv6）</a:t>
            </a:r>
            <a:r>
              <a:rPr lang="zh-CN" altLang="en-US" dirty="0"/>
              <a:t>规模部署行动计划</a:t>
            </a:r>
            <a:r>
              <a:rPr lang="en-US" altLang="zh-CN" dirty="0"/>
              <a:t>》</a:t>
            </a:r>
            <a:r>
              <a:rPr lang="zh-CN" altLang="en-US" dirty="0"/>
              <a:t>发布</a:t>
            </a:r>
            <a:endParaRPr lang="en-US" altLang="zh-CN" dirty="0"/>
          </a:p>
        </p:txBody>
      </p:sp>
    </p:spTree>
    <p:extLst>
      <p:ext uri="{BB962C8B-B14F-4D97-AF65-F5344CB8AC3E}">
        <p14:creationId xmlns:p14="http://schemas.microsoft.com/office/powerpoint/2010/main" val="19054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1+#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20000" decel="8000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20000" decel="80000"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1+#ppt_w/2"/>
                                          </p:val>
                                        </p:tav>
                                        <p:tav tm="100000">
                                          <p:val>
                                            <p:strVal val="#ppt_x"/>
                                          </p:val>
                                        </p:tav>
                                      </p:tavLst>
                                    </p:anim>
                                    <p:anim calcmode="lin" valueType="num">
                                      <p:cBhvr additive="base">
                                        <p:cTn id="18" dur="500" fill="hold"/>
                                        <p:tgtEl>
                                          <p:spTgt spid="4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accel="20000" decel="8000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accel="20000" decel="8000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1+#ppt_w/2"/>
                                          </p:val>
                                        </p:tav>
                                        <p:tav tm="100000">
                                          <p:val>
                                            <p:strVal val="#ppt_x"/>
                                          </p:val>
                                        </p:tav>
                                      </p:tavLst>
                                    </p:anim>
                                    <p:anim calcmode="lin" valueType="num">
                                      <p:cBhvr additive="base">
                                        <p:cTn id="2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979755" cy="480131"/>
          </a:xfrm>
        </p:spPr>
        <p:txBody>
          <a:bodyPr/>
          <a:lstStyle/>
          <a:p>
            <a:r>
              <a:rPr kumimoji="1" lang="zh-CN" altLang="en-US" dirty="0"/>
              <a:t>前言</a:t>
            </a:r>
          </a:p>
        </p:txBody>
      </p:sp>
      <p:sp>
        <p:nvSpPr>
          <p:cNvPr id="42" name="矩形 41">
            <a:extLst>
              <a:ext uri="{FF2B5EF4-FFF2-40B4-BE49-F238E27FC236}">
                <a16:creationId xmlns:a16="http://schemas.microsoft.com/office/drawing/2014/main" id="{A61DFC2D-186F-4AB1-B2CF-1D6B5B6AC223}"/>
              </a:ext>
            </a:extLst>
          </p:cNvPr>
          <p:cNvSpPr/>
          <p:nvPr/>
        </p:nvSpPr>
        <p:spPr>
          <a:xfrm>
            <a:off x="907856" y="912652"/>
            <a:ext cx="9563500" cy="2120902"/>
          </a:xfrm>
          <a:prstGeom prst="rect">
            <a:avLst/>
          </a:prstGeom>
        </p:spPr>
        <p:txBody>
          <a:bodyPr wrap="square">
            <a:spAutoFit/>
          </a:bodyPr>
          <a:lstStyle/>
          <a:p>
            <a:pPr algn="just">
              <a:lnSpc>
                <a:spcPct val="150000"/>
              </a:lnSpc>
            </a:pPr>
            <a:r>
              <a:rPr lang="en-US" altLang="zh-CN" dirty="0"/>
              <a:t>20</a:t>
            </a:r>
            <a:r>
              <a:rPr lang="zh-CN" altLang="en-US" dirty="0"/>
              <a:t>世纪</a:t>
            </a:r>
            <a:r>
              <a:rPr lang="en-US" altLang="zh-CN" dirty="0"/>
              <a:t>80</a:t>
            </a:r>
            <a:r>
              <a:rPr lang="zh-CN" altLang="en-US" dirty="0"/>
              <a:t>年代，</a:t>
            </a:r>
            <a:r>
              <a:rPr lang="en-US" altLang="zh-CN" dirty="0"/>
              <a:t>IETF</a:t>
            </a:r>
            <a:r>
              <a:rPr lang="zh-CN" altLang="en-US" dirty="0"/>
              <a:t>组织发布了</a:t>
            </a:r>
            <a:r>
              <a:rPr lang="en-US" altLang="zh-CN" dirty="0"/>
              <a:t>IPV4</a:t>
            </a:r>
            <a:r>
              <a:rPr lang="zh-CN" altLang="en-US" dirty="0"/>
              <a:t>协议，标志着</a:t>
            </a:r>
            <a:r>
              <a:rPr lang="en-US" altLang="zh-CN" dirty="0"/>
              <a:t>iPv4</a:t>
            </a:r>
            <a:r>
              <a:rPr lang="zh-CN" altLang="en-US" dirty="0"/>
              <a:t>正式标准化。期间发展的</a:t>
            </a:r>
            <a:r>
              <a:rPr lang="en-US" altLang="zh-CN" dirty="0"/>
              <a:t>30</a:t>
            </a:r>
            <a:r>
              <a:rPr lang="zh-CN" altLang="en-US" dirty="0"/>
              <a:t>多年来，</a:t>
            </a:r>
            <a:r>
              <a:rPr lang="en-US" altLang="zh-CN" dirty="0"/>
              <a:t>ipv4</a:t>
            </a:r>
            <a:r>
              <a:rPr lang="zh-CN" altLang="en-US" dirty="0"/>
              <a:t>成为最主流的协议之一，得到了广泛的应用。无数人在</a:t>
            </a:r>
            <a:r>
              <a:rPr lang="en-US" altLang="zh-CN" dirty="0"/>
              <a:t>IPV4</a:t>
            </a:r>
            <a:r>
              <a:rPr lang="zh-CN" altLang="en-US" dirty="0"/>
              <a:t>的基础上开发了各种应用，并且对这个协议进行各种补充和增强，</a:t>
            </a:r>
            <a:r>
              <a:rPr lang="en-US" altLang="zh-CN" dirty="0"/>
              <a:t>IPV4</a:t>
            </a:r>
            <a:r>
              <a:rPr lang="zh-CN" altLang="en-US" dirty="0"/>
              <a:t>的应用对互联网的发展有着重大意义。</a:t>
            </a:r>
            <a:endParaRPr lang="en-US" altLang="zh-CN" dirty="0"/>
          </a:p>
          <a:p>
            <a:pPr algn="just">
              <a:lnSpc>
                <a:spcPct val="150000"/>
              </a:lnSpc>
            </a:pPr>
            <a:r>
              <a:rPr lang="zh-CN" altLang="en-US" dirty="0"/>
              <a:t>然而随着互联网的发展，物联网、</a:t>
            </a:r>
            <a:r>
              <a:rPr lang="en-US" altLang="zh-CN" dirty="0"/>
              <a:t>5G</a:t>
            </a:r>
            <a:r>
              <a:rPr lang="zh-CN" altLang="en-US" dirty="0"/>
              <a:t>等新兴技术的普及，</a:t>
            </a:r>
            <a:r>
              <a:rPr lang="en-US" altLang="zh-CN" dirty="0"/>
              <a:t>IPV4</a:t>
            </a:r>
            <a:r>
              <a:rPr lang="zh-CN" altLang="en-US" dirty="0"/>
              <a:t>面临的挑战越来越高，局限性也越来越明显。</a:t>
            </a:r>
            <a:endParaRPr lang="zh-CN" altLang="en-US" sz="1867" dirty="0">
              <a:latin typeface="+mj-ea"/>
              <a:ea typeface="+mj-ea"/>
            </a:endParaRPr>
          </a:p>
        </p:txBody>
      </p:sp>
      <p:grpSp>
        <p:nvGrpSpPr>
          <p:cNvPr id="3" name="组合 2">
            <a:extLst>
              <a:ext uri="{FF2B5EF4-FFF2-40B4-BE49-F238E27FC236}">
                <a16:creationId xmlns:a16="http://schemas.microsoft.com/office/drawing/2014/main" id="{3160812A-FE66-48C8-AC02-7FE551E8AEB7}"/>
              </a:ext>
            </a:extLst>
          </p:cNvPr>
          <p:cNvGrpSpPr/>
          <p:nvPr/>
        </p:nvGrpSpPr>
        <p:grpSpPr>
          <a:xfrm>
            <a:off x="760625" y="3033554"/>
            <a:ext cx="9857962" cy="3323945"/>
            <a:chOff x="77275" y="790760"/>
            <a:chExt cx="11845461" cy="5688632"/>
          </a:xfrm>
        </p:grpSpPr>
        <p:pic>
          <p:nvPicPr>
            <p:cNvPr id="7" name="内容占位符 18">
              <a:extLst>
                <a:ext uri="{FF2B5EF4-FFF2-40B4-BE49-F238E27FC236}">
                  <a16:creationId xmlns:a16="http://schemas.microsoft.com/office/drawing/2014/main" id="{444DA3F0-9B0A-42E2-AB62-C1CBEE4F4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941" y="2590960"/>
              <a:ext cx="1747773" cy="1028775"/>
            </a:xfrm>
            <a:prstGeom prst="rect">
              <a:avLst/>
            </a:prstGeom>
            <a:ln w="12700">
              <a:solidFill>
                <a:srgbClr val="FF0000"/>
              </a:solidFill>
            </a:ln>
          </p:spPr>
        </p:pic>
        <p:sp>
          <p:nvSpPr>
            <p:cNvPr id="8" name="矩形 11">
              <a:extLst>
                <a:ext uri="{FF2B5EF4-FFF2-40B4-BE49-F238E27FC236}">
                  <a16:creationId xmlns:a16="http://schemas.microsoft.com/office/drawing/2014/main" id="{885CD56C-2CF6-4F02-B1F5-28F9FC019223}"/>
                </a:ext>
              </a:extLst>
            </p:cNvPr>
            <p:cNvSpPr>
              <a:spLocks noChangeArrowheads="1"/>
            </p:cNvSpPr>
            <p:nvPr/>
          </p:nvSpPr>
          <p:spPr bwMode="auto">
            <a:xfrm>
              <a:off x="691440" y="3793468"/>
              <a:ext cx="126576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云计算</a:t>
              </a:r>
            </a:p>
          </p:txBody>
        </p:sp>
        <p:sp>
          <p:nvSpPr>
            <p:cNvPr id="9" name="矩形 11">
              <a:extLst>
                <a:ext uri="{FF2B5EF4-FFF2-40B4-BE49-F238E27FC236}">
                  <a16:creationId xmlns:a16="http://schemas.microsoft.com/office/drawing/2014/main" id="{BC3977A0-C44E-484D-8237-3D22DD74D3B9}"/>
                </a:ext>
              </a:extLst>
            </p:cNvPr>
            <p:cNvSpPr>
              <a:spLocks noChangeArrowheads="1"/>
            </p:cNvSpPr>
            <p:nvPr/>
          </p:nvSpPr>
          <p:spPr bwMode="auto">
            <a:xfrm>
              <a:off x="2986867" y="3793468"/>
              <a:ext cx="126576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物联网</a:t>
              </a:r>
            </a:p>
          </p:txBody>
        </p:sp>
        <p:sp>
          <p:nvSpPr>
            <p:cNvPr id="10" name="矩形 11">
              <a:extLst>
                <a:ext uri="{FF2B5EF4-FFF2-40B4-BE49-F238E27FC236}">
                  <a16:creationId xmlns:a16="http://schemas.microsoft.com/office/drawing/2014/main" id="{F030532B-CAF1-4692-8060-A2A74961ACFE}"/>
                </a:ext>
              </a:extLst>
            </p:cNvPr>
            <p:cNvSpPr>
              <a:spLocks noChangeArrowheads="1"/>
            </p:cNvSpPr>
            <p:nvPr/>
          </p:nvSpPr>
          <p:spPr bwMode="auto">
            <a:xfrm>
              <a:off x="10080907" y="3799661"/>
              <a:ext cx="1265767"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大数据</a:t>
              </a:r>
            </a:p>
          </p:txBody>
        </p:sp>
        <p:pic>
          <p:nvPicPr>
            <p:cNvPr id="11" name="图片 1">
              <a:extLst>
                <a:ext uri="{FF2B5EF4-FFF2-40B4-BE49-F238E27FC236}">
                  <a16:creationId xmlns:a16="http://schemas.microsoft.com/office/drawing/2014/main" id="{2899E0D2-C622-473F-B0C7-9D7200E957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0251" y="2590960"/>
              <a:ext cx="1738231" cy="102956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C56ECACC-5686-4CB7-95DB-39CBB08B16DB}"/>
                </a:ext>
              </a:extLst>
            </p:cNvPr>
            <p:cNvSpPr>
              <a:spLocks noChangeArrowheads="1"/>
            </p:cNvSpPr>
            <p:nvPr/>
          </p:nvSpPr>
          <p:spPr bwMode="auto">
            <a:xfrm>
              <a:off x="7784737" y="3770637"/>
              <a:ext cx="1833745"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三网融合</a:t>
              </a:r>
            </a:p>
          </p:txBody>
        </p:sp>
        <p:pic>
          <p:nvPicPr>
            <p:cNvPr id="13" name="图片 12">
              <a:extLst>
                <a:ext uri="{FF2B5EF4-FFF2-40B4-BE49-F238E27FC236}">
                  <a16:creationId xmlns:a16="http://schemas.microsoft.com/office/drawing/2014/main" id="{BCCD8ADE-8F12-47F5-9598-28DCB1519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86" y="862768"/>
              <a:ext cx="1823905" cy="1023404"/>
            </a:xfrm>
            <a:prstGeom prst="rect">
              <a:avLst/>
            </a:prstGeom>
          </p:spPr>
        </p:pic>
        <p:sp>
          <p:nvSpPr>
            <p:cNvPr id="14" name="矩形 11">
              <a:extLst>
                <a:ext uri="{FF2B5EF4-FFF2-40B4-BE49-F238E27FC236}">
                  <a16:creationId xmlns:a16="http://schemas.microsoft.com/office/drawing/2014/main" id="{AD9FDB14-837F-44FF-83DB-EF68C4A041F6}"/>
                </a:ext>
              </a:extLst>
            </p:cNvPr>
            <p:cNvSpPr>
              <a:spLocks noChangeArrowheads="1"/>
            </p:cNvSpPr>
            <p:nvPr/>
          </p:nvSpPr>
          <p:spPr bwMode="auto">
            <a:xfrm>
              <a:off x="2573520" y="2071839"/>
              <a:ext cx="2148416"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能源互联网</a:t>
              </a:r>
            </a:p>
          </p:txBody>
        </p:sp>
        <p:pic>
          <p:nvPicPr>
            <p:cNvPr id="15" name="图片 9" descr="云计算.jpg">
              <a:extLst>
                <a:ext uri="{FF2B5EF4-FFF2-40B4-BE49-F238E27FC236}">
                  <a16:creationId xmlns:a16="http://schemas.microsoft.com/office/drawing/2014/main" id="{1815BC32-E81B-485A-B95A-1DCF8F1A289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467" y="2621199"/>
              <a:ext cx="184573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descr="物联网.jpg">
              <a:extLst>
                <a:ext uri="{FF2B5EF4-FFF2-40B4-BE49-F238E27FC236}">
                  <a16:creationId xmlns:a16="http://schemas.microsoft.com/office/drawing/2014/main" id="{1A2B588D-1F75-4A18-9ABA-B01FE4BDEBD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5712" y="2621197"/>
              <a:ext cx="1830916"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3294B9BC-7799-4C8A-A23E-09774FA0A2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5634" y="2590960"/>
              <a:ext cx="2514600" cy="1047751"/>
            </a:xfrm>
            <a:prstGeom prst="rect">
              <a:avLst/>
            </a:prstGeom>
          </p:spPr>
        </p:pic>
        <p:sp>
          <p:nvSpPr>
            <p:cNvPr id="18" name="矩形 11">
              <a:extLst>
                <a:ext uri="{FF2B5EF4-FFF2-40B4-BE49-F238E27FC236}">
                  <a16:creationId xmlns:a16="http://schemas.microsoft.com/office/drawing/2014/main" id="{10147BBD-F247-408D-B5B0-BEA2E5DFCCDC}"/>
                </a:ext>
              </a:extLst>
            </p:cNvPr>
            <p:cNvSpPr>
              <a:spLocks noChangeArrowheads="1"/>
            </p:cNvSpPr>
            <p:nvPr/>
          </p:nvSpPr>
          <p:spPr bwMode="auto">
            <a:xfrm>
              <a:off x="5268219" y="3793439"/>
              <a:ext cx="1853985"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智慧城市</a:t>
              </a:r>
            </a:p>
          </p:txBody>
        </p:sp>
        <p:pic>
          <p:nvPicPr>
            <p:cNvPr id="19" name="图片 18">
              <a:extLst>
                <a:ext uri="{FF2B5EF4-FFF2-40B4-BE49-F238E27FC236}">
                  <a16:creationId xmlns:a16="http://schemas.microsoft.com/office/drawing/2014/main" id="{5730AB6D-C1D1-489E-B2EE-8A37C992EC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5416" y="862768"/>
              <a:ext cx="1913224" cy="998204"/>
            </a:xfrm>
            <a:prstGeom prst="rect">
              <a:avLst/>
            </a:prstGeom>
          </p:spPr>
        </p:pic>
        <p:sp>
          <p:nvSpPr>
            <p:cNvPr id="20" name="矩形 11">
              <a:extLst>
                <a:ext uri="{FF2B5EF4-FFF2-40B4-BE49-F238E27FC236}">
                  <a16:creationId xmlns:a16="http://schemas.microsoft.com/office/drawing/2014/main" id="{8B7BBCF5-C326-4F9C-B049-5462DA7CCC2E}"/>
                </a:ext>
              </a:extLst>
            </p:cNvPr>
            <p:cNvSpPr>
              <a:spLocks noChangeArrowheads="1"/>
            </p:cNvSpPr>
            <p:nvPr/>
          </p:nvSpPr>
          <p:spPr bwMode="auto">
            <a:xfrm>
              <a:off x="9160818" y="2067857"/>
              <a:ext cx="2148416"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srgbClr val="FF0000"/>
                  </a:solidFill>
                  <a:latin typeface="微软雅黑"/>
                  <a:ea typeface="微软雅黑"/>
                  <a:cs typeface="微软雅黑"/>
                </a:rPr>
                <a:t>互联网</a:t>
              </a:r>
              <a:r>
                <a:rPr lang="en-US" altLang="zh-CN" sz="2667" baseline="30000" dirty="0">
                  <a:solidFill>
                    <a:srgbClr val="FF0000"/>
                  </a:solidFill>
                  <a:latin typeface="微软雅黑"/>
                  <a:ea typeface="微软雅黑"/>
                  <a:cs typeface="微软雅黑"/>
                </a:rPr>
                <a:t>+ </a:t>
              </a:r>
              <a:r>
                <a:rPr lang="zh-CN" altLang="en-US" sz="2667" baseline="30000" dirty="0">
                  <a:solidFill>
                    <a:srgbClr val="FF0000"/>
                  </a:solidFill>
                  <a:latin typeface="微软雅黑"/>
                  <a:ea typeface="微软雅黑"/>
                  <a:cs typeface="微软雅黑"/>
                </a:rPr>
                <a:t>？</a:t>
              </a:r>
            </a:p>
          </p:txBody>
        </p:sp>
        <p:pic>
          <p:nvPicPr>
            <p:cNvPr id="21" name="图片 20">
              <a:extLst>
                <a:ext uri="{FF2B5EF4-FFF2-40B4-BE49-F238E27FC236}">
                  <a16:creationId xmlns:a16="http://schemas.microsoft.com/office/drawing/2014/main" id="{E8BC5468-1F63-4379-9FC5-0F4883AE5A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5808" y="862768"/>
              <a:ext cx="1860384" cy="976703"/>
            </a:xfrm>
            <a:prstGeom prst="rect">
              <a:avLst/>
            </a:prstGeom>
          </p:spPr>
        </p:pic>
        <p:sp>
          <p:nvSpPr>
            <p:cNvPr id="22" name="矩形 11">
              <a:extLst>
                <a:ext uri="{FF2B5EF4-FFF2-40B4-BE49-F238E27FC236}">
                  <a16:creationId xmlns:a16="http://schemas.microsoft.com/office/drawing/2014/main" id="{117C0149-AE9D-4C92-BB71-5AADF075999C}"/>
                </a:ext>
              </a:extLst>
            </p:cNvPr>
            <p:cNvSpPr>
              <a:spLocks noChangeArrowheads="1"/>
            </p:cNvSpPr>
            <p:nvPr/>
          </p:nvSpPr>
          <p:spPr bwMode="auto">
            <a:xfrm>
              <a:off x="4991877" y="2071837"/>
              <a:ext cx="2148416"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p>
              <a:pPr algn="ctr"/>
              <a:r>
                <a:rPr lang="zh-CN" altLang="en-US" sz="2667" baseline="30000" dirty="0">
                  <a:solidFill>
                    <a:prstClr val="black"/>
                  </a:solidFill>
                  <a:latin typeface="微软雅黑"/>
                  <a:ea typeface="微软雅黑"/>
                  <a:cs typeface="微软雅黑"/>
                </a:rPr>
                <a:t>工业互联网</a:t>
              </a:r>
            </a:p>
          </p:txBody>
        </p:sp>
        <p:sp>
          <p:nvSpPr>
            <p:cNvPr id="23" name="文本框 22">
              <a:extLst>
                <a:ext uri="{FF2B5EF4-FFF2-40B4-BE49-F238E27FC236}">
                  <a16:creationId xmlns:a16="http://schemas.microsoft.com/office/drawing/2014/main" id="{270C4ED4-BE67-47BC-BBDF-BD83636DC784}"/>
                </a:ext>
              </a:extLst>
            </p:cNvPr>
            <p:cNvSpPr txBox="1"/>
            <p:nvPr/>
          </p:nvSpPr>
          <p:spPr>
            <a:xfrm>
              <a:off x="7602258" y="1006784"/>
              <a:ext cx="941283" cy="748988"/>
            </a:xfrm>
            <a:prstGeom prst="rect">
              <a:avLst/>
            </a:prstGeom>
            <a:noFill/>
          </p:spPr>
          <p:txBody>
            <a:bodyPr wrap="none" rtlCol="0">
              <a:spAutoFit/>
            </a:bodyPr>
            <a:lstStyle/>
            <a:p>
              <a:r>
                <a:rPr lang="en-US" altLang="zh-CN" sz="4267" dirty="0">
                  <a:solidFill>
                    <a:prstClr val="black"/>
                  </a:solidFill>
                </a:rPr>
                <a:t>……</a:t>
              </a:r>
              <a:endParaRPr lang="zh-CN" altLang="en-US" sz="4267" dirty="0">
                <a:solidFill>
                  <a:prstClr val="black"/>
                </a:solidFill>
              </a:endParaRPr>
            </a:p>
          </p:txBody>
        </p:sp>
        <p:sp>
          <p:nvSpPr>
            <p:cNvPr id="24" name="矩形 11">
              <a:extLst>
                <a:ext uri="{FF2B5EF4-FFF2-40B4-BE49-F238E27FC236}">
                  <a16:creationId xmlns:a16="http://schemas.microsoft.com/office/drawing/2014/main" id="{738EAE25-A089-41E5-9924-626AA05F1703}"/>
                </a:ext>
              </a:extLst>
            </p:cNvPr>
            <p:cNvSpPr>
              <a:spLocks noChangeArrowheads="1"/>
            </p:cNvSpPr>
            <p:nvPr/>
          </p:nvSpPr>
          <p:spPr bwMode="auto">
            <a:xfrm>
              <a:off x="305445" y="2106643"/>
              <a:ext cx="2148416"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2667" baseline="30000" dirty="0">
                  <a:solidFill>
                    <a:prstClr val="black"/>
                  </a:solidFill>
                  <a:latin typeface="微软雅黑"/>
                  <a:ea typeface="微软雅黑"/>
                  <a:cs typeface="微软雅黑"/>
                </a:rPr>
                <a:t>金融互联网</a:t>
              </a:r>
            </a:p>
          </p:txBody>
        </p:sp>
        <p:pic>
          <p:nvPicPr>
            <p:cNvPr id="25" name="图片 24">
              <a:extLst>
                <a:ext uri="{FF2B5EF4-FFF2-40B4-BE49-F238E27FC236}">
                  <a16:creationId xmlns:a16="http://schemas.microsoft.com/office/drawing/2014/main" id="{BF86D986-17F8-4417-8D74-F49DA9C134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1722" y="790760"/>
              <a:ext cx="1824203" cy="1131007"/>
            </a:xfrm>
            <a:prstGeom prst="rect">
              <a:avLst/>
            </a:prstGeom>
          </p:spPr>
        </p:pic>
        <p:sp>
          <p:nvSpPr>
            <p:cNvPr id="26" name="灯片编号占位符 2">
              <a:extLst>
                <a:ext uri="{FF2B5EF4-FFF2-40B4-BE49-F238E27FC236}">
                  <a16:creationId xmlns:a16="http://schemas.microsoft.com/office/drawing/2014/main" id="{3C13DC36-7377-470B-A7F5-111743C8C91D}"/>
                </a:ext>
              </a:extLst>
            </p:cNvPr>
            <p:cNvSpPr txBox="1">
              <a:spLocks/>
            </p:cNvSpPr>
            <p:nvPr/>
          </p:nvSpPr>
          <p:spPr>
            <a:xfrm>
              <a:off x="8580685" y="5950358"/>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D2C85-8C78-45AB-98EA-387C56263BF8}" type="slidenum">
                <a:rPr lang="zh-CN" altLang="en-US" smtClean="0">
                  <a:solidFill>
                    <a:prstClr val="black"/>
                  </a:solidFill>
                </a:rPr>
                <a:pPr/>
                <a:t>3</a:t>
              </a:fld>
              <a:endParaRPr lang="zh-CN" altLang="en-US">
                <a:solidFill>
                  <a:prstClr val="black"/>
                </a:solidFill>
              </a:endParaRPr>
            </a:p>
          </p:txBody>
        </p:sp>
        <p:pic>
          <p:nvPicPr>
            <p:cNvPr id="27" name="图片 26">
              <a:extLst>
                <a:ext uri="{FF2B5EF4-FFF2-40B4-BE49-F238E27FC236}">
                  <a16:creationId xmlns:a16="http://schemas.microsoft.com/office/drawing/2014/main" id="{1148AC91-A31F-4CC5-AEB3-36B06B9682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97125" y="5154052"/>
              <a:ext cx="2225611" cy="1253331"/>
            </a:xfrm>
            <a:prstGeom prst="rect">
              <a:avLst/>
            </a:prstGeom>
          </p:spPr>
        </p:pic>
        <p:pic>
          <p:nvPicPr>
            <p:cNvPr id="28" name="图片 27">
              <a:extLst>
                <a:ext uri="{FF2B5EF4-FFF2-40B4-BE49-F238E27FC236}">
                  <a16:creationId xmlns:a16="http://schemas.microsoft.com/office/drawing/2014/main" id="{F58AFE9E-CDA6-4FCA-96A1-34ACEC17B5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1955" y="5737188"/>
              <a:ext cx="2068092" cy="699391"/>
            </a:xfrm>
            <a:prstGeom prst="rect">
              <a:avLst/>
            </a:prstGeom>
          </p:spPr>
        </p:pic>
        <p:pic>
          <p:nvPicPr>
            <p:cNvPr id="29" name="图片 28">
              <a:extLst>
                <a:ext uri="{FF2B5EF4-FFF2-40B4-BE49-F238E27FC236}">
                  <a16:creationId xmlns:a16="http://schemas.microsoft.com/office/drawing/2014/main" id="{D4AD5972-E65B-46BF-8D16-11B5E09293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275" y="5317563"/>
              <a:ext cx="2340405" cy="1161829"/>
            </a:xfrm>
            <a:prstGeom prst="rect">
              <a:avLst/>
            </a:prstGeom>
          </p:spPr>
        </p:pic>
        <p:sp>
          <p:nvSpPr>
            <p:cNvPr id="30" name="椭圆 29">
              <a:extLst>
                <a:ext uri="{FF2B5EF4-FFF2-40B4-BE49-F238E27FC236}">
                  <a16:creationId xmlns:a16="http://schemas.microsoft.com/office/drawing/2014/main" id="{4706C38C-653F-453B-8EED-8BAD3E796834}"/>
                </a:ext>
              </a:extLst>
            </p:cNvPr>
            <p:cNvSpPr/>
            <p:nvPr/>
          </p:nvSpPr>
          <p:spPr>
            <a:xfrm>
              <a:off x="1169541" y="4493739"/>
              <a:ext cx="9697077" cy="119356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rgbClr val="C00000"/>
                  </a:solidFill>
                  <a:latin typeface="微软雅黑" panose="020B0503020204020204" pitchFamily="34" charset="-122"/>
                  <a:ea typeface="微软雅黑" panose="020B0503020204020204" pitchFamily="34" charset="-122"/>
                </a:rPr>
                <a:t>互联网</a:t>
              </a:r>
              <a:r>
                <a:rPr lang="en-US" altLang="zh-CN" sz="2667" b="1" dirty="0">
                  <a:solidFill>
                    <a:srgbClr val="C00000"/>
                  </a:solidFill>
                  <a:latin typeface="微软雅黑" panose="020B0503020204020204" pitchFamily="34" charset="-122"/>
                  <a:ea typeface="微软雅黑" panose="020B0503020204020204" pitchFamily="34" charset="-122"/>
                </a:rPr>
                <a:t>/</a:t>
              </a:r>
              <a:r>
                <a:rPr lang="zh-CN" altLang="en-US" sz="2667" b="1" dirty="0">
                  <a:solidFill>
                    <a:srgbClr val="C00000"/>
                  </a:solidFill>
                  <a:latin typeface="微软雅黑" panose="020B0503020204020204" pitchFamily="34" charset="-122"/>
                  <a:ea typeface="微软雅黑" panose="020B0503020204020204" pitchFamily="34" charset="-122"/>
                </a:rPr>
                <a:t>下一代互联网</a:t>
              </a:r>
              <a:r>
                <a:rPr lang="en-US" altLang="zh-CN" sz="2667" b="1" dirty="0">
                  <a:solidFill>
                    <a:srgbClr val="C00000"/>
                  </a:solidFill>
                  <a:latin typeface="微软雅黑" panose="020B0503020204020204" pitchFamily="34" charset="-122"/>
                  <a:ea typeface="微软雅黑" panose="020B0503020204020204" pitchFamily="34" charset="-122"/>
                </a:rPr>
                <a:t>/</a:t>
              </a:r>
              <a:r>
                <a:rPr lang="zh-CN" altLang="en-US" sz="2667" b="1" dirty="0">
                  <a:solidFill>
                    <a:srgbClr val="C00000"/>
                  </a:solidFill>
                  <a:latin typeface="微软雅黑" panose="020B0503020204020204" pitchFamily="34" charset="-122"/>
                  <a:ea typeface="微软雅黑" panose="020B0503020204020204" pitchFamily="34" charset="-122"/>
                </a:rPr>
                <a:t>未来互联网</a:t>
              </a:r>
              <a:r>
                <a:rPr lang="en-US" altLang="zh-CN" sz="2667" b="1" dirty="0">
                  <a:solidFill>
                    <a:srgbClr val="C00000"/>
                  </a:solidFill>
                  <a:latin typeface="微软雅黑" panose="020B0503020204020204" pitchFamily="34" charset="-122"/>
                  <a:ea typeface="微软雅黑" panose="020B0503020204020204" pitchFamily="34" charset="-122"/>
                </a:rPr>
                <a:t>/</a:t>
              </a:r>
              <a:r>
                <a:rPr lang="zh-CN" altLang="en-US" sz="2667" b="1" dirty="0">
                  <a:solidFill>
                    <a:srgbClr val="C00000"/>
                  </a:solidFill>
                  <a:latin typeface="微软雅黑" panose="020B0503020204020204" pitchFamily="34" charset="-122"/>
                  <a:ea typeface="微软雅黑" panose="020B0503020204020204" pitchFamily="34" charset="-122"/>
                </a:rPr>
                <a:t>未来网络</a:t>
              </a:r>
            </a:p>
          </p:txBody>
        </p:sp>
        <p:pic>
          <p:nvPicPr>
            <p:cNvPr id="31" name="图片 30">
              <a:extLst>
                <a:ext uri="{FF2B5EF4-FFF2-40B4-BE49-F238E27FC236}">
                  <a16:creationId xmlns:a16="http://schemas.microsoft.com/office/drawing/2014/main" id="{E6DA5473-5201-49BA-9835-179157C90D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6482" y="4309578"/>
              <a:ext cx="944232" cy="614012"/>
            </a:xfrm>
            <a:prstGeom prst="rect">
              <a:avLst/>
            </a:prstGeom>
          </p:spPr>
        </p:pic>
        <p:pic>
          <p:nvPicPr>
            <p:cNvPr id="32" name="图片 31">
              <a:extLst>
                <a:ext uri="{FF2B5EF4-FFF2-40B4-BE49-F238E27FC236}">
                  <a16:creationId xmlns:a16="http://schemas.microsoft.com/office/drawing/2014/main" id="{92817F2D-B5D2-465E-B9F9-46B269978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309" y="4319152"/>
              <a:ext cx="944232" cy="614012"/>
            </a:xfrm>
            <a:prstGeom prst="rect">
              <a:avLst/>
            </a:prstGeom>
          </p:spPr>
        </p:pic>
      </p:grpSp>
    </p:spTree>
    <p:extLst>
      <p:ext uri="{BB962C8B-B14F-4D97-AF65-F5344CB8AC3E}">
        <p14:creationId xmlns:p14="http://schemas.microsoft.com/office/powerpoint/2010/main" val="27235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p:txBody>
          <a:bodyPr>
            <a:normAutofit/>
          </a:bodyPr>
          <a:lstStyle/>
          <a:p>
            <a:r>
              <a:rPr kumimoji="1" lang="zh-CN" altLang="en-US" dirty="0">
                <a:latin typeface="+mj-ea"/>
              </a:rPr>
              <a:t>我国从战略层面推动</a:t>
            </a:r>
            <a:r>
              <a:rPr kumimoji="1" lang="en" altLang="zh-CN" dirty="0">
                <a:latin typeface="+mj-ea"/>
              </a:rPr>
              <a:t>IPv6</a:t>
            </a:r>
            <a:r>
              <a:rPr kumimoji="1" lang="zh-CN" altLang="en-US" dirty="0">
                <a:latin typeface="+mj-ea"/>
              </a:rPr>
              <a:t>部署</a:t>
            </a:r>
            <a:endParaRPr kumimoji="1" lang="zh-CN" altLang="en-US" dirty="0"/>
          </a:p>
        </p:txBody>
      </p:sp>
      <p:grpSp>
        <p:nvGrpSpPr>
          <p:cNvPr id="7" name="组合 6">
            <a:extLst>
              <a:ext uri="{FF2B5EF4-FFF2-40B4-BE49-F238E27FC236}">
                <a16:creationId xmlns:a16="http://schemas.microsoft.com/office/drawing/2014/main" id="{3F276E0C-1D54-422C-8140-4229D2AD7637}"/>
              </a:ext>
            </a:extLst>
          </p:cNvPr>
          <p:cNvGrpSpPr/>
          <p:nvPr/>
        </p:nvGrpSpPr>
        <p:grpSpPr>
          <a:xfrm>
            <a:off x="4153684" y="1403369"/>
            <a:ext cx="3719865" cy="4756131"/>
            <a:chOff x="4355514" y="1479569"/>
            <a:chExt cx="3719865" cy="4756131"/>
          </a:xfrm>
        </p:grpSpPr>
        <p:grpSp>
          <p:nvGrpSpPr>
            <p:cNvPr id="8" name="组合 7">
              <a:extLst>
                <a:ext uri="{FF2B5EF4-FFF2-40B4-BE49-F238E27FC236}">
                  <a16:creationId xmlns:a16="http://schemas.microsoft.com/office/drawing/2014/main" id="{CE093070-64B6-4D63-B839-2A0EE5380000}"/>
                </a:ext>
              </a:extLst>
            </p:cNvPr>
            <p:cNvGrpSpPr/>
            <p:nvPr/>
          </p:nvGrpSpPr>
          <p:grpSpPr>
            <a:xfrm>
              <a:off x="4355514" y="1479569"/>
              <a:ext cx="3719865" cy="468000"/>
              <a:chOff x="7661401" y="2258841"/>
              <a:chExt cx="1945159" cy="468000"/>
            </a:xfrm>
          </p:grpSpPr>
          <p:sp>
            <p:nvSpPr>
              <p:cNvPr id="13" name="矩形 12">
                <a:extLst>
                  <a:ext uri="{FF2B5EF4-FFF2-40B4-BE49-F238E27FC236}">
                    <a16:creationId xmlns:a16="http://schemas.microsoft.com/office/drawing/2014/main" id="{8FC3DE85-2BDD-472F-8C4C-6D22250D937C}"/>
                  </a:ext>
                </a:extLst>
              </p:cNvPr>
              <p:cNvSpPr/>
              <p:nvPr/>
            </p:nvSpPr>
            <p:spPr>
              <a:xfrm>
                <a:off x="7661401" y="2258841"/>
                <a:ext cx="1945159" cy="4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4" name="文本框 13">
                <a:extLst>
                  <a:ext uri="{FF2B5EF4-FFF2-40B4-BE49-F238E27FC236}">
                    <a16:creationId xmlns:a16="http://schemas.microsoft.com/office/drawing/2014/main" id="{109E8E08-0560-4E56-87DC-0E97DB6C0233}"/>
                  </a:ext>
                </a:extLst>
              </p:cNvPr>
              <p:cNvSpPr txBox="1"/>
              <p:nvPr/>
            </p:nvSpPr>
            <p:spPr>
              <a:xfrm>
                <a:off x="7788707" y="2289193"/>
                <a:ext cx="1690548" cy="40011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教育部推进</a:t>
                </a: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IPv6</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规模部署通知</a:t>
                </a:r>
              </a:p>
            </p:txBody>
          </p:sp>
        </p:grpSp>
        <p:grpSp>
          <p:nvGrpSpPr>
            <p:cNvPr id="9" name="组合 8">
              <a:extLst>
                <a:ext uri="{FF2B5EF4-FFF2-40B4-BE49-F238E27FC236}">
                  <a16:creationId xmlns:a16="http://schemas.microsoft.com/office/drawing/2014/main" id="{D0944CCF-8F09-4E74-AE81-F9B5C58EF604}"/>
                </a:ext>
              </a:extLst>
            </p:cNvPr>
            <p:cNvGrpSpPr/>
            <p:nvPr/>
          </p:nvGrpSpPr>
          <p:grpSpPr>
            <a:xfrm>
              <a:off x="4355514" y="4675217"/>
              <a:ext cx="3719865" cy="1560483"/>
              <a:chOff x="6311257" y="4360474"/>
              <a:chExt cx="4852686" cy="1154953"/>
            </a:xfrm>
            <a:solidFill>
              <a:schemeClr val="bg1">
                <a:lumMod val="75000"/>
              </a:schemeClr>
            </a:solidFill>
          </p:grpSpPr>
          <p:sp>
            <p:nvSpPr>
              <p:cNvPr id="11" name="矩形 10">
                <a:extLst>
                  <a:ext uri="{FF2B5EF4-FFF2-40B4-BE49-F238E27FC236}">
                    <a16:creationId xmlns:a16="http://schemas.microsoft.com/office/drawing/2014/main" id="{9F3F0CC4-66F1-4935-99FB-0248482F6D9B}"/>
                  </a:ext>
                </a:extLst>
              </p:cNvPr>
              <p:cNvSpPr/>
              <p:nvPr/>
            </p:nvSpPr>
            <p:spPr>
              <a:xfrm>
                <a:off x="6311257" y="4360474"/>
                <a:ext cx="4852686" cy="1154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2" name="文本框 11">
                <a:extLst>
                  <a:ext uri="{FF2B5EF4-FFF2-40B4-BE49-F238E27FC236}">
                    <a16:creationId xmlns:a16="http://schemas.microsoft.com/office/drawing/2014/main" id="{1F4C97C9-F208-4C1B-B9C6-561BA712DC17}"/>
                  </a:ext>
                </a:extLst>
              </p:cNvPr>
              <p:cNvSpPr txBox="1"/>
              <p:nvPr/>
            </p:nvSpPr>
            <p:spPr>
              <a:xfrm>
                <a:off x="6498282" y="4428710"/>
                <a:ext cx="4665661" cy="102137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2018</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8</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月，教育部办公厅发布教育部办公厅关于贯彻落实</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推进互联网协议第六版（</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IPv6</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）规模部署行动计划</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的通知</a:t>
                </a:r>
              </a:p>
            </p:txBody>
          </p:sp>
        </p:grpSp>
        <p:pic>
          <p:nvPicPr>
            <p:cNvPr id="10" name="图片 3">
              <a:extLst>
                <a:ext uri="{FF2B5EF4-FFF2-40B4-BE49-F238E27FC236}">
                  <a16:creationId xmlns:a16="http://schemas.microsoft.com/office/drawing/2014/main" id="{18BE6D6E-BEDB-494E-B6DD-014F45D3434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854" t="-588" r="3854" b="-9176"/>
            <a:stretch/>
          </p:blipFill>
          <p:spPr bwMode="auto">
            <a:xfrm>
              <a:off x="4355514" y="2192453"/>
              <a:ext cx="3719865" cy="2293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15" name="组合 14">
            <a:extLst>
              <a:ext uri="{FF2B5EF4-FFF2-40B4-BE49-F238E27FC236}">
                <a16:creationId xmlns:a16="http://schemas.microsoft.com/office/drawing/2014/main" id="{8871E4EC-89DE-499C-8507-0AE86958DCCB}"/>
              </a:ext>
            </a:extLst>
          </p:cNvPr>
          <p:cNvGrpSpPr/>
          <p:nvPr/>
        </p:nvGrpSpPr>
        <p:grpSpPr>
          <a:xfrm>
            <a:off x="326777" y="1403369"/>
            <a:ext cx="3762623" cy="4786441"/>
            <a:chOff x="225177" y="1479569"/>
            <a:chExt cx="3762623" cy="4786441"/>
          </a:xfrm>
        </p:grpSpPr>
        <p:grpSp>
          <p:nvGrpSpPr>
            <p:cNvPr id="16" name="组合 15">
              <a:extLst>
                <a:ext uri="{FF2B5EF4-FFF2-40B4-BE49-F238E27FC236}">
                  <a16:creationId xmlns:a16="http://schemas.microsoft.com/office/drawing/2014/main" id="{FE74B5CA-1A66-418B-BA96-1F7D4D44AADD}"/>
                </a:ext>
              </a:extLst>
            </p:cNvPr>
            <p:cNvGrpSpPr/>
            <p:nvPr/>
          </p:nvGrpSpPr>
          <p:grpSpPr>
            <a:xfrm>
              <a:off x="225177" y="1479569"/>
              <a:ext cx="3762623" cy="468000"/>
              <a:chOff x="2506428" y="2258841"/>
              <a:chExt cx="1935360" cy="468000"/>
            </a:xfrm>
          </p:grpSpPr>
          <p:sp>
            <p:nvSpPr>
              <p:cNvPr id="21" name="矩形 20">
                <a:extLst>
                  <a:ext uri="{FF2B5EF4-FFF2-40B4-BE49-F238E27FC236}">
                    <a16:creationId xmlns:a16="http://schemas.microsoft.com/office/drawing/2014/main" id="{83457672-A912-41A7-95FB-EDF0DF265F93}"/>
                  </a:ext>
                </a:extLst>
              </p:cNvPr>
              <p:cNvSpPr/>
              <p:nvPr/>
            </p:nvSpPr>
            <p:spPr>
              <a:xfrm>
                <a:off x="2506428" y="2258841"/>
                <a:ext cx="1878019" cy="4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22" name="文本框 21">
                <a:extLst>
                  <a:ext uri="{FF2B5EF4-FFF2-40B4-BE49-F238E27FC236}">
                    <a16:creationId xmlns:a16="http://schemas.microsoft.com/office/drawing/2014/main" id="{99EE236A-4D15-4488-9A40-924C4ABB3874}"/>
                  </a:ext>
                </a:extLst>
              </p:cNvPr>
              <p:cNvSpPr txBox="1"/>
              <p:nvPr/>
            </p:nvSpPr>
            <p:spPr>
              <a:xfrm>
                <a:off x="2506429" y="2287869"/>
                <a:ext cx="1935359" cy="40011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两</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办</a:t>
                </a:r>
                <a:r>
                  <a:rPr kumimoji="0" lang="en"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IPv6</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规模部署行动计划</a:t>
                </a:r>
              </a:p>
            </p:txBody>
          </p:sp>
        </p:grpSp>
        <p:grpSp>
          <p:nvGrpSpPr>
            <p:cNvPr id="17" name="组合 16">
              <a:extLst>
                <a:ext uri="{FF2B5EF4-FFF2-40B4-BE49-F238E27FC236}">
                  <a16:creationId xmlns:a16="http://schemas.microsoft.com/office/drawing/2014/main" id="{A3799E6A-51FC-4575-BA87-BFC4E8938F0D}"/>
                </a:ext>
              </a:extLst>
            </p:cNvPr>
            <p:cNvGrpSpPr/>
            <p:nvPr/>
          </p:nvGrpSpPr>
          <p:grpSpPr>
            <a:xfrm>
              <a:off x="225177" y="4675215"/>
              <a:ext cx="3617195" cy="1590795"/>
              <a:chOff x="1028057" y="4360474"/>
              <a:chExt cx="4852686" cy="1177388"/>
            </a:xfrm>
            <a:solidFill>
              <a:schemeClr val="bg1">
                <a:lumMod val="75000"/>
              </a:schemeClr>
            </a:solidFill>
          </p:grpSpPr>
          <p:sp>
            <p:nvSpPr>
              <p:cNvPr id="19" name="矩形 18">
                <a:extLst>
                  <a:ext uri="{FF2B5EF4-FFF2-40B4-BE49-F238E27FC236}">
                    <a16:creationId xmlns:a16="http://schemas.microsoft.com/office/drawing/2014/main" id="{BAD18925-198A-44E0-854E-15B4A10D33EA}"/>
                  </a:ext>
                </a:extLst>
              </p:cNvPr>
              <p:cNvSpPr/>
              <p:nvPr/>
            </p:nvSpPr>
            <p:spPr>
              <a:xfrm>
                <a:off x="1028057" y="4360474"/>
                <a:ext cx="4852686" cy="1154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0" name="文本框 19">
                <a:extLst>
                  <a:ext uri="{FF2B5EF4-FFF2-40B4-BE49-F238E27FC236}">
                    <a16:creationId xmlns:a16="http://schemas.microsoft.com/office/drawing/2014/main" id="{529986C0-44E2-440A-9A08-D76393583ED4}"/>
                  </a:ext>
                </a:extLst>
              </p:cNvPr>
              <p:cNvSpPr txBox="1"/>
              <p:nvPr/>
            </p:nvSpPr>
            <p:spPr>
              <a:xfrm>
                <a:off x="1214166" y="4516492"/>
                <a:ext cx="4526011" cy="102137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2017</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11</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月，中共中央办公厅、国务院办公厅印发</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推进互联网协议第六版（</a:t>
                </a:r>
                <a:r>
                  <a:rPr kumimoji="0" lang="en"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IPv6</a:t>
                </a:r>
                <a:r>
                  <a:rPr kumimoji="0" lang="zh-CN" altLang="e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规模部署行动计划</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grpSp>
        <p:pic>
          <p:nvPicPr>
            <p:cNvPr id="18" name="图片 17">
              <a:extLst>
                <a:ext uri="{FF2B5EF4-FFF2-40B4-BE49-F238E27FC236}">
                  <a16:creationId xmlns:a16="http://schemas.microsoft.com/office/drawing/2014/main" id="{32AA4786-24C6-4183-B9E9-A020E66BA2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958" t="-1" r="6790" b="-6092"/>
            <a:stretch/>
          </p:blipFill>
          <p:spPr>
            <a:xfrm>
              <a:off x="225178" y="2192453"/>
              <a:ext cx="3617194" cy="2293049"/>
            </a:xfrm>
            <a:prstGeom prst="rect">
              <a:avLst/>
            </a:prstGeom>
            <a:ln>
              <a:solidFill>
                <a:schemeClr val="accent4">
                  <a:lumMod val="75000"/>
                </a:schemeClr>
              </a:solidFill>
            </a:ln>
            <a:effectLst/>
          </p:spPr>
        </p:pic>
      </p:grpSp>
      <p:grpSp>
        <p:nvGrpSpPr>
          <p:cNvPr id="23" name="组合 22">
            <a:extLst>
              <a:ext uri="{FF2B5EF4-FFF2-40B4-BE49-F238E27FC236}">
                <a16:creationId xmlns:a16="http://schemas.microsoft.com/office/drawing/2014/main" id="{35182396-B518-45BB-974B-4838EAB59096}"/>
              </a:ext>
            </a:extLst>
          </p:cNvPr>
          <p:cNvGrpSpPr/>
          <p:nvPr/>
        </p:nvGrpSpPr>
        <p:grpSpPr>
          <a:xfrm>
            <a:off x="8064833" y="1398452"/>
            <a:ext cx="3753784" cy="4761046"/>
            <a:chOff x="8280733" y="1474652"/>
            <a:chExt cx="3753784" cy="4761046"/>
          </a:xfrm>
        </p:grpSpPr>
        <p:pic>
          <p:nvPicPr>
            <p:cNvPr id="24" name="图片 23">
              <a:extLst>
                <a:ext uri="{FF2B5EF4-FFF2-40B4-BE49-F238E27FC236}">
                  <a16:creationId xmlns:a16="http://schemas.microsoft.com/office/drawing/2014/main" id="{CA5C00C6-978B-4A65-A794-EC7F934B85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15717" y="2188664"/>
              <a:ext cx="3718800" cy="2296838"/>
            </a:xfrm>
            <a:prstGeom prst="rect">
              <a:avLst/>
            </a:prstGeom>
            <a:noFill/>
            <a:ln w="9525">
              <a:solidFill>
                <a:srgbClr val="000000"/>
              </a:solidFill>
              <a:miter lim="800000"/>
              <a:headEnd/>
              <a:tailEnd/>
            </a:ln>
            <a:effectLst/>
          </p:spPr>
        </p:pic>
        <p:grpSp>
          <p:nvGrpSpPr>
            <p:cNvPr id="25" name="组合 24">
              <a:extLst>
                <a:ext uri="{FF2B5EF4-FFF2-40B4-BE49-F238E27FC236}">
                  <a16:creationId xmlns:a16="http://schemas.microsoft.com/office/drawing/2014/main" id="{AA779CF3-4F57-4B8E-9B87-30BD7505F335}"/>
                </a:ext>
              </a:extLst>
            </p:cNvPr>
            <p:cNvGrpSpPr/>
            <p:nvPr/>
          </p:nvGrpSpPr>
          <p:grpSpPr>
            <a:xfrm>
              <a:off x="8280733" y="1474652"/>
              <a:ext cx="3753784" cy="468000"/>
              <a:chOff x="7661401" y="2258841"/>
              <a:chExt cx="1945159" cy="468000"/>
            </a:xfrm>
          </p:grpSpPr>
          <p:sp>
            <p:nvSpPr>
              <p:cNvPr id="29" name="矩形 28">
                <a:extLst>
                  <a:ext uri="{FF2B5EF4-FFF2-40B4-BE49-F238E27FC236}">
                    <a16:creationId xmlns:a16="http://schemas.microsoft.com/office/drawing/2014/main" id="{50849597-2910-4989-BAE2-8E9C7F99AB20}"/>
                  </a:ext>
                </a:extLst>
              </p:cNvPr>
              <p:cNvSpPr/>
              <p:nvPr/>
            </p:nvSpPr>
            <p:spPr>
              <a:xfrm>
                <a:off x="7661401" y="2258841"/>
                <a:ext cx="1945159" cy="46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30" name="文本框 29">
                <a:extLst>
                  <a:ext uri="{FF2B5EF4-FFF2-40B4-BE49-F238E27FC236}">
                    <a16:creationId xmlns:a16="http://schemas.microsoft.com/office/drawing/2014/main" id="{919C747C-4CB6-4FB9-8FC6-4ED3797A1648}"/>
                  </a:ext>
                </a:extLst>
              </p:cNvPr>
              <p:cNvSpPr txBox="1"/>
              <p:nvPr/>
            </p:nvSpPr>
            <p:spPr>
              <a:xfrm>
                <a:off x="7805718" y="2289193"/>
                <a:ext cx="1656533" cy="40011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工信部</a:t>
                </a:r>
                <a:r>
                  <a:rPr kumimoji="0" lang="en-US" altLang="zh-CN"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IPv6</a:t>
                </a:r>
                <a:r>
                  <a:rPr kumimoji="0" lang="zh-CN" altLang="en-US" sz="2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网络就绪专项行动</a:t>
                </a:r>
              </a:p>
            </p:txBody>
          </p:sp>
        </p:grpSp>
        <p:grpSp>
          <p:nvGrpSpPr>
            <p:cNvPr id="26" name="组合 25">
              <a:extLst>
                <a:ext uri="{FF2B5EF4-FFF2-40B4-BE49-F238E27FC236}">
                  <a16:creationId xmlns:a16="http://schemas.microsoft.com/office/drawing/2014/main" id="{1B866F45-CBD9-430A-B572-290A5D5A6475}"/>
                </a:ext>
              </a:extLst>
            </p:cNvPr>
            <p:cNvGrpSpPr/>
            <p:nvPr/>
          </p:nvGrpSpPr>
          <p:grpSpPr>
            <a:xfrm>
              <a:off x="8310392" y="4675215"/>
              <a:ext cx="3719865" cy="1560483"/>
              <a:chOff x="6311257" y="4360474"/>
              <a:chExt cx="4852686" cy="1154953"/>
            </a:xfrm>
            <a:solidFill>
              <a:schemeClr val="bg1">
                <a:lumMod val="75000"/>
              </a:schemeClr>
            </a:solidFill>
          </p:grpSpPr>
          <p:sp>
            <p:nvSpPr>
              <p:cNvPr id="27" name="矩形 26">
                <a:extLst>
                  <a:ext uri="{FF2B5EF4-FFF2-40B4-BE49-F238E27FC236}">
                    <a16:creationId xmlns:a16="http://schemas.microsoft.com/office/drawing/2014/main" id="{74644F4D-971F-4A46-A0DF-B061AF506861}"/>
                  </a:ext>
                </a:extLst>
              </p:cNvPr>
              <p:cNvSpPr/>
              <p:nvPr/>
            </p:nvSpPr>
            <p:spPr>
              <a:xfrm>
                <a:off x="6311257" y="4360474"/>
                <a:ext cx="4852686" cy="1154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28" name="文本框 27">
                <a:extLst>
                  <a:ext uri="{FF2B5EF4-FFF2-40B4-BE49-F238E27FC236}">
                    <a16:creationId xmlns:a16="http://schemas.microsoft.com/office/drawing/2014/main" id="{16F3053F-B49D-4AE0-8990-97A680D24DB0}"/>
                  </a:ext>
                </a:extLst>
              </p:cNvPr>
              <p:cNvSpPr txBox="1"/>
              <p:nvPr/>
            </p:nvSpPr>
            <p:spPr>
              <a:xfrm>
                <a:off x="6404769" y="4535291"/>
                <a:ext cx="4665662" cy="75594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2019</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4</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月，工业和信息化部发布</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关于开展</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2019</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年</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IPv6</a:t>
                </a:r>
                <a:r>
                  <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网络就绪专项行动的通知</a:t>
                </a:r>
                <a:r>
                  <a:rPr kumimoji="0" lang="en-US" altLang="zh-CN"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0" lang="zh-CN" altLang="en-US" sz="1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spTree>
    <p:extLst>
      <p:ext uri="{BB962C8B-B14F-4D97-AF65-F5344CB8AC3E}">
        <p14:creationId xmlns:p14="http://schemas.microsoft.com/office/powerpoint/2010/main" val="51488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4A487-9915-F44C-9B9B-7B4136302C0D}"/>
              </a:ext>
            </a:extLst>
          </p:cNvPr>
          <p:cNvSpPr>
            <a:spLocks noGrp="1"/>
          </p:cNvSpPr>
          <p:nvPr>
            <p:ph type="title"/>
          </p:nvPr>
        </p:nvSpPr>
        <p:spPr/>
        <p:txBody>
          <a:bodyPr>
            <a:normAutofit/>
          </a:bodyPr>
          <a:lstStyle/>
          <a:p>
            <a:r>
              <a:rPr lang="zh-CN" altLang="zh-CN" dirty="0"/>
              <a:t>我国真正进入</a:t>
            </a:r>
            <a:r>
              <a:rPr lang="en-US" altLang="zh-CN" dirty="0"/>
              <a:t>IPv6</a:t>
            </a:r>
            <a:r>
              <a:rPr lang="zh-CN" altLang="zh-CN" dirty="0"/>
              <a:t>全面部署阶段</a:t>
            </a:r>
            <a:endParaRPr kumimoji="1" lang="zh-CN" altLang="en-US" dirty="0"/>
          </a:p>
        </p:txBody>
      </p:sp>
      <p:grpSp>
        <p:nvGrpSpPr>
          <p:cNvPr id="4" name="组合 3">
            <a:extLst>
              <a:ext uri="{FF2B5EF4-FFF2-40B4-BE49-F238E27FC236}">
                <a16:creationId xmlns:a16="http://schemas.microsoft.com/office/drawing/2014/main" id="{2BC4BCCB-3C26-684B-A42B-EEE96E55EF14}"/>
              </a:ext>
            </a:extLst>
          </p:cNvPr>
          <p:cNvGrpSpPr/>
          <p:nvPr/>
        </p:nvGrpSpPr>
        <p:grpSpPr>
          <a:xfrm>
            <a:off x="412072" y="1687700"/>
            <a:ext cx="11394685" cy="4721183"/>
            <a:chOff x="797315" y="1710337"/>
            <a:chExt cx="8170609" cy="3499894"/>
          </a:xfrm>
        </p:grpSpPr>
        <p:sp>
          <p:nvSpPr>
            <p:cNvPr id="5" name="圆角矩形 4">
              <a:extLst>
                <a:ext uri="{FF2B5EF4-FFF2-40B4-BE49-F238E27FC236}">
                  <a16:creationId xmlns:a16="http://schemas.microsoft.com/office/drawing/2014/main" id="{A2FB8B7C-D6A8-5B49-A5C1-079CBA95ACEE}"/>
                </a:ext>
              </a:extLst>
            </p:cNvPr>
            <p:cNvSpPr/>
            <p:nvPr/>
          </p:nvSpPr>
          <p:spPr>
            <a:xfrm>
              <a:off x="1340419" y="1710337"/>
              <a:ext cx="7420768" cy="681988"/>
            </a:xfrm>
            <a:prstGeom prst="roundRect">
              <a:avLst/>
            </a:prstGeom>
            <a:noFill/>
            <a:ln>
              <a:solidFill>
                <a:srgbClr val="11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6" name="圆角矩形 5">
              <a:extLst>
                <a:ext uri="{FF2B5EF4-FFF2-40B4-BE49-F238E27FC236}">
                  <a16:creationId xmlns:a16="http://schemas.microsoft.com/office/drawing/2014/main" id="{E062D959-FA89-824C-BEB5-105A3E1B0E5D}"/>
                </a:ext>
              </a:extLst>
            </p:cNvPr>
            <p:cNvSpPr/>
            <p:nvPr/>
          </p:nvSpPr>
          <p:spPr>
            <a:xfrm>
              <a:off x="797315" y="1809654"/>
              <a:ext cx="1303921" cy="481781"/>
            </a:xfrm>
            <a:prstGeom prst="roundRect">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主要目标</a:t>
              </a:r>
            </a:p>
          </p:txBody>
        </p:sp>
        <p:sp>
          <p:nvSpPr>
            <p:cNvPr id="7" name="文本框 6">
              <a:extLst>
                <a:ext uri="{FF2B5EF4-FFF2-40B4-BE49-F238E27FC236}">
                  <a16:creationId xmlns:a16="http://schemas.microsoft.com/office/drawing/2014/main" id="{33EEA679-2749-0440-B648-1E19A4D0BD07}"/>
                </a:ext>
              </a:extLst>
            </p:cNvPr>
            <p:cNvSpPr txBox="1"/>
            <p:nvPr/>
          </p:nvSpPr>
          <p:spPr>
            <a:xfrm>
              <a:off x="2331150" y="1780555"/>
              <a:ext cx="6322141" cy="51958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形成下一代互联网自主技术体系和产业生态，建成全球最大规模的</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商业应用网络，实现下一代互联网在经济社会各领域尝试整合应用，成为全球下一代互联网发展的重要主导力量。</a:t>
              </a:r>
            </a:p>
          </p:txBody>
        </p:sp>
        <p:sp>
          <p:nvSpPr>
            <p:cNvPr id="8" name="文本框 7">
              <a:extLst>
                <a:ext uri="{FF2B5EF4-FFF2-40B4-BE49-F238E27FC236}">
                  <a16:creationId xmlns:a16="http://schemas.microsoft.com/office/drawing/2014/main" id="{4067C516-9F0D-204A-9D5D-8A870235E320}"/>
                </a:ext>
              </a:extLst>
            </p:cNvPr>
            <p:cNvSpPr txBox="1"/>
            <p:nvPr/>
          </p:nvSpPr>
          <p:spPr>
            <a:xfrm>
              <a:off x="2331150" y="2520703"/>
              <a:ext cx="6322141" cy="1254880"/>
            </a:xfrm>
            <a:prstGeom prst="rect">
              <a:avLst/>
            </a:prstGeom>
            <a:noFill/>
          </p:spPr>
          <p:txBody>
            <a:bodyPr wrap="square" rtlCol="0">
              <a:spAutoFit/>
            </a:bodyPr>
            <a:lstStyle/>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加快互联网应用服务升级，不断丰富网络信源</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开展网络基础设施改造，提升网络服务水平</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加快应用基础设施改造，优化流量调度能力</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强化网络安全保障，维护国家网络安全</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突破关键前沿技术，构建自主技术产业生态</a:t>
              </a:r>
            </a:p>
          </p:txBody>
        </p:sp>
        <p:sp>
          <p:nvSpPr>
            <p:cNvPr id="9" name="文本框 8">
              <a:extLst>
                <a:ext uri="{FF2B5EF4-FFF2-40B4-BE49-F238E27FC236}">
                  <a16:creationId xmlns:a16="http://schemas.microsoft.com/office/drawing/2014/main" id="{BF691B50-3929-2F41-8E70-4CC2E2739F68}"/>
                </a:ext>
              </a:extLst>
            </p:cNvPr>
            <p:cNvSpPr txBox="1"/>
            <p:nvPr/>
          </p:nvSpPr>
          <p:spPr>
            <a:xfrm>
              <a:off x="2331150" y="3955351"/>
              <a:ext cx="6636774" cy="1254880"/>
            </a:xfrm>
            <a:prstGeom prst="rect">
              <a:avLst/>
            </a:prstGeom>
            <a:noFill/>
          </p:spPr>
          <p:txBody>
            <a:bodyPr wrap="square" rtlCol="0">
              <a:spAutoFit/>
            </a:bodyPr>
            <a:lstStyle>
              <a:defPPr>
                <a:defRPr lang="zh-CN"/>
              </a:defPPr>
              <a:lvl1pPr marL="184150" indent="-184150">
                <a:buFont typeface="AppleSymbols" charset="0"/>
                <a:buChar char="⎼"/>
                <a:defRPr kumimoji="1" sz="1200"/>
              </a:lvl1pPr>
            </a:lstStyle>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互联网应用（典型应用升级，政府、媒体、央企网站</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改造，新型智慧城市</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应用等）</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网络基础设施（骨干网</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互联互通，城域网和接入网改造，</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网络国际出入口建设等）</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应用基础设施（超大型数据中心和域名系统</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升级，</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 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发展监测平台建设等）</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网络安全（</a:t>
              </a:r>
              <a:r>
                <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IPv6</a:t>
              </a: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网络安全提升计划）</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a:p>
              <a:pPr marL="184150" marR="0" lvl="0" indent="-184150" algn="l" defTabSz="914400" rtl="0" eaLnBrk="1" fontAlgn="auto" latinLnBrk="0" hangingPunct="1">
                <a:lnSpc>
                  <a:spcPct val="130000"/>
                </a:lnSpc>
                <a:spcBef>
                  <a:spcPts val="0"/>
                </a:spcBef>
                <a:spcAft>
                  <a:spcPts val="0"/>
                </a:spcAft>
                <a:buClrTx/>
                <a:buSzTx/>
                <a:buFont typeface="AppleSymbols" charset="0"/>
                <a:buChar char="⎼"/>
                <a:tabLst/>
                <a:defRPr/>
              </a:pPr>
              <a:r>
                <a:rPr kumimoji="1" lang="zh-CN" altLang="en-US"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rPr>
                <a:t>关键前沿技术（下一代互联网技术创新项目）</a:t>
              </a:r>
              <a:endParaRPr kumimoji="1" lang="en-US" altLang="zh-CN" sz="16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a:cs typeface="Arial" panose="020B0604020202020204" pitchFamily="34" charset="0"/>
              </a:endParaRPr>
            </a:p>
          </p:txBody>
        </p:sp>
        <p:sp>
          <p:nvSpPr>
            <p:cNvPr id="10" name="圆角矩形 9">
              <a:extLst>
                <a:ext uri="{FF2B5EF4-FFF2-40B4-BE49-F238E27FC236}">
                  <a16:creationId xmlns:a16="http://schemas.microsoft.com/office/drawing/2014/main" id="{9EF0C7EB-3497-3B48-9256-1A7BD97E52D5}"/>
                </a:ext>
              </a:extLst>
            </p:cNvPr>
            <p:cNvSpPr/>
            <p:nvPr/>
          </p:nvSpPr>
          <p:spPr>
            <a:xfrm>
              <a:off x="1340419" y="2508411"/>
              <a:ext cx="7420768" cy="1285306"/>
            </a:xfrm>
            <a:prstGeom prst="roundRect">
              <a:avLst/>
            </a:prstGeom>
            <a:noFill/>
            <a:ln>
              <a:solidFill>
                <a:srgbClr val="11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1" name="圆角矩形 10">
              <a:extLst>
                <a:ext uri="{FF2B5EF4-FFF2-40B4-BE49-F238E27FC236}">
                  <a16:creationId xmlns:a16="http://schemas.microsoft.com/office/drawing/2014/main" id="{4368944F-3B85-3B44-BC5B-EA674B79F088}"/>
                </a:ext>
              </a:extLst>
            </p:cNvPr>
            <p:cNvSpPr/>
            <p:nvPr/>
          </p:nvSpPr>
          <p:spPr>
            <a:xfrm>
              <a:off x="1340419" y="3916181"/>
              <a:ext cx="7420768" cy="1285306"/>
            </a:xfrm>
            <a:prstGeom prst="roundRect">
              <a:avLst/>
            </a:prstGeom>
            <a:noFill/>
            <a:ln>
              <a:solidFill>
                <a:srgbClr val="11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2" name="圆角矩形 11">
              <a:extLst>
                <a:ext uri="{FF2B5EF4-FFF2-40B4-BE49-F238E27FC236}">
                  <a16:creationId xmlns:a16="http://schemas.microsoft.com/office/drawing/2014/main" id="{BEF407F7-E442-C147-A8D5-1E4A0423F676}"/>
                </a:ext>
              </a:extLst>
            </p:cNvPr>
            <p:cNvSpPr/>
            <p:nvPr/>
          </p:nvSpPr>
          <p:spPr>
            <a:xfrm>
              <a:off x="797315" y="2921332"/>
              <a:ext cx="1303921" cy="481781"/>
            </a:xfrm>
            <a:prstGeom prst="roundRect">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重点任务</a:t>
              </a:r>
            </a:p>
          </p:txBody>
        </p:sp>
        <p:sp>
          <p:nvSpPr>
            <p:cNvPr id="13" name="圆角矩形 12">
              <a:extLst>
                <a:ext uri="{FF2B5EF4-FFF2-40B4-BE49-F238E27FC236}">
                  <a16:creationId xmlns:a16="http://schemas.microsoft.com/office/drawing/2014/main" id="{C40A9358-1E43-6D47-AD59-1322637631CD}"/>
                </a:ext>
              </a:extLst>
            </p:cNvPr>
            <p:cNvSpPr/>
            <p:nvPr/>
          </p:nvSpPr>
          <p:spPr>
            <a:xfrm>
              <a:off x="807147" y="4378465"/>
              <a:ext cx="1303921" cy="481781"/>
            </a:xfrm>
            <a:prstGeom prst="roundRect">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2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重点工作</a:t>
              </a:r>
            </a:p>
          </p:txBody>
        </p:sp>
      </p:grpSp>
      <p:sp>
        <p:nvSpPr>
          <p:cNvPr id="3" name="矩形 2">
            <a:extLst>
              <a:ext uri="{FF2B5EF4-FFF2-40B4-BE49-F238E27FC236}">
                <a16:creationId xmlns:a16="http://schemas.microsoft.com/office/drawing/2014/main" id="{4C641079-09D9-A74A-BDBB-F34F55703DB0}"/>
              </a:ext>
            </a:extLst>
          </p:cNvPr>
          <p:cNvSpPr/>
          <p:nvPr/>
        </p:nvSpPr>
        <p:spPr>
          <a:xfrm>
            <a:off x="964380" y="1032616"/>
            <a:ext cx="75474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a:t>
            </a:r>
            <a:r>
              <a:rPr kumimoji="1" lang="zh-CN" altLang="en-US" sz="20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推进互联网协议第六版</a:t>
            </a:r>
            <a:r>
              <a:rPr kumimoji="1" lang="en-US" altLang="zh-CN" sz="20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(IPv6)</a:t>
            </a:r>
            <a:r>
              <a:rPr kumimoji="1" lang="zh-CN" altLang="en-US" sz="20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规模部署行动计划</a:t>
            </a:r>
            <a:r>
              <a:rPr kumimoji="1" lang="en-US" altLang="zh-CN" sz="20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a:t>
            </a:r>
            <a:r>
              <a:rPr kumimoji="1" lang="en-US" altLang="zh-CN" sz="18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a:t>
            </a:r>
            <a:r>
              <a:rPr kumimoji="1" lang="en-US" altLang="zh-Hans" sz="18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2017.11.26</a:t>
            </a:r>
            <a:r>
              <a:rPr kumimoji="1" lang="en-US" altLang="zh-CN" sz="18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a:t>
            </a:r>
            <a:endParaRPr kumimoji="0" lang="zh-CN" altLang="en-US" sz="2000" b="1"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p:txBody>
      </p:sp>
    </p:spTree>
    <p:extLst>
      <p:ext uri="{BB962C8B-B14F-4D97-AF65-F5344CB8AC3E}">
        <p14:creationId xmlns:p14="http://schemas.microsoft.com/office/powerpoint/2010/main" val="31886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p:txBody>
          <a:bodyPr>
            <a:normAutofit/>
          </a:bodyPr>
          <a:lstStyle/>
          <a:p>
            <a:r>
              <a:rPr kumimoji="1" lang="zh-CN" altLang="en-US" dirty="0">
                <a:latin typeface="Microsoft YaHei" panose="020B0503020204020204" pitchFamily="34" charset="-122"/>
                <a:ea typeface="Microsoft YaHei" panose="020B0503020204020204" pitchFamily="34" charset="-122"/>
              </a:rPr>
              <a:t>我国</a:t>
            </a:r>
            <a:r>
              <a:rPr kumimoji="1" lang="en"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规模部署工作取得成效</a:t>
            </a:r>
            <a:endParaRPr kumimoji="1" lang="zh-CN" altLang="en-US" dirty="0"/>
          </a:p>
        </p:txBody>
      </p:sp>
      <p:sp>
        <p:nvSpPr>
          <p:cNvPr id="31" name="文本框 30">
            <a:extLst>
              <a:ext uri="{FF2B5EF4-FFF2-40B4-BE49-F238E27FC236}">
                <a16:creationId xmlns:a16="http://schemas.microsoft.com/office/drawing/2014/main" id="{B1289E02-3788-4156-A4AA-118BF91FBCFC}"/>
              </a:ext>
            </a:extLst>
          </p:cNvPr>
          <p:cNvSpPr txBox="1"/>
          <p:nvPr/>
        </p:nvSpPr>
        <p:spPr>
          <a:xfrm>
            <a:off x="6075706" y="6550223"/>
            <a:ext cx="591704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资料来源：推进</a:t>
            </a:r>
            <a:r>
              <a:rPr kumimoji="1"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IPv6</a:t>
            </a:r>
            <a:r>
              <a:rPr kumimoji="1"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规模部署专家委员会</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中国</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IPv6</a:t>
            </a:r>
            <a:r>
              <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发展状况</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endParaRPr kumimoji="1"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2" name="文本框 31">
            <a:extLst>
              <a:ext uri="{FF2B5EF4-FFF2-40B4-BE49-F238E27FC236}">
                <a16:creationId xmlns:a16="http://schemas.microsoft.com/office/drawing/2014/main" id="{659042DF-189B-420F-A509-2C68093F9758}"/>
              </a:ext>
            </a:extLst>
          </p:cNvPr>
          <p:cNvSpPr txBox="1"/>
          <p:nvPr/>
        </p:nvSpPr>
        <p:spPr>
          <a:xfrm>
            <a:off x="379358" y="1090985"/>
            <a:ext cx="10029664" cy="369332"/>
          </a:xfrm>
          <a:prstGeom prst="rect">
            <a:avLst/>
          </a:prstGeom>
          <a:noFill/>
        </p:spPr>
        <p:txBody>
          <a:bodyPr wrap="square" rtlCol="0">
            <a:spAutoFit/>
            <a:scene3d>
              <a:camera prst="orthographicFront"/>
              <a:lightRig rig="threePt" dir="t"/>
            </a:scene3d>
            <a:sp3d contourW="12700"/>
          </a:bodyPr>
          <a:lstStyle/>
          <a:p>
            <a:r>
              <a:rPr lang="en-US" altLang="zh-CN" dirty="0">
                <a:latin typeface="+mj-ea"/>
                <a:ea typeface="+mj-ea"/>
              </a:rPr>
              <a:t>《</a:t>
            </a:r>
            <a:r>
              <a:rPr lang="zh-CN" altLang="en-US" dirty="0">
                <a:latin typeface="+mj-ea"/>
                <a:ea typeface="+mj-ea"/>
              </a:rPr>
              <a:t>行动计划</a:t>
            </a:r>
            <a:r>
              <a:rPr lang="en-US" altLang="zh-CN" dirty="0">
                <a:latin typeface="+mj-ea"/>
                <a:ea typeface="+mj-ea"/>
              </a:rPr>
              <a:t>》</a:t>
            </a:r>
            <a:r>
              <a:rPr lang="zh-CN" altLang="en-US" dirty="0">
                <a:latin typeface="+mj-ea"/>
                <a:ea typeface="+mj-ea"/>
              </a:rPr>
              <a:t>发布以来，我国</a:t>
            </a:r>
            <a:r>
              <a:rPr lang="en-US" altLang="zh-CN" dirty="0">
                <a:latin typeface="+mj-ea"/>
                <a:ea typeface="+mj-ea"/>
              </a:rPr>
              <a:t>IPv6</a:t>
            </a:r>
            <a:r>
              <a:rPr lang="zh-CN" altLang="en-US" dirty="0">
                <a:latin typeface="+mj-ea"/>
                <a:ea typeface="+mj-ea"/>
              </a:rPr>
              <a:t>规模部署工作呈现加速发展态势：</a:t>
            </a:r>
          </a:p>
        </p:txBody>
      </p:sp>
      <p:grpSp>
        <p:nvGrpSpPr>
          <p:cNvPr id="33" name="îṡ1îďê">
            <a:extLst>
              <a:ext uri="{FF2B5EF4-FFF2-40B4-BE49-F238E27FC236}">
                <a16:creationId xmlns:a16="http://schemas.microsoft.com/office/drawing/2014/main" id="{DD0DA81C-7DED-4E79-941F-DCEADECB628D}"/>
              </a:ext>
            </a:extLst>
          </p:cNvPr>
          <p:cNvGrpSpPr/>
          <p:nvPr/>
        </p:nvGrpSpPr>
        <p:grpSpPr>
          <a:xfrm>
            <a:off x="4735699" y="2149383"/>
            <a:ext cx="2804160" cy="3649468"/>
            <a:chOff x="4375152" y="1801285"/>
            <a:chExt cx="3651249" cy="4751916"/>
          </a:xfrm>
        </p:grpSpPr>
        <p:grpSp>
          <p:nvGrpSpPr>
            <p:cNvPr id="34" name="ïṧľïḑê">
              <a:extLst>
                <a:ext uri="{FF2B5EF4-FFF2-40B4-BE49-F238E27FC236}">
                  <a16:creationId xmlns:a16="http://schemas.microsoft.com/office/drawing/2014/main" id="{4264815E-971A-4CC3-AA1E-0A896F926DB6}"/>
                </a:ext>
              </a:extLst>
            </p:cNvPr>
            <p:cNvGrpSpPr/>
            <p:nvPr/>
          </p:nvGrpSpPr>
          <p:grpSpPr>
            <a:xfrm>
              <a:off x="4375152" y="1801285"/>
              <a:ext cx="3651249" cy="4751916"/>
              <a:chOff x="3281363" y="1350963"/>
              <a:chExt cx="2738437" cy="3563937"/>
            </a:xfrm>
          </p:grpSpPr>
          <p:sp>
            <p:nvSpPr>
              <p:cNvPr id="40" name="ïśļíḋe">
                <a:extLst>
                  <a:ext uri="{FF2B5EF4-FFF2-40B4-BE49-F238E27FC236}">
                    <a16:creationId xmlns:a16="http://schemas.microsoft.com/office/drawing/2014/main" id="{0F45BD02-C8AC-4A27-9312-611C06A1275B}"/>
                  </a:ext>
                </a:extLst>
              </p:cNvPr>
              <p:cNvSpPr>
                <a:spLocks noChangeAspect="1"/>
              </p:cNvSpPr>
              <p:nvPr/>
            </p:nvSpPr>
            <p:spPr bwMode="auto">
              <a:xfrm>
                <a:off x="3281363" y="1352550"/>
                <a:ext cx="273843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41" name="îş1îḍe">
                <a:extLst>
                  <a:ext uri="{FF2B5EF4-FFF2-40B4-BE49-F238E27FC236}">
                    <a16:creationId xmlns:a16="http://schemas.microsoft.com/office/drawing/2014/main" id="{4B295694-F897-4757-AB04-985927828BF4}"/>
                  </a:ext>
                </a:extLst>
              </p:cNvPr>
              <p:cNvSpPr>
                <a:spLocks/>
              </p:cNvSpPr>
              <p:nvPr/>
            </p:nvSpPr>
            <p:spPr bwMode="auto">
              <a:xfrm>
                <a:off x="3514725" y="3225800"/>
                <a:ext cx="1268412" cy="1689100"/>
              </a:xfrm>
              <a:custGeom>
                <a:avLst/>
                <a:gdLst>
                  <a:gd name="T0" fmla="*/ 0 w 799"/>
                  <a:gd name="T1" fmla="*/ 894 h 1064"/>
                  <a:gd name="T2" fmla="*/ 318 w 799"/>
                  <a:gd name="T3" fmla="*/ 0 h 1064"/>
                  <a:gd name="T4" fmla="*/ 799 w 799"/>
                  <a:gd name="T5" fmla="*/ 172 h 1064"/>
                  <a:gd name="T6" fmla="*/ 481 w 799"/>
                  <a:gd name="T7" fmla="*/ 1064 h 1064"/>
                  <a:gd name="T8" fmla="*/ 296 w 799"/>
                  <a:gd name="T9" fmla="*/ 823 h 1064"/>
                  <a:gd name="T10" fmla="*/ 0 w 799"/>
                  <a:gd name="T11" fmla="*/ 894 h 1064"/>
                </a:gdLst>
                <a:ahLst/>
                <a:cxnLst>
                  <a:cxn ang="0">
                    <a:pos x="T0" y="T1"/>
                  </a:cxn>
                  <a:cxn ang="0">
                    <a:pos x="T2" y="T3"/>
                  </a:cxn>
                  <a:cxn ang="0">
                    <a:pos x="T4" y="T5"/>
                  </a:cxn>
                  <a:cxn ang="0">
                    <a:pos x="T6" y="T7"/>
                  </a:cxn>
                  <a:cxn ang="0">
                    <a:pos x="T8" y="T9"/>
                  </a:cxn>
                  <a:cxn ang="0">
                    <a:pos x="T10" y="T11"/>
                  </a:cxn>
                </a:cxnLst>
                <a:rect l="0" t="0" r="r" b="b"/>
                <a:pathLst>
                  <a:path w="799" h="1064">
                    <a:moveTo>
                      <a:pt x="0" y="894"/>
                    </a:moveTo>
                    <a:lnTo>
                      <a:pt x="318" y="0"/>
                    </a:lnTo>
                    <a:lnTo>
                      <a:pt x="799" y="172"/>
                    </a:lnTo>
                    <a:lnTo>
                      <a:pt x="481" y="1064"/>
                    </a:lnTo>
                    <a:lnTo>
                      <a:pt x="296" y="823"/>
                    </a:lnTo>
                    <a:lnTo>
                      <a:pt x="0" y="894"/>
                    </a:lnTo>
                    <a:close/>
                  </a:path>
                </a:pathLst>
              </a:cu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42" name="i$ļîḍé">
                <a:extLst>
                  <a:ext uri="{FF2B5EF4-FFF2-40B4-BE49-F238E27FC236}">
                    <a16:creationId xmlns:a16="http://schemas.microsoft.com/office/drawing/2014/main" id="{704453C5-1078-46BE-93D9-1F490E83727F}"/>
                  </a:ext>
                </a:extLst>
              </p:cNvPr>
              <p:cNvSpPr>
                <a:spLocks/>
              </p:cNvSpPr>
              <p:nvPr/>
            </p:nvSpPr>
            <p:spPr bwMode="auto">
              <a:xfrm>
                <a:off x="4513263" y="3225800"/>
                <a:ext cx="1266825" cy="1689100"/>
              </a:xfrm>
              <a:custGeom>
                <a:avLst/>
                <a:gdLst>
                  <a:gd name="T0" fmla="*/ 798 w 798"/>
                  <a:gd name="T1" fmla="*/ 894 h 1064"/>
                  <a:gd name="T2" fmla="*/ 481 w 798"/>
                  <a:gd name="T3" fmla="*/ 0 h 1064"/>
                  <a:gd name="T4" fmla="*/ 0 w 798"/>
                  <a:gd name="T5" fmla="*/ 172 h 1064"/>
                  <a:gd name="T6" fmla="*/ 317 w 798"/>
                  <a:gd name="T7" fmla="*/ 1064 h 1064"/>
                  <a:gd name="T8" fmla="*/ 502 w 798"/>
                  <a:gd name="T9" fmla="*/ 823 h 1064"/>
                  <a:gd name="T10" fmla="*/ 798 w 798"/>
                  <a:gd name="T11" fmla="*/ 894 h 1064"/>
                </a:gdLst>
                <a:ahLst/>
                <a:cxnLst>
                  <a:cxn ang="0">
                    <a:pos x="T0" y="T1"/>
                  </a:cxn>
                  <a:cxn ang="0">
                    <a:pos x="T2" y="T3"/>
                  </a:cxn>
                  <a:cxn ang="0">
                    <a:pos x="T4" y="T5"/>
                  </a:cxn>
                  <a:cxn ang="0">
                    <a:pos x="T6" y="T7"/>
                  </a:cxn>
                  <a:cxn ang="0">
                    <a:pos x="T8" y="T9"/>
                  </a:cxn>
                  <a:cxn ang="0">
                    <a:pos x="T10" y="T11"/>
                  </a:cxn>
                </a:cxnLst>
                <a:rect l="0" t="0" r="r" b="b"/>
                <a:pathLst>
                  <a:path w="798" h="1064">
                    <a:moveTo>
                      <a:pt x="798" y="894"/>
                    </a:moveTo>
                    <a:lnTo>
                      <a:pt x="481" y="0"/>
                    </a:lnTo>
                    <a:lnTo>
                      <a:pt x="0" y="172"/>
                    </a:lnTo>
                    <a:lnTo>
                      <a:pt x="317" y="1064"/>
                    </a:lnTo>
                    <a:lnTo>
                      <a:pt x="502" y="823"/>
                    </a:lnTo>
                    <a:lnTo>
                      <a:pt x="798" y="894"/>
                    </a:lnTo>
                    <a:close/>
                  </a:path>
                </a:pathLst>
              </a:cu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43" name="îŝḷïḋè">
                <a:extLst>
                  <a:ext uri="{FF2B5EF4-FFF2-40B4-BE49-F238E27FC236}">
                    <a16:creationId xmlns:a16="http://schemas.microsoft.com/office/drawing/2014/main" id="{5404B793-9CC0-4900-A253-14142DE4BF7F}"/>
                  </a:ext>
                </a:extLst>
              </p:cNvPr>
              <p:cNvSpPr>
                <a:spLocks/>
              </p:cNvSpPr>
              <p:nvPr/>
            </p:nvSpPr>
            <p:spPr bwMode="auto">
              <a:xfrm>
                <a:off x="3282950" y="1350963"/>
                <a:ext cx="2736850" cy="2730500"/>
              </a:xfrm>
              <a:custGeom>
                <a:avLst/>
                <a:gdLst>
                  <a:gd name="T0" fmla="*/ 172 w 1742"/>
                  <a:gd name="T1" fmla="*/ 864 h 1738"/>
                  <a:gd name="T2" fmla="*/ 868 w 1742"/>
                  <a:gd name="T3" fmla="*/ 168 h 1738"/>
                  <a:gd name="T4" fmla="*/ 869 w 1742"/>
                  <a:gd name="T5" fmla="*/ 168 h 1738"/>
                  <a:gd name="T6" fmla="*/ 1565 w 1742"/>
                  <a:gd name="T7" fmla="*/ 864 h 1738"/>
                  <a:gd name="T8" fmla="*/ 869 w 1742"/>
                  <a:gd name="T9" fmla="*/ 1561 h 1738"/>
                  <a:gd name="T10" fmla="*/ 868 w 1742"/>
                  <a:gd name="T11" fmla="*/ 1561 h 1738"/>
                  <a:gd name="T12" fmla="*/ 172 w 1742"/>
                  <a:gd name="T13" fmla="*/ 864 h 1738"/>
                  <a:gd name="T14" fmla="*/ 868 w 1742"/>
                  <a:gd name="T15" fmla="*/ 122 h 1738"/>
                  <a:gd name="T16" fmla="*/ 867 w 1742"/>
                  <a:gd name="T17" fmla="*/ 123 h 1738"/>
                  <a:gd name="T18" fmla="*/ 721 w 1742"/>
                  <a:gd name="T19" fmla="*/ 2 h 1738"/>
                  <a:gd name="T20" fmla="*/ 626 w 1742"/>
                  <a:gd name="T21" fmla="*/ 165 h 1738"/>
                  <a:gd name="T22" fmla="*/ 450 w 1742"/>
                  <a:gd name="T23" fmla="*/ 97 h 1738"/>
                  <a:gd name="T24" fmla="*/ 413 w 1742"/>
                  <a:gd name="T25" fmla="*/ 283 h 1738"/>
                  <a:gd name="T26" fmla="*/ 223 w 1742"/>
                  <a:gd name="T27" fmla="*/ 276 h 1738"/>
                  <a:gd name="T28" fmla="*/ 249 w 1742"/>
                  <a:gd name="T29" fmla="*/ 463 h 1738"/>
                  <a:gd name="T30" fmla="*/ 69 w 1742"/>
                  <a:gd name="T31" fmla="*/ 519 h 1738"/>
                  <a:gd name="T32" fmla="*/ 152 w 1742"/>
                  <a:gd name="T33" fmla="*/ 687 h 1738"/>
                  <a:gd name="T34" fmla="*/ 0 w 1742"/>
                  <a:gd name="T35" fmla="*/ 797 h 1738"/>
                  <a:gd name="T36" fmla="*/ 134 w 1742"/>
                  <a:gd name="T37" fmla="*/ 930 h 1738"/>
                  <a:gd name="T38" fmla="*/ 26 w 1742"/>
                  <a:gd name="T39" fmla="*/ 1085 h 1738"/>
                  <a:gd name="T40" fmla="*/ 196 w 1742"/>
                  <a:gd name="T41" fmla="*/ 1165 h 1738"/>
                  <a:gd name="T42" fmla="*/ 143 w 1742"/>
                  <a:gd name="T43" fmla="*/ 1348 h 1738"/>
                  <a:gd name="T44" fmla="*/ 331 w 1742"/>
                  <a:gd name="T45" fmla="*/ 1369 h 1738"/>
                  <a:gd name="T46" fmla="*/ 339 w 1742"/>
                  <a:gd name="T47" fmla="*/ 1557 h 1738"/>
                  <a:gd name="T48" fmla="*/ 524 w 1742"/>
                  <a:gd name="T49" fmla="*/ 1517 h 1738"/>
                  <a:gd name="T50" fmla="*/ 594 w 1742"/>
                  <a:gd name="T51" fmla="*/ 1693 h 1738"/>
                  <a:gd name="T52" fmla="*/ 755 w 1742"/>
                  <a:gd name="T53" fmla="*/ 1594 h 1738"/>
                  <a:gd name="T54" fmla="*/ 868 w 1742"/>
                  <a:gd name="T55" fmla="*/ 1726 h 1738"/>
                  <a:gd name="T56" fmla="*/ 878 w 1742"/>
                  <a:gd name="T57" fmla="*/ 1738 h 1738"/>
                  <a:gd name="T58" fmla="*/ 999 w 1742"/>
                  <a:gd name="T59" fmla="*/ 1593 h 1738"/>
                  <a:gd name="T60" fmla="*/ 1162 w 1742"/>
                  <a:gd name="T61" fmla="*/ 1688 h 1738"/>
                  <a:gd name="T62" fmla="*/ 1228 w 1742"/>
                  <a:gd name="T63" fmla="*/ 1512 h 1738"/>
                  <a:gd name="T64" fmla="*/ 1413 w 1742"/>
                  <a:gd name="T65" fmla="*/ 1550 h 1738"/>
                  <a:gd name="T66" fmla="*/ 1420 w 1742"/>
                  <a:gd name="T67" fmla="*/ 1361 h 1738"/>
                  <a:gd name="T68" fmla="*/ 1607 w 1742"/>
                  <a:gd name="T69" fmla="*/ 1337 h 1738"/>
                  <a:gd name="T70" fmla="*/ 1551 w 1742"/>
                  <a:gd name="T71" fmla="*/ 1156 h 1738"/>
                  <a:gd name="T72" fmla="*/ 1720 w 1742"/>
                  <a:gd name="T73" fmla="*/ 1073 h 1738"/>
                  <a:gd name="T74" fmla="*/ 1610 w 1742"/>
                  <a:gd name="T75" fmla="*/ 919 h 1738"/>
                  <a:gd name="T76" fmla="*/ 1742 w 1742"/>
                  <a:gd name="T77" fmla="*/ 786 h 1738"/>
                  <a:gd name="T78" fmla="*/ 1588 w 1742"/>
                  <a:gd name="T79" fmla="*/ 677 h 1738"/>
                  <a:gd name="T80" fmla="*/ 1669 w 1742"/>
                  <a:gd name="T81" fmla="*/ 507 h 1738"/>
                  <a:gd name="T82" fmla="*/ 1488 w 1742"/>
                  <a:gd name="T83" fmla="*/ 455 h 1738"/>
                  <a:gd name="T84" fmla="*/ 1511 w 1742"/>
                  <a:gd name="T85" fmla="*/ 266 h 1738"/>
                  <a:gd name="T86" fmla="*/ 1321 w 1742"/>
                  <a:gd name="T87" fmla="*/ 276 h 1738"/>
                  <a:gd name="T88" fmla="*/ 1282 w 1742"/>
                  <a:gd name="T89" fmla="*/ 91 h 1738"/>
                  <a:gd name="T90" fmla="*/ 1107 w 1742"/>
                  <a:gd name="T91" fmla="*/ 162 h 1738"/>
                  <a:gd name="T92" fmla="*/ 1009 w 1742"/>
                  <a:gd name="T93" fmla="*/ 0 h 1738"/>
                  <a:gd name="T94" fmla="*/ 868 w 1742"/>
                  <a:gd name="T95" fmla="*/ 122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2" h="1738">
                    <a:moveTo>
                      <a:pt x="172" y="864"/>
                    </a:moveTo>
                    <a:cubicBezTo>
                      <a:pt x="172" y="481"/>
                      <a:pt x="484" y="169"/>
                      <a:pt x="868" y="168"/>
                    </a:cubicBezTo>
                    <a:cubicBezTo>
                      <a:pt x="869" y="168"/>
                      <a:pt x="869" y="168"/>
                      <a:pt x="869" y="168"/>
                    </a:cubicBezTo>
                    <a:cubicBezTo>
                      <a:pt x="1254" y="168"/>
                      <a:pt x="1565" y="480"/>
                      <a:pt x="1565" y="864"/>
                    </a:cubicBezTo>
                    <a:cubicBezTo>
                      <a:pt x="1565" y="1248"/>
                      <a:pt x="1254" y="1561"/>
                      <a:pt x="869" y="1561"/>
                    </a:cubicBezTo>
                    <a:cubicBezTo>
                      <a:pt x="868" y="1561"/>
                      <a:pt x="868" y="1561"/>
                      <a:pt x="868" y="1561"/>
                    </a:cubicBezTo>
                    <a:cubicBezTo>
                      <a:pt x="484" y="1560"/>
                      <a:pt x="172" y="1248"/>
                      <a:pt x="172" y="864"/>
                    </a:cubicBezTo>
                    <a:close/>
                    <a:moveTo>
                      <a:pt x="868" y="122"/>
                    </a:moveTo>
                    <a:cubicBezTo>
                      <a:pt x="867" y="123"/>
                      <a:pt x="867" y="123"/>
                      <a:pt x="867" y="123"/>
                    </a:cubicBezTo>
                    <a:cubicBezTo>
                      <a:pt x="721" y="2"/>
                      <a:pt x="721" y="2"/>
                      <a:pt x="721" y="2"/>
                    </a:cubicBezTo>
                    <a:cubicBezTo>
                      <a:pt x="626" y="165"/>
                      <a:pt x="626" y="165"/>
                      <a:pt x="626" y="165"/>
                    </a:cubicBezTo>
                    <a:cubicBezTo>
                      <a:pt x="450" y="97"/>
                      <a:pt x="450" y="97"/>
                      <a:pt x="450" y="97"/>
                    </a:cubicBezTo>
                    <a:cubicBezTo>
                      <a:pt x="413" y="283"/>
                      <a:pt x="413" y="283"/>
                      <a:pt x="413" y="283"/>
                    </a:cubicBezTo>
                    <a:cubicBezTo>
                      <a:pt x="223" y="276"/>
                      <a:pt x="223" y="276"/>
                      <a:pt x="223" y="276"/>
                    </a:cubicBezTo>
                    <a:cubicBezTo>
                      <a:pt x="249" y="463"/>
                      <a:pt x="249" y="463"/>
                      <a:pt x="249" y="463"/>
                    </a:cubicBezTo>
                    <a:cubicBezTo>
                      <a:pt x="69" y="519"/>
                      <a:pt x="69" y="519"/>
                      <a:pt x="69" y="519"/>
                    </a:cubicBezTo>
                    <a:cubicBezTo>
                      <a:pt x="152" y="687"/>
                      <a:pt x="152" y="687"/>
                      <a:pt x="152" y="687"/>
                    </a:cubicBezTo>
                    <a:cubicBezTo>
                      <a:pt x="0" y="797"/>
                      <a:pt x="0" y="797"/>
                      <a:pt x="0" y="797"/>
                    </a:cubicBezTo>
                    <a:cubicBezTo>
                      <a:pt x="134" y="930"/>
                      <a:pt x="134" y="930"/>
                      <a:pt x="134" y="930"/>
                    </a:cubicBezTo>
                    <a:cubicBezTo>
                      <a:pt x="26" y="1085"/>
                      <a:pt x="26" y="1085"/>
                      <a:pt x="26" y="1085"/>
                    </a:cubicBezTo>
                    <a:cubicBezTo>
                      <a:pt x="196" y="1165"/>
                      <a:pt x="196" y="1165"/>
                      <a:pt x="196" y="1165"/>
                    </a:cubicBezTo>
                    <a:cubicBezTo>
                      <a:pt x="143" y="1348"/>
                      <a:pt x="143" y="1348"/>
                      <a:pt x="143" y="1348"/>
                    </a:cubicBezTo>
                    <a:cubicBezTo>
                      <a:pt x="331" y="1369"/>
                      <a:pt x="331" y="1369"/>
                      <a:pt x="331" y="1369"/>
                    </a:cubicBezTo>
                    <a:cubicBezTo>
                      <a:pt x="339" y="1557"/>
                      <a:pt x="339" y="1557"/>
                      <a:pt x="339" y="1557"/>
                    </a:cubicBezTo>
                    <a:cubicBezTo>
                      <a:pt x="524" y="1517"/>
                      <a:pt x="524" y="1517"/>
                      <a:pt x="524" y="1517"/>
                    </a:cubicBezTo>
                    <a:cubicBezTo>
                      <a:pt x="594" y="1693"/>
                      <a:pt x="594" y="1693"/>
                      <a:pt x="594" y="1693"/>
                    </a:cubicBezTo>
                    <a:cubicBezTo>
                      <a:pt x="755" y="1594"/>
                      <a:pt x="755" y="1594"/>
                      <a:pt x="755" y="1594"/>
                    </a:cubicBezTo>
                    <a:cubicBezTo>
                      <a:pt x="868" y="1726"/>
                      <a:pt x="868" y="1726"/>
                      <a:pt x="868" y="1726"/>
                    </a:cubicBezTo>
                    <a:cubicBezTo>
                      <a:pt x="878" y="1738"/>
                      <a:pt x="878" y="1738"/>
                      <a:pt x="878" y="1738"/>
                    </a:cubicBezTo>
                    <a:cubicBezTo>
                      <a:pt x="999" y="1593"/>
                      <a:pt x="999" y="1593"/>
                      <a:pt x="999" y="1593"/>
                    </a:cubicBezTo>
                    <a:cubicBezTo>
                      <a:pt x="1162" y="1688"/>
                      <a:pt x="1162" y="1688"/>
                      <a:pt x="1162" y="1688"/>
                    </a:cubicBezTo>
                    <a:cubicBezTo>
                      <a:pt x="1228" y="1512"/>
                      <a:pt x="1228" y="1512"/>
                      <a:pt x="1228" y="1512"/>
                    </a:cubicBezTo>
                    <a:cubicBezTo>
                      <a:pt x="1413" y="1550"/>
                      <a:pt x="1413" y="1550"/>
                      <a:pt x="1413" y="1550"/>
                    </a:cubicBezTo>
                    <a:cubicBezTo>
                      <a:pt x="1420" y="1361"/>
                      <a:pt x="1420" y="1361"/>
                      <a:pt x="1420" y="1361"/>
                    </a:cubicBezTo>
                    <a:cubicBezTo>
                      <a:pt x="1607" y="1337"/>
                      <a:pt x="1607" y="1337"/>
                      <a:pt x="1607" y="1337"/>
                    </a:cubicBezTo>
                    <a:cubicBezTo>
                      <a:pt x="1551" y="1156"/>
                      <a:pt x="1551" y="1156"/>
                      <a:pt x="1551" y="1156"/>
                    </a:cubicBezTo>
                    <a:cubicBezTo>
                      <a:pt x="1720" y="1073"/>
                      <a:pt x="1720" y="1073"/>
                      <a:pt x="1720" y="1073"/>
                    </a:cubicBezTo>
                    <a:cubicBezTo>
                      <a:pt x="1610" y="919"/>
                      <a:pt x="1610" y="919"/>
                      <a:pt x="1610" y="919"/>
                    </a:cubicBezTo>
                    <a:cubicBezTo>
                      <a:pt x="1742" y="786"/>
                      <a:pt x="1742" y="786"/>
                      <a:pt x="1742" y="786"/>
                    </a:cubicBezTo>
                    <a:cubicBezTo>
                      <a:pt x="1588" y="677"/>
                      <a:pt x="1588" y="677"/>
                      <a:pt x="1588" y="677"/>
                    </a:cubicBezTo>
                    <a:cubicBezTo>
                      <a:pt x="1669" y="507"/>
                      <a:pt x="1669" y="507"/>
                      <a:pt x="1669" y="507"/>
                    </a:cubicBezTo>
                    <a:cubicBezTo>
                      <a:pt x="1488" y="455"/>
                      <a:pt x="1488" y="455"/>
                      <a:pt x="1488" y="455"/>
                    </a:cubicBezTo>
                    <a:cubicBezTo>
                      <a:pt x="1511" y="266"/>
                      <a:pt x="1511" y="266"/>
                      <a:pt x="1511" y="266"/>
                    </a:cubicBezTo>
                    <a:cubicBezTo>
                      <a:pt x="1321" y="276"/>
                      <a:pt x="1321" y="276"/>
                      <a:pt x="1321" y="276"/>
                    </a:cubicBezTo>
                    <a:cubicBezTo>
                      <a:pt x="1282" y="91"/>
                      <a:pt x="1282" y="91"/>
                      <a:pt x="1282" y="91"/>
                    </a:cubicBezTo>
                    <a:cubicBezTo>
                      <a:pt x="1107" y="162"/>
                      <a:pt x="1107" y="162"/>
                      <a:pt x="1107" y="162"/>
                    </a:cubicBezTo>
                    <a:cubicBezTo>
                      <a:pt x="1009" y="0"/>
                      <a:pt x="1009" y="0"/>
                      <a:pt x="1009" y="0"/>
                    </a:cubicBezTo>
                    <a:cubicBezTo>
                      <a:pt x="868" y="122"/>
                      <a:pt x="868" y="122"/>
                      <a:pt x="868" y="122"/>
                    </a:cubicBezTo>
                    <a:close/>
                  </a:path>
                </a:pathLst>
              </a:cu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44" name="iṡľídé">
                <a:extLst>
                  <a:ext uri="{FF2B5EF4-FFF2-40B4-BE49-F238E27FC236}">
                    <a16:creationId xmlns:a16="http://schemas.microsoft.com/office/drawing/2014/main" id="{D8510BEE-7E65-4228-BD18-DD5808C5D118}"/>
                  </a:ext>
                </a:extLst>
              </p:cNvPr>
              <p:cNvSpPr>
                <a:spLocks/>
              </p:cNvSpPr>
              <p:nvPr/>
            </p:nvSpPr>
            <p:spPr bwMode="auto">
              <a:xfrm>
                <a:off x="3648075" y="1706563"/>
                <a:ext cx="2001837" cy="2001838"/>
              </a:xfrm>
              <a:custGeom>
                <a:avLst/>
                <a:gdLst>
                  <a:gd name="T0" fmla="*/ 28 w 1275"/>
                  <a:gd name="T1" fmla="*/ 638 h 1275"/>
                  <a:gd name="T2" fmla="*/ 636 w 1275"/>
                  <a:gd name="T3" fmla="*/ 30 h 1275"/>
                  <a:gd name="T4" fmla="*/ 637 w 1275"/>
                  <a:gd name="T5" fmla="*/ 30 h 1275"/>
                  <a:gd name="T6" fmla="*/ 1245 w 1275"/>
                  <a:gd name="T7" fmla="*/ 638 h 1275"/>
                  <a:gd name="T8" fmla="*/ 637 w 1275"/>
                  <a:gd name="T9" fmla="*/ 1247 h 1275"/>
                  <a:gd name="T10" fmla="*/ 636 w 1275"/>
                  <a:gd name="T11" fmla="*/ 1247 h 1275"/>
                  <a:gd name="T12" fmla="*/ 28 w 1275"/>
                  <a:gd name="T13" fmla="*/ 638 h 1275"/>
                  <a:gd name="T14" fmla="*/ 636 w 1275"/>
                  <a:gd name="T15" fmla="*/ 0 h 1275"/>
                  <a:gd name="T16" fmla="*/ 0 w 1275"/>
                  <a:gd name="T17" fmla="*/ 638 h 1275"/>
                  <a:gd name="T18" fmla="*/ 636 w 1275"/>
                  <a:gd name="T19" fmla="*/ 1275 h 1275"/>
                  <a:gd name="T20" fmla="*/ 637 w 1275"/>
                  <a:gd name="T21" fmla="*/ 1275 h 1275"/>
                  <a:gd name="T22" fmla="*/ 1275 w 1275"/>
                  <a:gd name="T23" fmla="*/ 638 h 1275"/>
                  <a:gd name="T24" fmla="*/ 637 w 1275"/>
                  <a:gd name="T25" fmla="*/ 0 h 1275"/>
                  <a:gd name="T26" fmla="*/ 636 w 1275"/>
                  <a:gd name="T27" fmla="*/ 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5" h="1275">
                    <a:moveTo>
                      <a:pt x="28" y="638"/>
                    </a:moveTo>
                    <a:cubicBezTo>
                      <a:pt x="28" y="304"/>
                      <a:pt x="301" y="31"/>
                      <a:pt x="636" y="30"/>
                    </a:cubicBezTo>
                    <a:cubicBezTo>
                      <a:pt x="637" y="30"/>
                      <a:pt x="637" y="30"/>
                      <a:pt x="637" y="30"/>
                    </a:cubicBezTo>
                    <a:cubicBezTo>
                      <a:pt x="973" y="30"/>
                      <a:pt x="1245" y="302"/>
                      <a:pt x="1245" y="638"/>
                    </a:cubicBezTo>
                    <a:cubicBezTo>
                      <a:pt x="1245" y="974"/>
                      <a:pt x="973" y="1247"/>
                      <a:pt x="637" y="1247"/>
                    </a:cubicBezTo>
                    <a:cubicBezTo>
                      <a:pt x="636" y="1247"/>
                      <a:pt x="636" y="1247"/>
                      <a:pt x="636" y="1247"/>
                    </a:cubicBezTo>
                    <a:cubicBezTo>
                      <a:pt x="301" y="1245"/>
                      <a:pt x="28" y="973"/>
                      <a:pt x="28" y="638"/>
                    </a:cubicBezTo>
                    <a:close/>
                    <a:moveTo>
                      <a:pt x="636" y="0"/>
                    </a:moveTo>
                    <a:cubicBezTo>
                      <a:pt x="284" y="1"/>
                      <a:pt x="0" y="287"/>
                      <a:pt x="0" y="638"/>
                    </a:cubicBezTo>
                    <a:cubicBezTo>
                      <a:pt x="0" y="990"/>
                      <a:pt x="284" y="1275"/>
                      <a:pt x="636" y="1275"/>
                    </a:cubicBezTo>
                    <a:cubicBezTo>
                      <a:pt x="637" y="1275"/>
                      <a:pt x="637" y="1275"/>
                      <a:pt x="637" y="1275"/>
                    </a:cubicBezTo>
                    <a:cubicBezTo>
                      <a:pt x="988" y="1275"/>
                      <a:pt x="1275" y="990"/>
                      <a:pt x="1275" y="638"/>
                    </a:cubicBezTo>
                    <a:cubicBezTo>
                      <a:pt x="1275" y="287"/>
                      <a:pt x="988" y="0"/>
                      <a:pt x="637" y="0"/>
                    </a:cubicBezTo>
                    <a:cubicBezTo>
                      <a:pt x="636" y="0"/>
                      <a:pt x="636" y="0"/>
                      <a:pt x="636" y="0"/>
                    </a:cubicBezTo>
                    <a:close/>
                  </a:path>
                </a:pathLst>
              </a:custGeom>
              <a:solidFill>
                <a:sysClr val="window" lastClr="FFFFFF">
                  <a:lumMod val="85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45" name="iṡlïḍè">
                <a:extLst>
                  <a:ext uri="{FF2B5EF4-FFF2-40B4-BE49-F238E27FC236}">
                    <a16:creationId xmlns:a16="http://schemas.microsoft.com/office/drawing/2014/main" id="{A46F72D9-D6AC-4A60-949F-E199EFEB4F38}"/>
                  </a:ext>
                </a:extLst>
              </p:cNvPr>
              <p:cNvSpPr>
                <a:spLocks/>
              </p:cNvSpPr>
              <p:nvPr/>
            </p:nvSpPr>
            <p:spPr bwMode="auto">
              <a:xfrm>
                <a:off x="3690938" y="1752600"/>
                <a:ext cx="955675" cy="1911350"/>
              </a:xfrm>
              <a:custGeom>
                <a:avLst/>
                <a:gdLst>
                  <a:gd name="T0" fmla="*/ 0 w 608"/>
                  <a:gd name="T1" fmla="*/ 608 h 1217"/>
                  <a:gd name="T2" fmla="*/ 608 w 608"/>
                  <a:gd name="T3" fmla="*/ 1217 h 1217"/>
                  <a:gd name="T4" fmla="*/ 608 w 608"/>
                  <a:gd name="T5" fmla="*/ 1202 h 1217"/>
                  <a:gd name="T6" fmla="*/ 16 w 608"/>
                  <a:gd name="T7" fmla="*/ 608 h 1217"/>
                  <a:gd name="T8" fmla="*/ 608 w 608"/>
                  <a:gd name="T9" fmla="*/ 14 h 1217"/>
                  <a:gd name="T10" fmla="*/ 608 w 608"/>
                  <a:gd name="T11" fmla="*/ 0 h 1217"/>
                  <a:gd name="T12" fmla="*/ 0 w 608"/>
                  <a:gd name="T13" fmla="*/ 608 h 1217"/>
                </a:gdLst>
                <a:ahLst/>
                <a:cxnLst>
                  <a:cxn ang="0">
                    <a:pos x="T0" y="T1"/>
                  </a:cxn>
                  <a:cxn ang="0">
                    <a:pos x="T2" y="T3"/>
                  </a:cxn>
                  <a:cxn ang="0">
                    <a:pos x="T4" y="T5"/>
                  </a:cxn>
                  <a:cxn ang="0">
                    <a:pos x="T6" y="T7"/>
                  </a:cxn>
                  <a:cxn ang="0">
                    <a:pos x="T8" y="T9"/>
                  </a:cxn>
                  <a:cxn ang="0">
                    <a:pos x="T10" y="T11"/>
                  </a:cxn>
                  <a:cxn ang="0">
                    <a:pos x="T12" y="T13"/>
                  </a:cxn>
                </a:cxnLst>
                <a:rect l="0" t="0" r="r" b="b"/>
                <a:pathLst>
                  <a:path w="608" h="1217">
                    <a:moveTo>
                      <a:pt x="0" y="608"/>
                    </a:moveTo>
                    <a:cubicBezTo>
                      <a:pt x="0" y="943"/>
                      <a:pt x="273" y="1215"/>
                      <a:pt x="608" y="1217"/>
                    </a:cubicBezTo>
                    <a:cubicBezTo>
                      <a:pt x="608" y="1202"/>
                      <a:pt x="608" y="1202"/>
                      <a:pt x="608" y="1202"/>
                    </a:cubicBezTo>
                    <a:cubicBezTo>
                      <a:pt x="281" y="1201"/>
                      <a:pt x="16" y="936"/>
                      <a:pt x="16" y="608"/>
                    </a:cubicBezTo>
                    <a:cubicBezTo>
                      <a:pt x="16" y="281"/>
                      <a:pt x="281" y="15"/>
                      <a:pt x="608" y="14"/>
                    </a:cubicBezTo>
                    <a:cubicBezTo>
                      <a:pt x="608" y="0"/>
                      <a:pt x="608" y="0"/>
                      <a:pt x="608" y="0"/>
                    </a:cubicBezTo>
                    <a:cubicBezTo>
                      <a:pt x="273" y="1"/>
                      <a:pt x="0" y="274"/>
                      <a:pt x="0" y="6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46" name="îṥlïḋe">
                <a:extLst>
                  <a:ext uri="{FF2B5EF4-FFF2-40B4-BE49-F238E27FC236}">
                    <a16:creationId xmlns:a16="http://schemas.microsoft.com/office/drawing/2014/main" id="{1BDCC5DA-F8F6-41E6-AEE9-64213D0221BD}"/>
                  </a:ext>
                </a:extLst>
              </p:cNvPr>
              <p:cNvSpPr>
                <a:spLocks/>
              </p:cNvSpPr>
              <p:nvPr/>
            </p:nvSpPr>
            <p:spPr bwMode="auto">
              <a:xfrm>
                <a:off x="3716338" y="1752600"/>
                <a:ext cx="1887537" cy="1911350"/>
              </a:xfrm>
              <a:custGeom>
                <a:avLst/>
                <a:gdLst>
                  <a:gd name="T0" fmla="*/ 14 w 1201"/>
                  <a:gd name="T1" fmla="*/ 608 h 1217"/>
                  <a:gd name="T2" fmla="*/ 592 w 1201"/>
                  <a:gd name="T3" fmla="*/ 29 h 1217"/>
                  <a:gd name="T4" fmla="*/ 593 w 1201"/>
                  <a:gd name="T5" fmla="*/ 29 h 1217"/>
                  <a:gd name="T6" fmla="*/ 1172 w 1201"/>
                  <a:gd name="T7" fmla="*/ 608 h 1217"/>
                  <a:gd name="T8" fmla="*/ 593 w 1201"/>
                  <a:gd name="T9" fmla="*/ 1187 h 1217"/>
                  <a:gd name="T10" fmla="*/ 592 w 1201"/>
                  <a:gd name="T11" fmla="*/ 1187 h 1217"/>
                  <a:gd name="T12" fmla="*/ 14 w 1201"/>
                  <a:gd name="T13" fmla="*/ 608 h 1217"/>
                  <a:gd name="T14" fmla="*/ 592 w 1201"/>
                  <a:gd name="T15" fmla="*/ 14 h 1217"/>
                  <a:gd name="T16" fmla="*/ 0 w 1201"/>
                  <a:gd name="T17" fmla="*/ 608 h 1217"/>
                  <a:gd name="T18" fmla="*/ 592 w 1201"/>
                  <a:gd name="T19" fmla="*/ 1202 h 1217"/>
                  <a:gd name="T20" fmla="*/ 592 w 1201"/>
                  <a:gd name="T21" fmla="*/ 1217 h 1217"/>
                  <a:gd name="T22" fmla="*/ 593 w 1201"/>
                  <a:gd name="T23" fmla="*/ 1217 h 1217"/>
                  <a:gd name="T24" fmla="*/ 1201 w 1201"/>
                  <a:gd name="T25" fmla="*/ 608 h 1217"/>
                  <a:gd name="T26" fmla="*/ 593 w 1201"/>
                  <a:gd name="T27" fmla="*/ 0 h 1217"/>
                  <a:gd name="T28" fmla="*/ 592 w 1201"/>
                  <a:gd name="T29" fmla="*/ 0 h 1217"/>
                  <a:gd name="T30" fmla="*/ 592 w 1201"/>
                  <a:gd name="T31" fmla="*/ 14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1" h="1217">
                    <a:moveTo>
                      <a:pt x="14" y="608"/>
                    </a:moveTo>
                    <a:cubicBezTo>
                      <a:pt x="14" y="289"/>
                      <a:pt x="273" y="29"/>
                      <a:pt x="592" y="29"/>
                    </a:cubicBezTo>
                    <a:cubicBezTo>
                      <a:pt x="593" y="29"/>
                      <a:pt x="593" y="29"/>
                      <a:pt x="593" y="29"/>
                    </a:cubicBezTo>
                    <a:cubicBezTo>
                      <a:pt x="913" y="29"/>
                      <a:pt x="1172" y="288"/>
                      <a:pt x="1172" y="608"/>
                    </a:cubicBezTo>
                    <a:cubicBezTo>
                      <a:pt x="1172" y="929"/>
                      <a:pt x="913" y="1187"/>
                      <a:pt x="593" y="1187"/>
                    </a:cubicBezTo>
                    <a:cubicBezTo>
                      <a:pt x="592" y="1187"/>
                      <a:pt x="592" y="1187"/>
                      <a:pt x="592" y="1187"/>
                    </a:cubicBezTo>
                    <a:cubicBezTo>
                      <a:pt x="273" y="1187"/>
                      <a:pt x="14" y="927"/>
                      <a:pt x="14" y="608"/>
                    </a:cubicBezTo>
                    <a:close/>
                    <a:moveTo>
                      <a:pt x="592" y="14"/>
                    </a:moveTo>
                    <a:cubicBezTo>
                      <a:pt x="265" y="15"/>
                      <a:pt x="0" y="281"/>
                      <a:pt x="0" y="608"/>
                    </a:cubicBezTo>
                    <a:cubicBezTo>
                      <a:pt x="0" y="936"/>
                      <a:pt x="265" y="1201"/>
                      <a:pt x="592" y="1202"/>
                    </a:cubicBezTo>
                    <a:cubicBezTo>
                      <a:pt x="592" y="1217"/>
                      <a:pt x="592" y="1217"/>
                      <a:pt x="592" y="1217"/>
                    </a:cubicBezTo>
                    <a:cubicBezTo>
                      <a:pt x="593" y="1217"/>
                      <a:pt x="593" y="1217"/>
                      <a:pt x="593" y="1217"/>
                    </a:cubicBezTo>
                    <a:cubicBezTo>
                      <a:pt x="929" y="1217"/>
                      <a:pt x="1201" y="944"/>
                      <a:pt x="1201" y="608"/>
                    </a:cubicBezTo>
                    <a:cubicBezTo>
                      <a:pt x="1201" y="272"/>
                      <a:pt x="929" y="0"/>
                      <a:pt x="593" y="0"/>
                    </a:cubicBezTo>
                    <a:cubicBezTo>
                      <a:pt x="592" y="0"/>
                      <a:pt x="592" y="0"/>
                      <a:pt x="592" y="0"/>
                    </a:cubicBezTo>
                    <a:cubicBezTo>
                      <a:pt x="592" y="14"/>
                      <a:pt x="592" y="14"/>
                      <a:pt x="59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35" name="iśḻíḓê">
              <a:extLst>
                <a:ext uri="{FF2B5EF4-FFF2-40B4-BE49-F238E27FC236}">
                  <a16:creationId xmlns:a16="http://schemas.microsoft.com/office/drawing/2014/main" id="{BB450114-DDF8-42EC-AD96-F2F97D131F26}"/>
                </a:ext>
              </a:extLst>
            </p:cNvPr>
            <p:cNvSpPr>
              <a:spLocks/>
            </p:cNvSpPr>
            <p:nvPr/>
          </p:nvSpPr>
          <p:spPr bwMode="auto">
            <a:xfrm>
              <a:off x="6195485" y="3611033"/>
              <a:ext cx="1214967" cy="1212851"/>
            </a:xfrm>
            <a:custGeom>
              <a:avLst/>
              <a:gdLst>
                <a:gd name="T0" fmla="*/ 580 w 580"/>
                <a:gd name="T1" fmla="*/ 0 h 579"/>
                <a:gd name="T2" fmla="*/ 1 w 580"/>
                <a:gd name="T3" fmla="*/ 579 h 579"/>
                <a:gd name="T4" fmla="*/ 0 w 580"/>
                <a:gd name="T5" fmla="*/ 579 h 579"/>
                <a:gd name="T6" fmla="*/ 0 w 580"/>
                <a:gd name="T7" fmla="*/ 0 h 579"/>
                <a:gd name="T8" fmla="*/ 580 w 580"/>
                <a:gd name="T9" fmla="*/ 0 h 579"/>
              </a:gdLst>
              <a:ahLst/>
              <a:cxnLst>
                <a:cxn ang="0">
                  <a:pos x="T0" y="T1"/>
                </a:cxn>
                <a:cxn ang="0">
                  <a:pos x="T2" y="T3"/>
                </a:cxn>
                <a:cxn ang="0">
                  <a:pos x="T4" y="T5"/>
                </a:cxn>
                <a:cxn ang="0">
                  <a:pos x="T6" y="T7"/>
                </a:cxn>
                <a:cxn ang="0">
                  <a:pos x="T8" y="T9"/>
                </a:cxn>
              </a:cxnLst>
              <a:rect l="0" t="0" r="r" b="b"/>
              <a:pathLst>
                <a:path w="580" h="579">
                  <a:moveTo>
                    <a:pt x="580" y="0"/>
                  </a:moveTo>
                  <a:cubicBezTo>
                    <a:pt x="580" y="321"/>
                    <a:pt x="321" y="579"/>
                    <a:pt x="1" y="579"/>
                  </a:cubicBezTo>
                  <a:cubicBezTo>
                    <a:pt x="0" y="579"/>
                    <a:pt x="0" y="579"/>
                    <a:pt x="0" y="579"/>
                  </a:cubicBezTo>
                  <a:cubicBezTo>
                    <a:pt x="0" y="0"/>
                    <a:pt x="0" y="0"/>
                    <a:pt x="0" y="0"/>
                  </a:cubicBezTo>
                  <a:lnTo>
                    <a:pt x="580" y="0"/>
                  </a:lnTo>
                  <a:close/>
                </a:path>
              </a:pathLst>
            </a:custGeom>
            <a:solidFill>
              <a:srgbClr val="00436D"/>
            </a:solidFill>
            <a:ln w="38100">
              <a:solidFill>
                <a:sysClr val="window" lastClr="FFFFFF"/>
              </a:solid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36" name="ïŝlîḑe">
              <a:extLst>
                <a:ext uri="{FF2B5EF4-FFF2-40B4-BE49-F238E27FC236}">
                  <a16:creationId xmlns:a16="http://schemas.microsoft.com/office/drawing/2014/main" id="{E16AF097-4A3F-4735-A43B-FA2049851885}"/>
                </a:ext>
              </a:extLst>
            </p:cNvPr>
            <p:cNvSpPr>
              <a:spLocks/>
            </p:cNvSpPr>
            <p:nvPr/>
          </p:nvSpPr>
          <p:spPr bwMode="auto">
            <a:xfrm>
              <a:off x="4980518" y="2398184"/>
              <a:ext cx="1214967" cy="1212851"/>
            </a:xfrm>
            <a:custGeom>
              <a:avLst/>
              <a:gdLst>
                <a:gd name="T0" fmla="*/ 0 w 580"/>
                <a:gd name="T1" fmla="*/ 579 h 579"/>
                <a:gd name="T2" fmla="*/ 578 w 580"/>
                <a:gd name="T3" fmla="*/ 0 h 579"/>
                <a:gd name="T4" fmla="*/ 580 w 580"/>
                <a:gd name="T5" fmla="*/ 0 h 579"/>
                <a:gd name="T6" fmla="*/ 580 w 580"/>
                <a:gd name="T7" fmla="*/ 579 h 579"/>
                <a:gd name="T8" fmla="*/ 0 w 580"/>
                <a:gd name="T9" fmla="*/ 579 h 579"/>
              </a:gdLst>
              <a:ahLst/>
              <a:cxnLst>
                <a:cxn ang="0">
                  <a:pos x="T0" y="T1"/>
                </a:cxn>
                <a:cxn ang="0">
                  <a:pos x="T2" y="T3"/>
                </a:cxn>
                <a:cxn ang="0">
                  <a:pos x="T4" y="T5"/>
                </a:cxn>
                <a:cxn ang="0">
                  <a:pos x="T6" y="T7"/>
                </a:cxn>
                <a:cxn ang="0">
                  <a:pos x="T8" y="T9"/>
                </a:cxn>
              </a:cxnLst>
              <a:rect l="0" t="0" r="r" b="b"/>
              <a:pathLst>
                <a:path w="580" h="579">
                  <a:moveTo>
                    <a:pt x="0" y="579"/>
                  </a:moveTo>
                  <a:cubicBezTo>
                    <a:pt x="0" y="259"/>
                    <a:pt x="258" y="0"/>
                    <a:pt x="578" y="0"/>
                  </a:cubicBezTo>
                  <a:cubicBezTo>
                    <a:pt x="580" y="0"/>
                    <a:pt x="580" y="0"/>
                    <a:pt x="580" y="0"/>
                  </a:cubicBezTo>
                  <a:cubicBezTo>
                    <a:pt x="580" y="579"/>
                    <a:pt x="580" y="579"/>
                    <a:pt x="580" y="579"/>
                  </a:cubicBezTo>
                  <a:lnTo>
                    <a:pt x="0" y="579"/>
                  </a:lnTo>
                  <a:close/>
                </a:path>
              </a:pathLst>
            </a:custGeom>
            <a:solidFill>
              <a:srgbClr val="00436D"/>
            </a:solidFill>
            <a:ln w="38100">
              <a:solidFill>
                <a:sysClr val="window" lastClr="FFFFFF"/>
              </a:solid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37" name="išḻiḍê">
              <a:extLst>
                <a:ext uri="{FF2B5EF4-FFF2-40B4-BE49-F238E27FC236}">
                  <a16:creationId xmlns:a16="http://schemas.microsoft.com/office/drawing/2014/main" id="{A32E267B-5DDC-4828-A2AE-45A928BC815E}"/>
                </a:ext>
              </a:extLst>
            </p:cNvPr>
            <p:cNvSpPr>
              <a:spLocks/>
            </p:cNvSpPr>
            <p:nvPr/>
          </p:nvSpPr>
          <p:spPr bwMode="auto">
            <a:xfrm>
              <a:off x="4980518" y="3611033"/>
              <a:ext cx="1214967" cy="1212851"/>
            </a:xfrm>
            <a:custGeom>
              <a:avLst/>
              <a:gdLst>
                <a:gd name="T0" fmla="*/ 0 w 580"/>
                <a:gd name="T1" fmla="*/ 0 h 579"/>
                <a:gd name="T2" fmla="*/ 578 w 580"/>
                <a:gd name="T3" fmla="*/ 579 h 579"/>
                <a:gd name="T4" fmla="*/ 580 w 580"/>
                <a:gd name="T5" fmla="*/ 579 h 579"/>
                <a:gd name="T6" fmla="*/ 580 w 580"/>
                <a:gd name="T7" fmla="*/ 0 h 579"/>
                <a:gd name="T8" fmla="*/ 0 w 580"/>
                <a:gd name="T9" fmla="*/ 0 h 579"/>
              </a:gdLst>
              <a:ahLst/>
              <a:cxnLst>
                <a:cxn ang="0">
                  <a:pos x="T0" y="T1"/>
                </a:cxn>
                <a:cxn ang="0">
                  <a:pos x="T2" y="T3"/>
                </a:cxn>
                <a:cxn ang="0">
                  <a:pos x="T4" y="T5"/>
                </a:cxn>
                <a:cxn ang="0">
                  <a:pos x="T6" y="T7"/>
                </a:cxn>
                <a:cxn ang="0">
                  <a:pos x="T8" y="T9"/>
                </a:cxn>
              </a:cxnLst>
              <a:rect l="0" t="0" r="r" b="b"/>
              <a:pathLst>
                <a:path w="580" h="579">
                  <a:moveTo>
                    <a:pt x="0" y="0"/>
                  </a:moveTo>
                  <a:cubicBezTo>
                    <a:pt x="0" y="321"/>
                    <a:pt x="258" y="579"/>
                    <a:pt x="578" y="579"/>
                  </a:cubicBezTo>
                  <a:cubicBezTo>
                    <a:pt x="580" y="579"/>
                    <a:pt x="580" y="579"/>
                    <a:pt x="580" y="579"/>
                  </a:cubicBezTo>
                  <a:cubicBezTo>
                    <a:pt x="580" y="0"/>
                    <a:pt x="580" y="0"/>
                    <a:pt x="580" y="0"/>
                  </a:cubicBezTo>
                  <a:lnTo>
                    <a:pt x="0" y="0"/>
                  </a:lnTo>
                  <a:close/>
                </a:path>
              </a:pathLst>
            </a:custGeom>
            <a:solidFill>
              <a:srgbClr val="00436D"/>
            </a:solidFill>
            <a:ln w="38100">
              <a:solidFill>
                <a:sysClr val="window" lastClr="FFFFFF"/>
              </a:solid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38" name="îṩḻîḑe">
              <a:extLst>
                <a:ext uri="{FF2B5EF4-FFF2-40B4-BE49-F238E27FC236}">
                  <a16:creationId xmlns:a16="http://schemas.microsoft.com/office/drawing/2014/main" id="{15A081BC-4787-423C-9E55-6338EFA6C641}"/>
                </a:ext>
              </a:extLst>
            </p:cNvPr>
            <p:cNvSpPr>
              <a:spLocks/>
            </p:cNvSpPr>
            <p:nvPr/>
          </p:nvSpPr>
          <p:spPr bwMode="auto">
            <a:xfrm>
              <a:off x="6195485" y="2398184"/>
              <a:ext cx="1214967" cy="1212851"/>
            </a:xfrm>
            <a:custGeom>
              <a:avLst/>
              <a:gdLst>
                <a:gd name="T0" fmla="*/ 580 w 580"/>
                <a:gd name="T1" fmla="*/ 579 h 579"/>
                <a:gd name="T2" fmla="*/ 1 w 580"/>
                <a:gd name="T3" fmla="*/ 0 h 579"/>
                <a:gd name="T4" fmla="*/ 0 w 580"/>
                <a:gd name="T5" fmla="*/ 0 h 579"/>
                <a:gd name="T6" fmla="*/ 0 w 580"/>
                <a:gd name="T7" fmla="*/ 579 h 579"/>
                <a:gd name="T8" fmla="*/ 580 w 580"/>
                <a:gd name="T9" fmla="*/ 579 h 579"/>
              </a:gdLst>
              <a:ahLst/>
              <a:cxnLst>
                <a:cxn ang="0">
                  <a:pos x="T0" y="T1"/>
                </a:cxn>
                <a:cxn ang="0">
                  <a:pos x="T2" y="T3"/>
                </a:cxn>
                <a:cxn ang="0">
                  <a:pos x="T4" y="T5"/>
                </a:cxn>
                <a:cxn ang="0">
                  <a:pos x="T6" y="T7"/>
                </a:cxn>
                <a:cxn ang="0">
                  <a:pos x="T8" y="T9"/>
                </a:cxn>
              </a:cxnLst>
              <a:rect l="0" t="0" r="r" b="b"/>
              <a:pathLst>
                <a:path w="580" h="579">
                  <a:moveTo>
                    <a:pt x="580" y="579"/>
                  </a:moveTo>
                  <a:cubicBezTo>
                    <a:pt x="580" y="259"/>
                    <a:pt x="321" y="0"/>
                    <a:pt x="1" y="0"/>
                  </a:cubicBezTo>
                  <a:cubicBezTo>
                    <a:pt x="0" y="0"/>
                    <a:pt x="0" y="0"/>
                    <a:pt x="0" y="0"/>
                  </a:cubicBezTo>
                  <a:cubicBezTo>
                    <a:pt x="0" y="579"/>
                    <a:pt x="0" y="579"/>
                    <a:pt x="0" y="579"/>
                  </a:cubicBezTo>
                  <a:lnTo>
                    <a:pt x="580" y="579"/>
                  </a:lnTo>
                  <a:close/>
                </a:path>
              </a:pathLst>
            </a:custGeom>
            <a:solidFill>
              <a:srgbClr val="00436D"/>
            </a:solidFill>
            <a:ln w="38100">
              <a:solidFill>
                <a:sysClr val="window" lastClr="FFFFFF"/>
              </a:solid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sp>
          <p:nvSpPr>
            <p:cNvPr id="39" name="ïśḷíďê">
              <a:extLst>
                <a:ext uri="{FF2B5EF4-FFF2-40B4-BE49-F238E27FC236}">
                  <a16:creationId xmlns:a16="http://schemas.microsoft.com/office/drawing/2014/main" id="{44BFD672-45FD-485A-B1EE-64D9BC3C32A7}"/>
                </a:ext>
              </a:extLst>
            </p:cNvPr>
            <p:cNvSpPr>
              <a:spLocks/>
            </p:cNvSpPr>
            <p:nvPr/>
          </p:nvSpPr>
          <p:spPr bwMode="auto">
            <a:xfrm>
              <a:off x="5604933" y="3024717"/>
              <a:ext cx="1191683" cy="1193800"/>
            </a:xfrm>
            <a:prstGeom prst="ellipse">
              <a:avLst/>
            </a:prstGeom>
            <a:blipFill>
              <a:blip r:embed="rId3"/>
              <a:srcRect/>
              <a:stretch>
                <a:fillRect l="-25511" r="-24814"/>
              </a:stretch>
            </a:blipFill>
            <a:ln w="38100">
              <a:solidFill>
                <a:sysClr val="window" lastClr="FFFFFF">
                  <a:lumMod val="95000"/>
                </a:sysClr>
              </a:solid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cxnSp>
        <p:nvCxnSpPr>
          <p:cNvPr id="47" name="直接连接符 22">
            <a:extLst>
              <a:ext uri="{FF2B5EF4-FFF2-40B4-BE49-F238E27FC236}">
                <a16:creationId xmlns:a16="http://schemas.microsoft.com/office/drawing/2014/main" id="{DFFFDFC3-58F6-4E87-AC2C-79A72C85C89C}"/>
              </a:ext>
            </a:extLst>
          </p:cNvPr>
          <p:cNvCxnSpPr/>
          <p:nvPr/>
        </p:nvCxnSpPr>
        <p:spPr>
          <a:xfrm>
            <a:off x="8026440" y="2671700"/>
            <a:ext cx="3795267" cy="0"/>
          </a:xfrm>
          <a:prstGeom prst="line">
            <a:avLst/>
          </a:prstGeom>
          <a:noFill/>
          <a:ln w="3175" cap="rnd" cmpd="sng" algn="ctr">
            <a:solidFill>
              <a:sysClr val="window" lastClr="FFFFFF">
                <a:lumMod val="85000"/>
              </a:sysClr>
            </a:solidFill>
            <a:prstDash val="solid"/>
            <a:round/>
          </a:ln>
          <a:effectLst/>
        </p:spPr>
      </p:cxnSp>
      <p:cxnSp>
        <p:nvCxnSpPr>
          <p:cNvPr id="48" name="直接连接符 25">
            <a:extLst>
              <a:ext uri="{FF2B5EF4-FFF2-40B4-BE49-F238E27FC236}">
                <a16:creationId xmlns:a16="http://schemas.microsoft.com/office/drawing/2014/main" id="{86E3EC8A-2162-4755-87E7-682C4047DFBA}"/>
              </a:ext>
            </a:extLst>
          </p:cNvPr>
          <p:cNvCxnSpPr/>
          <p:nvPr/>
        </p:nvCxnSpPr>
        <p:spPr>
          <a:xfrm>
            <a:off x="8026440" y="3817997"/>
            <a:ext cx="3795267" cy="0"/>
          </a:xfrm>
          <a:prstGeom prst="line">
            <a:avLst/>
          </a:prstGeom>
          <a:noFill/>
          <a:ln w="3175" cap="rnd" cmpd="sng" algn="ctr">
            <a:solidFill>
              <a:sysClr val="window" lastClr="FFFFFF">
                <a:lumMod val="85000"/>
              </a:sysClr>
            </a:solidFill>
            <a:prstDash val="solid"/>
            <a:round/>
          </a:ln>
          <a:effectLst/>
        </p:spPr>
      </p:cxnSp>
      <p:cxnSp>
        <p:nvCxnSpPr>
          <p:cNvPr id="49" name="直接连接符 42">
            <a:extLst>
              <a:ext uri="{FF2B5EF4-FFF2-40B4-BE49-F238E27FC236}">
                <a16:creationId xmlns:a16="http://schemas.microsoft.com/office/drawing/2014/main" id="{0BA553FC-8E6E-4DE2-BA11-2020C8D30876}"/>
              </a:ext>
            </a:extLst>
          </p:cNvPr>
          <p:cNvCxnSpPr/>
          <p:nvPr/>
        </p:nvCxnSpPr>
        <p:spPr>
          <a:xfrm>
            <a:off x="453851" y="2671700"/>
            <a:ext cx="3795267" cy="0"/>
          </a:xfrm>
          <a:prstGeom prst="line">
            <a:avLst/>
          </a:prstGeom>
          <a:noFill/>
          <a:ln w="3175" cap="rnd" cmpd="sng" algn="ctr">
            <a:solidFill>
              <a:sysClr val="window" lastClr="FFFFFF">
                <a:lumMod val="85000"/>
              </a:sysClr>
            </a:solidFill>
            <a:prstDash val="solid"/>
            <a:round/>
          </a:ln>
          <a:effectLst/>
        </p:spPr>
      </p:cxnSp>
      <p:cxnSp>
        <p:nvCxnSpPr>
          <p:cNvPr id="50" name="直接连接符 43">
            <a:extLst>
              <a:ext uri="{FF2B5EF4-FFF2-40B4-BE49-F238E27FC236}">
                <a16:creationId xmlns:a16="http://schemas.microsoft.com/office/drawing/2014/main" id="{AF3E9531-24EC-4BFF-B490-A5C59896D7DF}"/>
              </a:ext>
            </a:extLst>
          </p:cNvPr>
          <p:cNvCxnSpPr/>
          <p:nvPr/>
        </p:nvCxnSpPr>
        <p:spPr>
          <a:xfrm>
            <a:off x="453851" y="3817997"/>
            <a:ext cx="3795267" cy="0"/>
          </a:xfrm>
          <a:prstGeom prst="line">
            <a:avLst/>
          </a:prstGeom>
          <a:noFill/>
          <a:ln w="3175" cap="rnd" cmpd="sng" algn="ctr">
            <a:solidFill>
              <a:sysClr val="window" lastClr="FFFFFF">
                <a:lumMod val="85000"/>
              </a:sysClr>
            </a:solidFill>
            <a:prstDash val="solid"/>
            <a:round/>
          </a:ln>
          <a:effectLst/>
        </p:spPr>
      </p:cxnSp>
      <p:cxnSp>
        <p:nvCxnSpPr>
          <p:cNvPr id="51" name="直接连接符 53">
            <a:extLst>
              <a:ext uri="{FF2B5EF4-FFF2-40B4-BE49-F238E27FC236}">
                <a16:creationId xmlns:a16="http://schemas.microsoft.com/office/drawing/2014/main" id="{65A9E337-45E5-44C2-8D10-A6CEB13488FA}"/>
              </a:ext>
            </a:extLst>
          </p:cNvPr>
          <p:cNvCxnSpPr/>
          <p:nvPr/>
        </p:nvCxnSpPr>
        <p:spPr>
          <a:xfrm>
            <a:off x="453851" y="5090136"/>
            <a:ext cx="3795267" cy="0"/>
          </a:xfrm>
          <a:prstGeom prst="line">
            <a:avLst/>
          </a:prstGeom>
          <a:noFill/>
          <a:ln w="3175" cap="rnd" cmpd="sng" algn="ctr">
            <a:solidFill>
              <a:sysClr val="window" lastClr="FFFFFF">
                <a:lumMod val="85000"/>
              </a:sysClr>
            </a:solidFill>
            <a:prstDash val="solid"/>
            <a:round/>
          </a:ln>
          <a:effectLst/>
        </p:spPr>
      </p:cxnSp>
      <p:cxnSp>
        <p:nvCxnSpPr>
          <p:cNvPr id="52" name="直接连接符 54">
            <a:extLst>
              <a:ext uri="{FF2B5EF4-FFF2-40B4-BE49-F238E27FC236}">
                <a16:creationId xmlns:a16="http://schemas.microsoft.com/office/drawing/2014/main" id="{06077758-7E31-4784-BC3A-2797B6243C93}"/>
              </a:ext>
            </a:extLst>
          </p:cNvPr>
          <p:cNvCxnSpPr/>
          <p:nvPr/>
        </p:nvCxnSpPr>
        <p:spPr>
          <a:xfrm>
            <a:off x="453851" y="6213401"/>
            <a:ext cx="3795267" cy="0"/>
          </a:xfrm>
          <a:prstGeom prst="line">
            <a:avLst/>
          </a:prstGeom>
          <a:noFill/>
          <a:ln w="3175" cap="rnd" cmpd="sng" algn="ctr">
            <a:solidFill>
              <a:sysClr val="window" lastClr="FFFFFF">
                <a:lumMod val="85000"/>
              </a:sysClr>
            </a:solidFill>
            <a:prstDash val="solid"/>
            <a:round/>
          </a:ln>
          <a:effectLst/>
        </p:spPr>
      </p:cxnSp>
      <p:grpSp>
        <p:nvGrpSpPr>
          <p:cNvPr id="53" name="组合 52">
            <a:extLst>
              <a:ext uri="{FF2B5EF4-FFF2-40B4-BE49-F238E27FC236}">
                <a16:creationId xmlns:a16="http://schemas.microsoft.com/office/drawing/2014/main" id="{F5EAAF8C-A5DC-4C36-8A88-A37C95BE2891}"/>
              </a:ext>
            </a:extLst>
          </p:cNvPr>
          <p:cNvGrpSpPr/>
          <p:nvPr/>
        </p:nvGrpSpPr>
        <p:grpSpPr>
          <a:xfrm>
            <a:off x="282272" y="1729845"/>
            <a:ext cx="11638285" cy="734434"/>
            <a:chOff x="240493" y="1733776"/>
            <a:chExt cx="11638285" cy="734434"/>
          </a:xfrm>
        </p:grpSpPr>
        <p:grpSp>
          <p:nvGrpSpPr>
            <p:cNvPr id="54" name="组合 53">
              <a:extLst>
                <a:ext uri="{FF2B5EF4-FFF2-40B4-BE49-F238E27FC236}">
                  <a16:creationId xmlns:a16="http://schemas.microsoft.com/office/drawing/2014/main" id="{7630DC08-EE42-436B-89B0-B590864E7992}"/>
                </a:ext>
              </a:extLst>
            </p:cNvPr>
            <p:cNvGrpSpPr/>
            <p:nvPr/>
          </p:nvGrpSpPr>
          <p:grpSpPr>
            <a:xfrm>
              <a:off x="3792236" y="1937493"/>
              <a:ext cx="415102" cy="415102"/>
              <a:chOff x="3792237" y="1901778"/>
              <a:chExt cx="415102" cy="415102"/>
            </a:xfrm>
          </p:grpSpPr>
          <p:sp>
            <p:nvSpPr>
              <p:cNvPr id="60" name="íṡ1iḍé">
                <a:extLst>
                  <a:ext uri="{FF2B5EF4-FFF2-40B4-BE49-F238E27FC236}">
                    <a16:creationId xmlns:a16="http://schemas.microsoft.com/office/drawing/2014/main" id="{41C37246-6328-41AC-A3FA-6B6B7FBA2000}"/>
                  </a:ext>
                </a:extLst>
              </p:cNvPr>
              <p:cNvSpPr/>
              <p:nvPr/>
            </p:nvSpPr>
            <p:spPr>
              <a:xfrm>
                <a:off x="3792237" y="1901778"/>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61" name="ïšḷïdé">
                <a:extLst>
                  <a:ext uri="{FF2B5EF4-FFF2-40B4-BE49-F238E27FC236}">
                    <a16:creationId xmlns:a16="http://schemas.microsoft.com/office/drawing/2014/main" id="{23BFC396-99EA-4B21-AE78-5646FE5EA077}"/>
                  </a:ext>
                </a:extLst>
              </p:cNvPr>
              <p:cNvSpPr/>
              <p:nvPr/>
            </p:nvSpPr>
            <p:spPr>
              <a:xfrm>
                <a:off x="3913463" y="2027393"/>
                <a:ext cx="172652" cy="163874"/>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ysClr val="window" lastClr="FFFFFF"/>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55" name="文本框 54">
              <a:extLst>
                <a:ext uri="{FF2B5EF4-FFF2-40B4-BE49-F238E27FC236}">
                  <a16:creationId xmlns:a16="http://schemas.microsoft.com/office/drawing/2014/main" id="{DC5E84C8-CB83-4A0C-B0C8-2A33D753CBF9}"/>
                </a:ext>
              </a:extLst>
            </p:cNvPr>
            <p:cNvSpPr txBox="1"/>
            <p:nvPr/>
          </p:nvSpPr>
          <p:spPr>
            <a:xfrm>
              <a:off x="240493" y="1821879"/>
              <a:ext cx="3396698" cy="646331"/>
            </a:xfrm>
            <a:prstGeom prst="rect">
              <a:avLst/>
            </a:prstGeom>
            <a:noFill/>
          </p:spPr>
          <p:txBody>
            <a:bodyPr wrap="square" rtlCol="0">
              <a:spAutoFit/>
              <a:scene3d>
                <a:camera prst="orthographicFront"/>
                <a:lightRig rig="threePt" dir="t"/>
              </a:scene3d>
              <a:sp3d contourW="12700"/>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已分配</a:t>
              </a:r>
              <a:r>
                <a:rPr kumimoji="0" lang="en-US" altLang="zh-CN"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IPv6</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地址的用户数</a:t>
              </a:r>
              <a:r>
                <a:rPr kumimoji="0" lang="en-US" altLang="zh-CN"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a:t>
              </a:r>
              <a:r>
                <a:rPr kumimoji="0" lang="en-US" altLang="zh-CN" sz="1800" b="1" i="0" u="none" strike="noStrike" kern="0" cap="none" spc="0" normalizeH="0" baseline="0" noProof="0" dirty="0">
                  <a:ln>
                    <a:noFill/>
                  </a:ln>
                  <a:solidFill>
                    <a:srgbClr val="C00000"/>
                  </a:solidFill>
                  <a:effectLst/>
                  <a:uLnTx/>
                  <a:uFillTx/>
                  <a:latin typeface="Century Gothic" panose="020B0502020202020204" pitchFamily="34" charset="0"/>
                  <a:ea typeface="微软雅黑"/>
                </a:rPr>
                <a:t>IPv6</a:t>
              </a:r>
              <a:r>
                <a:rPr kumimoji="0" lang="zh-CN" altLang="en-US" sz="1800" b="1" i="0" u="none" strike="noStrike" kern="0" cap="none" spc="0" normalizeH="0" baseline="0" noProof="0" dirty="0">
                  <a:ln>
                    <a:noFill/>
                  </a:ln>
                  <a:solidFill>
                    <a:srgbClr val="C00000"/>
                  </a:solidFill>
                  <a:effectLst/>
                  <a:uLnTx/>
                  <a:uFillTx/>
                  <a:latin typeface="Century Gothic" panose="020B0502020202020204" pitchFamily="34" charset="0"/>
                  <a:ea typeface="微软雅黑"/>
                </a:rPr>
                <a:t>活跃用户数</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显著增加</a:t>
              </a:r>
            </a:p>
          </p:txBody>
        </p:sp>
        <p:grpSp>
          <p:nvGrpSpPr>
            <p:cNvPr id="56" name="组合 55">
              <a:extLst>
                <a:ext uri="{FF2B5EF4-FFF2-40B4-BE49-F238E27FC236}">
                  <a16:creationId xmlns:a16="http://schemas.microsoft.com/office/drawing/2014/main" id="{A21335B0-9637-42B3-8126-9327F9064C44}"/>
                </a:ext>
              </a:extLst>
            </p:cNvPr>
            <p:cNvGrpSpPr/>
            <p:nvPr/>
          </p:nvGrpSpPr>
          <p:grpSpPr>
            <a:xfrm>
              <a:off x="7984661" y="1937493"/>
              <a:ext cx="415102" cy="415102"/>
              <a:chOff x="7984662" y="1916267"/>
              <a:chExt cx="415102" cy="415102"/>
            </a:xfrm>
          </p:grpSpPr>
          <p:sp>
            <p:nvSpPr>
              <p:cNvPr id="58" name="íṡ1iḍé">
                <a:extLst>
                  <a:ext uri="{FF2B5EF4-FFF2-40B4-BE49-F238E27FC236}">
                    <a16:creationId xmlns:a16="http://schemas.microsoft.com/office/drawing/2014/main" id="{6E8F3B48-F575-4A8E-A539-67E9C175223A}"/>
                  </a:ext>
                </a:extLst>
              </p:cNvPr>
              <p:cNvSpPr/>
              <p:nvPr/>
            </p:nvSpPr>
            <p:spPr>
              <a:xfrm>
                <a:off x="7984662" y="1916267"/>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59" name="ïšḷïdé">
                <a:extLst>
                  <a:ext uri="{FF2B5EF4-FFF2-40B4-BE49-F238E27FC236}">
                    <a16:creationId xmlns:a16="http://schemas.microsoft.com/office/drawing/2014/main" id="{F9C305F1-0A12-48DF-8738-06815323876F}"/>
                  </a:ext>
                </a:extLst>
              </p:cNvPr>
              <p:cNvSpPr/>
              <p:nvPr/>
            </p:nvSpPr>
            <p:spPr>
              <a:xfrm>
                <a:off x="8105888" y="2041882"/>
                <a:ext cx="172652" cy="163874"/>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ysClr val="window" lastClr="FFFFFF"/>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57" name="文本框 56">
              <a:extLst>
                <a:ext uri="{FF2B5EF4-FFF2-40B4-BE49-F238E27FC236}">
                  <a16:creationId xmlns:a16="http://schemas.microsoft.com/office/drawing/2014/main" id="{867B2178-C0BE-4D60-8B98-76134E3FD0C6}"/>
                </a:ext>
              </a:extLst>
            </p:cNvPr>
            <p:cNvSpPr txBox="1"/>
            <p:nvPr/>
          </p:nvSpPr>
          <p:spPr>
            <a:xfrm>
              <a:off x="8471253" y="1733776"/>
              <a:ext cx="3407525" cy="646331"/>
            </a:xfrm>
            <a:prstGeom prst="rect">
              <a:avLst/>
            </a:prstGeom>
            <a:noFill/>
          </p:spPr>
          <p:txBody>
            <a:bodyPr wrap="square" rtlCol="0">
              <a:spAutoFit/>
              <a:scene3d>
                <a:camera prst="orthographicFront"/>
                <a:lightRig rig="threePt" dir="t"/>
              </a:scene3d>
              <a:sp3d contourW="12700"/>
            </a:bodyPr>
            <a:lstStyle/>
            <a:p>
              <a:pPr lvl="0">
                <a:defRPr/>
              </a:pPr>
              <a:r>
                <a:rPr lang="zh-CN" altLang="en-US" b="1" kern="0" dirty="0">
                  <a:solidFill>
                    <a:srgbClr val="C00000"/>
                  </a:solidFill>
                  <a:latin typeface="Calibri"/>
                  <a:ea typeface="微软雅黑"/>
                </a:rPr>
                <a:t>数据中心</a:t>
              </a:r>
              <a:r>
                <a:rPr kumimoji="1" lang="zh-CN" altLang="en-US" spc="-100" dirty="0">
                  <a:latin typeface="Microsoft YaHei" panose="020B0503020204020204" pitchFamily="34" charset="-122"/>
                  <a:ea typeface="Microsoft YaHei" panose="020B0503020204020204" pitchFamily="34" charset="-122"/>
                </a:rPr>
                <a:t>、</a:t>
              </a:r>
              <a:r>
                <a:rPr lang="zh-CN" altLang="en-US" b="1" kern="0" dirty="0">
                  <a:solidFill>
                    <a:srgbClr val="C00000"/>
                  </a:solidFill>
                  <a:latin typeface="Calibri"/>
                  <a:ea typeface="微软雅黑"/>
                </a:rPr>
                <a:t>域名服务系统</a:t>
              </a:r>
              <a:r>
                <a:rPr kumimoji="1" lang="zh-CN" altLang="en-US" spc="-100" dirty="0">
                  <a:latin typeface="Microsoft YaHei" panose="020B0503020204020204" pitchFamily="34" charset="-122"/>
                  <a:ea typeface="Microsoft YaHei" panose="020B0503020204020204" pitchFamily="34" charset="-122"/>
                </a:rPr>
                <a:t>、</a:t>
              </a:r>
              <a:r>
                <a:rPr lang="zh-CN" altLang="en-US" b="1" kern="0" dirty="0">
                  <a:solidFill>
                    <a:srgbClr val="C00000"/>
                  </a:solidFill>
                  <a:latin typeface="Calibri"/>
                  <a:ea typeface="微软雅黑"/>
                </a:rPr>
                <a:t>内容分发网络</a:t>
              </a:r>
              <a:r>
                <a:rPr kumimoji="1" lang="zh-CN" altLang="en-US" spc="-100" dirty="0">
                  <a:latin typeface="Microsoft YaHei" panose="020B0503020204020204" pitchFamily="34" charset="-122"/>
                  <a:ea typeface="Microsoft YaHei" panose="020B0503020204020204" pitchFamily="34" charset="-122"/>
                </a:rPr>
                <a:t>和</a:t>
              </a:r>
              <a:r>
                <a:rPr lang="zh-CN" altLang="en-US" b="1" kern="0" dirty="0">
                  <a:solidFill>
                    <a:srgbClr val="C00000"/>
                  </a:solidFill>
                  <a:latin typeface="Calibri"/>
                  <a:ea typeface="微软雅黑"/>
                </a:rPr>
                <a:t>云</a:t>
              </a:r>
              <a:r>
                <a:rPr kumimoji="1" lang="zh-CN" altLang="en-US" spc="-100" dirty="0">
                  <a:latin typeface="Microsoft YaHei" panose="020B0503020204020204" pitchFamily="34" charset="-122"/>
                  <a:ea typeface="Microsoft YaHei" panose="020B0503020204020204" pitchFamily="34" charset="-122"/>
                </a:rPr>
                <a:t>端改造就绪</a:t>
              </a:r>
              <a:endPar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endParaRPr>
            </a:p>
          </p:txBody>
        </p:sp>
      </p:grpSp>
      <p:grpSp>
        <p:nvGrpSpPr>
          <p:cNvPr id="62" name="组合 61">
            <a:extLst>
              <a:ext uri="{FF2B5EF4-FFF2-40B4-BE49-F238E27FC236}">
                <a16:creationId xmlns:a16="http://schemas.microsoft.com/office/drawing/2014/main" id="{66C5F32F-9BB6-4426-9B0A-CD6E1E877618}"/>
              </a:ext>
            </a:extLst>
          </p:cNvPr>
          <p:cNvGrpSpPr/>
          <p:nvPr/>
        </p:nvGrpSpPr>
        <p:grpSpPr>
          <a:xfrm>
            <a:off x="250373" y="2974359"/>
            <a:ext cx="11659354" cy="923330"/>
            <a:chOff x="208594" y="2848033"/>
            <a:chExt cx="11659354" cy="923330"/>
          </a:xfrm>
        </p:grpSpPr>
        <p:sp>
          <p:nvSpPr>
            <p:cNvPr id="63" name="文本框 62">
              <a:extLst>
                <a:ext uri="{FF2B5EF4-FFF2-40B4-BE49-F238E27FC236}">
                  <a16:creationId xmlns:a16="http://schemas.microsoft.com/office/drawing/2014/main" id="{752FB090-0D2C-4EE0-8AAA-BF7D0DC4CE5A}"/>
                </a:ext>
              </a:extLst>
            </p:cNvPr>
            <p:cNvSpPr txBox="1"/>
            <p:nvPr/>
          </p:nvSpPr>
          <p:spPr>
            <a:xfrm>
              <a:off x="208594" y="2997729"/>
              <a:ext cx="3396698" cy="646331"/>
            </a:xfrm>
            <a:prstGeom prst="rect">
              <a:avLst/>
            </a:prstGeom>
            <a:noFill/>
          </p:spPr>
          <p:txBody>
            <a:bodyPr wrap="square" rtlCol="0">
              <a:spAutoFit/>
              <a:scene3d>
                <a:camera prst="orthographicFront"/>
                <a:lightRig rig="threePt" dir="t"/>
              </a:scene3d>
              <a:sp3d contourW="12700"/>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latin typeface="Calibri"/>
                  <a:ea typeface="微软雅黑"/>
                </a:rPr>
                <a:t>IPv6</a:t>
              </a:r>
              <a:r>
                <a:rPr kumimoji="0" lang="zh-CN" altLang="en-US" sz="1800" b="1" i="0" u="none" strike="noStrike" kern="0" cap="none" spc="0" normalizeH="0" baseline="0" noProof="0" dirty="0">
                  <a:ln>
                    <a:noFill/>
                  </a:ln>
                  <a:solidFill>
                    <a:srgbClr val="C00000"/>
                  </a:solidFill>
                  <a:effectLst/>
                  <a:uLnTx/>
                  <a:uFillTx/>
                  <a:latin typeface="Calibri"/>
                  <a:ea typeface="微软雅黑"/>
                </a:rPr>
                <a:t>流量</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快速增长，相比</a:t>
              </a:r>
              <a:r>
                <a:rPr kumimoji="0" lang="en-US" altLang="zh-CN"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IPV4</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流量有待提升</a:t>
              </a:r>
            </a:p>
          </p:txBody>
        </p:sp>
        <p:grpSp>
          <p:nvGrpSpPr>
            <p:cNvPr id="64" name="组合 63">
              <a:extLst>
                <a:ext uri="{FF2B5EF4-FFF2-40B4-BE49-F238E27FC236}">
                  <a16:creationId xmlns:a16="http://schemas.microsoft.com/office/drawing/2014/main" id="{CDE218DD-1CD0-4004-B34B-CAFFCBF6243E}"/>
                </a:ext>
              </a:extLst>
            </p:cNvPr>
            <p:cNvGrpSpPr/>
            <p:nvPr/>
          </p:nvGrpSpPr>
          <p:grpSpPr>
            <a:xfrm>
              <a:off x="3792236" y="2963647"/>
              <a:ext cx="415102" cy="415102"/>
              <a:chOff x="3792236" y="3084186"/>
              <a:chExt cx="415102" cy="415102"/>
            </a:xfrm>
          </p:grpSpPr>
          <p:sp>
            <p:nvSpPr>
              <p:cNvPr id="69" name="îṣļiḓe">
                <a:extLst>
                  <a:ext uri="{FF2B5EF4-FFF2-40B4-BE49-F238E27FC236}">
                    <a16:creationId xmlns:a16="http://schemas.microsoft.com/office/drawing/2014/main" id="{61FBBD7D-C472-44E8-9C58-6387C9B0F1EE}"/>
                  </a:ext>
                </a:extLst>
              </p:cNvPr>
              <p:cNvSpPr/>
              <p:nvPr/>
            </p:nvSpPr>
            <p:spPr>
              <a:xfrm>
                <a:off x="3792236" y="3084186"/>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70" name="Freeform 147">
                <a:extLst>
                  <a:ext uri="{FF2B5EF4-FFF2-40B4-BE49-F238E27FC236}">
                    <a16:creationId xmlns:a16="http://schemas.microsoft.com/office/drawing/2014/main" id="{3E6BA5FE-0DFC-4E05-8EB1-8292BA17868F}"/>
                  </a:ext>
                </a:extLst>
              </p:cNvPr>
              <p:cNvSpPr>
                <a:spLocks noEditPoints="1"/>
              </p:cNvSpPr>
              <p:nvPr/>
            </p:nvSpPr>
            <p:spPr bwMode="auto">
              <a:xfrm>
                <a:off x="3899505" y="3160421"/>
                <a:ext cx="213446" cy="241286"/>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ysClr val="window" lastClr="FFFFFF"/>
              </a:solidFill>
              <a:ln>
                <a:noFill/>
              </a:ln>
            </p:spPr>
            <p:txBody>
              <a:bodyPr lIns="91440" tIns="45720" rIns="91440" bIns="4572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宋体" panose="02010600030101010101" pitchFamily="2" charset="-122"/>
                </a:endParaRPr>
              </a:p>
            </p:txBody>
          </p:sp>
        </p:grpSp>
        <p:grpSp>
          <p:nvGrpSpPr>
            <p:cNvPr id="65" name="组合 64">
              <a:extLst>
                <a:ext uri="{FF2B5EF4-FFF2-40B4-BE49-F238E27FC236}">
                  <a16:creationId xmlns:a16="http://schemas.microsoft.com/office/drawing/2014/main" id="{2EB48DF2-FAE4-4A7A-8B38-2C81F454B526}"/>
                </a:ext>
              </a:extLst>
            </p:cNvPr>
            <p:cNvGrpSpPr/>
            <p:nvPr/>
          </p:nvGrpSpPr>
          <p:grpSpPr>
            <a:xfrm>
              <a:off x="7984661" y="2963647"/>
              <a:ext cx="415102" cy="415102"/>
              <a:chOff x="7984661" y="3098675"/>
              <a:chExt cx="415102" cy="415102"/>
            </a:xfrm>
          </p:grpSpPr>
          <p:sp>
            <p:nvSpPr>
              <p:cNvPr id="67" name="îṣļiḓe">
                <a:extLst>
                  <a:ext uri="{FF2B5EF4-FFF2-40B4-BE49-F238E27FC236}">
                    <a16:creationId xmlns:a16="http://schemas.microsoft.com/office/drawing/2014/main" id="{8569D68D-CC8C-4146-AE30-5CB25676B3A0}"/>
                  </a:ext>
                </a:extLst>
              </p:cNvPr>
              <p:cNvSpPr/>
              <p:nvPr/>
            </p:nvSpPr>
            <p:spPr>
              <a:xfrm>
                <a:off x="7984661" y="3098675"/>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68" name="Freeform 147">
                <a:extLst>
                  <a:ext uri="{FF2B5EF4-FFF2-40B4-BE49-F238E27FC236}">
                    <a16:creationId xmlns:a16="http://schemas.microsoft.com/office/drawing/2014/main" id="{F4DBD9C6-5E27-4D63-8593-CCAB9D8EECC8}"/>
                  </a:ext>
                </a:extLst>
              </p:cNvPr>
              <p:cNvSpPr>
                <a:spLocks noEditPoints="1"/>
              </p:cNvSpPr>
              <p:nvPr/>
            </p:nvSpPr>
            <p:spPr bwMode="auto">
              <a:xfrm>
                <a:off x="8091930" y="3174910"/>
                <a:ext cx="213446" cy="241286"/>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ysClr val="window" lastClr="FFFFFF"/>
              </a:solidFill>
              <a:ln>
                <a:noFill/>
              </a:ln>
            </p:spPr>
            <p:txBody>
              <a:bodyPr lIns="91440" tIns="45720" rIns="91440" bIns="4572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宋体" panose="02010600030101010101" pitchFamily="2" charset="-122"/>
                </a:endParaRPr>
              </a:p>
            </p:txBody>
          </p:sp>
        </p:grpSp>
        <p:sp>
          <p:nvSpPr>
            <p:cNvPr id="66" name="文本框 65">
              <a:extLst>
                <a:ext uri="{FF2B5EF4-FFF2-40B4-BE49-F238E27FC236}">
                  <a16:creationId xmlns:a16="http://schemas.microsoft.com/office/drawing/2014/main" id="{AA51AF63-E3F8-485B-95B6-BA93C237B1D8}"/>
                </a:ext>
              </a:extLst>
            </p:cNvPr>
            <p:cNvSpPr txBox="1"/>
            <p:nvPr/>
          </p:nvSpPr>
          <p:spPr>
            <a:xfrm>
              <a:off x="8460423" y="2848033"/>
              <a:ext cx="3407525" cy="923330"/>
            </a:xfrm>
            <a:prstGeom prst="rect">
              <a:avLst/>
            </a:prstGeom>
            <a:noFill/>
          </p:spPr>
          <p:txBody>
            <a:bodyPr wrap="square" rtlCol="0">
              <a:spAutoFit/>
              <a:scene3d>
                <a:camera prst="orthographicFront"/>
                <a:lightRig rig="threePt" dir="t"/>
              </a:scene3d>
              <a:sp3d contourW="12700"/>
            </a:bodyPr>
            <a:lstStyle/>
            <a:p>
              <a:pPr lvl="0">
                <a:defRPr/>
              </a:pPr>
              <a:r>
                <a:rPr lang="en-US" altLang="zh-CN" b="1" kern="0" dirty="0">
                  <a:solidFill>
                    <a:srgbClr val="C00000"/>
                  </a:solidFill>
                  <a:latin typeface="Calibri"/>
                  <a:ea typeface="微软雅黑"/>
                </a:rPr>
                <a:t>LTE</a:t>
              </a:r>
              <a:r>
                <a:rPr lang="zh-CN" altLang="en-US" b="1" kern="0" dirty="0">
                  <a:solidFill>
                    <a:srgbClr val="C00000"/>
                  </a:solidFill>
                  <a:latin typeface="Calibri"/>
                  <a:ea typeface="微软雅黑"/>
                </a:rPr>
                <a:t>终端</a:t>
              </a:r>
              <a:r>
                <a:rPr kumimoji="1" lang="zh-CN" altLang="en-US" spc="-100" dirty="0">
                  <a:latin typeface="Microsoft YaHei" panose="020B0503020204020204" pitchFamily="34" charset="-122"/>
                  <a:ea typeface="Microsoft YaHei" panose="020B0503020204020204" pitchFamily="34" charset="-122"/>
                </a:rPr>
                <a:t>的瓶颈制约正在消除，</a:t>
              </a:r>
              <a:r>
                <a:rPr lang="zh-CN" altLang="en-US" b="1" kern="0" dirty="0">
                  <a:solidFill>
                    <a:srgbClr val="C00000"/>
                  </a:solidFill>
                  <a:latin typeface="Calibri"/>
                  <a:ea typeface="微软雅黑"/>
                </a:rPr>
                <a:t>家庭无线路由器</a:t>
              </a:r>
              <a:r>
                <a:rPr kumimoji="1" lang="zh-CN" altLang="en-US" spc="-100" dirty="0">
                  <a:latin typeface="Microsoft YaHei" panose="020B0503020204020204" pitchFamily="34" charset="-122"/>
                  <a:ea typeface="Microsoft YaHei" panose="020B0503020204020204" pitchFamily="34" charset="-122"/>
                </a:rPr>
                <a:t>普遍支持但管理功能较弱</a:t>
              </a:r>
              <a:endPar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endParaRPr>
            </a:p>
          </p:txBody>
        </p:sp>
      </p:grpSp>
      <p:grpSp>
        <p:nvGrpSpPr>
          <p:cNvPr id="71" name="组合 70">
            <a:extLst>
              <a:ext uri="{FF2B5EF4-FFF2-40B4-BE49-F238E27FC236}">
                <a16:creationId xmlns:a16="http://schemas.microsoft.com/office/drawing/2014/main" id="{2E33FE25-A3A5-43FE-B53D-BB46A2D51B68}"/>
              </a:ext>
            </a:extLst>
          </p:cNvPr>
          <p:cNvGrpSpPr/>
          <p:nvPr/>
        </p:nvGrpSpPr>
        <p:grpSpPr>
          <a:xfrm>
            <a:off x="282272" y="3992271"/>
            <a:ext cx="11627454" cy="923330"/>
            <a:chOff x="240493" y="4089559"/>
            <a:chExt cx="11627454" cy="923330"/>
          </a:xfrm>
        </p:grpSpPr>
        <p:grpSp>
          <p:nvGrpSpPr>
            <p:cNvPr id="72" name="组合 71">
              <a:extLst>
                <a:ext uri="{FF2B5EF4-FFF2-40B4-BE49-F238E27FC236}">
                  <a16:creationId xmlns:a16="http://schemas.microsoft.com/office/drawing/2014/main" id="{B87DA210-C3E1-4C6B-8C80-DB01BC6702B8}"/>
                </a:ext>
              </a:extLst>
            </p:cNvPr>
            <p:cNvGrpSpPr/>
            <p:nvPr/>
          </p:nvGrpSpPr>
          <p:grpSpPr>
            <a:xfrm>
              <a:off x="3792236" y="4343673"/>
              <a:ext cx="415102" cy="415102"/>
              <a:chOff x="3792237" y="4307958"/>
              <a:chExt cx="415102" cy="415102"/>
            </a:xfrm>
          </p:grpSpPr>
          <p:sp>
            <p:nvSpPr>
              <p:cNvPr id="78" name="îṣļiḓe">
                <a:extLst>
                  <a:ext uri="{FF2B5EF4-FFF2-40B4-BE49-F238E27FC236}">
                    <a16:creationId xmlns:a16="http://schemas.microsoft.com/office/drawing/2014/main" id="{153D8548-2DD1-4824-A4A0-C4777C2376F3}"/>
                  </a:ext>
                </a:extLst>
              </p:cNvPr>
              <p:cNvSpPr/>
              <p:nvPr/>
            </p:nvSpPr>
            <p:spPr>
              <a:xfrm>
                <a:off x="3792237" y="4307958"/>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79" name="îṡḻiḍê">
                <a:extLst>
                  <a:ext uri="{FF2B5EF4-FFF2-40B4-BE49-F238E27FC236}">
                    <a16:creationId xmlns:a16="http://schemas.microsoft.com/office/drawing/2014/main" id="{4200CC07-9F07-4528-9CB5-4C3398335BC4}"/>
                  </a:ext>
                </a:extLst>
              </p:cNvPr>
              <p:cNvSpPr/>
              <p:nvPr/>
            </p:nvSpPr>
            <p:spPr>
              <a:xfrm>
                <a:off x="3929844" y="4429792"/>
                <a:ext cx="139886" cy="171437"/>
              </a:xfrm>
              <a:custGeom>
                <a:avLst/>
                <a:gdLst/>
                <a:ahLst/>
                <a:cxnLst/>
                <a:rect l="0" t="0" r="0" b="0"/>
                <a:pathLst>
                  <a:path w="120000" h="120000" extrusionOk="0">
                    <a:moveTo>
                      <a:pt x="112868" y="119800"/>
                    </a:moveTo>
                    <a:lnTo>
                      <a:pt x="112868" y="119800"/>
                    </a:lnTo>
                    <a:cubicBezTo>
                      <a:pt x="6885" y="119800"/>
                      <a:pt x="6885" y="119800"/>
                      <a:pt x="6885" y="119800"/>
                    </a:cubicBezTo>
                    <a:cubicBezTo>
                      <a:pt x="1721" y="119800"/>
                      <a:pt x="0" y="117004"/>
                      <a:pt x="0" y="114209"/>
                    </a:cubicBezTo>
                    <a:cubicBezTo>
                      <a:pt x="0" y="64891"/>
                      <a:pt x="0" y="64891"/>
                      <a:pt x="0" y="64891"/>
                    </a:cubicBezTo>
                    <a:cubicBezTo>
                      <a:pt x="0" y="62096"/>
                      <a:pt x="1721" y="59101"/>
                      <a:pt x="6885" y="59101"/>
                    </a:cubicBezTo>
                    <a:cubicBezTo>
                      <a:pt x="17213" y="59101"/>
                      <a:pt x="17213" y="59101"/>
                      <a:pt x="17213" y="59101"/>
                    </a:cubicBezTo>
                    <a:cubicBezTo>
                      <a:pt x="17213" y="33743"/>
                      <a:pt x="17213" y="33743"/>
                      <a:pt x="17213" y="33743"/>
                    </a:cubicBezTo>
                    <a:cubicBezTo>
                      <a:pt x="17213" y="13976"/>
                      <a:pt x="36393" y="0"/>
                      <a:pt x="59016" y="0"/>
                    </a:cubicBezTo>
                    <a:cubicBezTo>
                      <a:pt x="83360" y="0"/>
                      <a:pt x="100573" y="13976"/>
                      <a:pt x="100573" y="33743"/>
                    </a:cubicBezTo>
                    <a:cubicBezTo>
                      <a:pt x="100573" y="36539"/>
                      <a:pt x="98852" y="39534"/>
                      <a:pt x="93688" y="39534"/>
                    </a:cubicBezTo>
                    <a:cubicBezTo>
                      <a:pt x="90245" y="39534"/>
                      <a:pt x="86803" y="36539"/>
                      <a:pt x="86803" y="33743"/>
                    </a:cubicBezTo>
                    <a:cubicBezTo>
                      <a:pt x="86803" y="21164"/>
                      <a:pt x="74754" y="11181"/>
                      <a:pt x="59016" y="11181"/>
                    </a:cubicBezTo>
                    <a:cubicBezTo>
                      <a:pt x="43278" y="11181"/>
                      <a:pt x="31229" y="21164"/>
                      <a:pt x="31229" y="33743"/>
                    </a:cubicBezTo>
                    <a:cubicBezTo>
                      <a:pt x="31229" y="59101"/>
                      <a:pt x="31229" y="59101"/>
                      <a:pt x="31229" y="59101"/>
                    </a:cubicBezTo>
                    <a:cubicBezTo>
                      <a:pt x="86803" y="59101"/>
                      <a:pt x="86803" y="59101"/>
                      <a:pt x="86803" y="59101"/>
                    </a:cubicBezTo>
                    <a:cubicBezTo>
                      <a:pt x="100573" y="59101"/>
                      <a:pt x="100573" y="59101"/>
                      <a:pt x="100573" y="59101"/>
                    </a:cubicBezTo>
                    <a:cubicBezTo>
                      <a:pt x="112868" y="59101"/>
                      <a:pt x="112868" y="59101"/>
                      <a:pt x="112868" y="59101"/>
                    </a:cubicBezTo>
                    <a:cubicBezTo>
                      <a:pt x="116311" y="59101"/>
                      <a:pt x="119754" y="62096"/>
                      <a:pt x="119754" y="64891"/>
                    </a:cubicBezTo>
                    <a:cubicBezTo>
                      <a:pt x="119754" y="114209"/>
                      <a:pt x="119754" y="114209"/>
                      <a:pt x="119754" y="114209"/>
                    </a:cubicBezTo>
                    <a:cubicBezTo>
                      <a:pt x="119754" y="117004"/>
                      <a:pt x="116311" y="119800"/>
                      <a:pt x="112868" y="119800"/>
                    </a:cubicBezTo>
                    <a:close/>
                    <a:moveTo>
                      <a:pt x="59016" y="70482"/>
                    </a:moveTo>
                    <a:lnTo>
                      <a:pt x="59016" y="70482"/>
                    </a:lnTo>
                    <a:cubicBezTo>
                      <a:pt x="52131" y="70482"/>
                      <a:pt x="45000" y="76073"/>
                      <a:pt x="45000" y="81863"/>
                    </a:cubicBezTo>
                    <a:cubicBezTo>
                      <a:pt x="45000" y="86056"/>
                      <a:pt x="48688" y="90249"/>
                      <a:pt x="52131" y="91647"/>
                    </a:cubicBezTo>
                    <a:cubicBezTo>
                      <a:pt x="52131" y="103028"/>
                      <a:pt x="52131" y="103028"/>
                      <a:pt x="52131" y="103028"/>
                    </a:cubicBezTo>
                    <a:cubicBezTo>
                      <a:pt x="52131" y="105823"/>
                      <a:pt x="55573" y="108618"/>
                      <a:pt x="59016" y="108618"/>
                    </a:cubicBezTo>
                    <a:cubicBezTo>
                      <a:pt x="64180" y="108618"/>
                      <a:pt x="65901" y="105823"/>
                      <a:pt x="65901" y="103028"/>
                    </a:cubicBezTo>
                    <a:cubicBezTo>
                      <a:pt x="65901" y="91647"/>
                      <a:pt x="65901" y="91647"/>
                      <a:pt x="65901" y="91647"/>
                    </a:cubicBezTo>
                    <a:cubicBezTo>
                      <a:pt x="71065" y="90249"/>
                      <a:pt x="72786" y="86056"/>
                      <a:pt x="72786" y="81863"/>
                    </a:cubicBezTo>
                    <a:cubicBezTo>
                      <a:pt x="72786" y="76073"/>
                      <a:pt x="67622" y="70482"/>
                      <a:pt x="59016" y="70482"/>
                    </a:cubicBezTo>
                    <a:close/>
                  </a:path>
                </a:pathLst>
              </a:custGeom>
              <a:solidFill>
                <a:sysClr val="window" lastClr="FFFFFF"/>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73" name="文本框 72">
              <a:extLst>
                <a:ext uri="{FF2B5EF4-FFF2-40B4-BE49-F238E27FC236}">
                  <a16:creationId xmlns:a16="http://schemas.microsoft.com/office/drawing/2014/main" id="{F489FAED-8095-4EE9-8DB9-84652D328321}"/>
                </a:ext>
              </a:extLst>
            </p:cNvPr>
            <p:cNvSpPr txBox="1"/>
            <p:nvPr/>
          </p:nvSpPr>
          <p:spPr>
            <a:xfrm>
              <a:off x="240493" y="4228059"/>
              <a:ext cx="3396698" cy="646331"/>
            </a:xfrm>
            <a:prstGeom prst="rect">
              <a:avLst/>
            </a:prstGeom>
            <a:noFill/>
          </p:spPr>
          <p:txBody>
            <a:bodyPr wrap="square" rtlCol="0">
              <a:spAutoFit/>
              <a:scene3d>
                <a:camera prst="orthographicFront"/>
                <a:lightRig rig="threePt" dir="t"/>
              </a:scene3d>
              <a:sp3d contourW="12700"/>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latin typeface="Calibri"/>
                  <a:ea typeface="微软雅黑"/>
                </a:rPr>
                <a:t>IPv6</a:t>
              </a:r>
              <a:r>
                <a:rPr kumimoji="0" lang="zh-CN" altLang="en-US" sz="1800" b="1" i="0" u="none" strike="noStrike" kern="0" cap="none" spc="0" normalizeH="0" baseline="0" noProof="0" dirty="0">
                  <a:ln>
                    <a:noFill/>
                  </a:ln>
                  <a:solidFill>
                    <a:srgbClr val="C00000"/>
                  </a:solidFill>
                  <a:effectLst/>
                  <a:uLnTx/>
                  <a:uFillTx/>
                  <a:latin typeface="Calibri"/>
                  <a:ea typeface="微软雅黑"/>
                </a:rPr>
                <a:t>地址量</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能满足当前发展需求，且拥有较丰富的储备</a:t>
              </a:r>
            </a:p>
          </p:txBody>
        </p:sp>
        <p:grpSp>
          <p:nvGrpSpPr>
            <p:cNvPr id="74" name="组合 73">
              <a:extLst>
                <a:ext uri="{FF2B5EF4-FFF2-40B4-BE49-F238E27FC236}">
                  <a16:creationId xmlns:a16="http://schemas.microsoft.com/office/drawing/2014/main" id="{DB322869-1640-4A28-AE85-57E2F6D0A1C5}"/>
                </a:ext>
              </a:extLst>
            </p:cNvPr>
            <p:cNvGrpSpPr/>
            <p:nvPr/>
          </p:nvGrpSpPr>
          <p:grpSpPr>
            <a:xfrm>
              <a:off x="7984661" y="4343673"/>
              <a:ext cx="415102" cy="415102"/>
              <a:chOff x="7984662" y="4322447"/>
              <a:chExt cx="415102" cy="415102"/>
            </a:xfrm>
          </p:grpSpPr>
          <p:sp>
            <p:nvSpPr>
              <p:cNvPr id="76" name="îṣļiḓe">
                <a:extLst>
                  <a:ext uri="{FF2B5EF4-FFF2-40B4-BE49-F238E27FC236}">
                    <a16:creationId xmlns:a16="http://schemas.microsoft.com/office/drawing/2014/main" id="{CDBAD052-6005-46AC-9DA7-6930960379BE}"/>
                  </a:ext>
                </a:extLst>
              </p:cNvPr>
              <p:cNvSpPr/>
              <p:nvPr/>
            </p:nvSpPr>
            <p:spPr>
              <a:xfrm>
                <a:off x="7984662" y="4322447"/>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77" name="îṡḻiḍê">
                <a:extLst>
                  <a:ext uri="{FF2B5EF4-FFF2-40B4-BE49-F238E27FC236}">
                    <a16:creationId xmlns:a16="http://schemas.microsoft.com/office/drawing/2014/main" id="{E645C906-804D-4AF8-93F6-DD7F394DFBAC}"/>
                  </a:ext>
                </a:extLst>
              </p:cNvPr>
              <p:cNvSpPr/>
              <p:nvPr/>
            </p:nvSpPr>
            <p:spPr>
              <a:xfrm>
                <a:off x="8122269" y="4444281"/>
                <a:ext cx="139886" cy="171437"/>
              </a:xfrm>
              <a:custGeom>
                <a:avLst/>
                <a:gdLst/>
                <a:ahLst/>
                <a:cxnLst/>
                <a:rect l="0" t="0" r="0" b="0"/>
                <a:pathLst>
                  <a:path w="120000" h="120000" extrusionOk="0">
                    <a:moveTo>
                      <a:pt x="112868" y="119800"/>
                    </a:moveTo>
                    <a:lnTo>
                      <a:pt x="112868" y="119800"/>
                    </a:lnTo>
                    <a:cubicBezTo>
                      <a:pt x="6885" y="119800"/>
                      <a:pt x="6885" y="119800"/>
                      <a:pt x="6885" y="119800"/>
                    </a:cubicBezTo>
                    <a:cubicBezTo>
                      <a:pt x="1721" y="119800"/>
                      <a:pt x="0" y="117004"/>
                      <a:pt x="0" y="114209"/>
                    </a:cubicBezTo>
                    <a:cubicBezTo>
                      <a:pt x="0" y="64891"/>
                      <a:pt x="0" y="64891"/>
                      <a:pt x="0" y="64891"/>
                    </a:cubicBezTo>
                    <a:cubicBezTo>
                      <a:pt x="0" y="62096"/>
                      <a:pt x="1721" y="59101"/>
                      <a:pt x="6885" y="59101"/>
                    </a:cubicBezTo>
                    <a:cubicBezTo>
                      <a:pt x="17213" y="59101"/>
                      <a:pt x="17213" y="59101"/>
                      <a:pt x="17213" y="59101"/>
                    </a:cubicBezTo>
                    <a:cubicBezTo>
                      <a:pt x="17213" y="33743"/>
                      <a:pt x="17213" y="33743"/>
                      <a:pt x="17213" y="33743"/>
                    </a:cubicBezTo>
                    <a:cubicBezTo>
                      <a:pt x="17213" y="13976"/>
                      <a:pt x="36393" y="0"/>
                      <a:pt x="59016" y="0"/>
                    </a:cubicBezTo>
                    <a:cubicBezTo>
                      <a:pt x="83360" y="0"/>
                      <a:pt x="100573" y="13976"/>
                      <a:pt x="100573" y="33743"/>
                    </a:cubicBezTo>
                    <a:cubicBezTo>
                      <a:pt x="100573" y="36539"/>
                      <a:pt x="98852" y="39534"/>
                      <a:pt x="93688" y="39534"/>
                    </a:cubicBezTo>
                    <a:cubicBezTo>
                      <a:pt x="90245" y="39534"/>
                      <a:pt x="86803" y="36539"/>
                      <a:pt x="86803" y="33743"/>
                    </a:cubicBezTo>
                    <a:cubicBezTo>
                      <a:pt x="86803" y="21164"/>
                      <a:pt x="74754" y="11181"/>
                      <a:pt x="59016" y="11181"/>
                    </a:cubicBezTo>
                    <a:cubicBezTo>
                      <a:pt x="43278" y="11181"/>
                      <a:pt x="31229" y="21164"/>
                      <a:pt x="31229" y="33743"/>
                    </a:cubicBezTo>
                    <a:cubicBezTo>
                      <a:pt x="31229" y="59101"/>
                      <a:pt x="31229" y="59101"/>
                      <a:pt x="31229" y="59101"/>
                    </a:cubicBezTo>
                    <a:cubicBezTo>
                      <a:pt x="86803" y="59101"/>
                      <a:pt x="86803" y="59101"/>
                      <a:pt x="86803" y="59101"/>
                    </a:cubicBezTo>
                    <a:cubicBezTo>
                      <a:pt x="100573" y="59101"/>
                      <a:pt x="100573" y="59101"/>
                      <a:pt x="100573" y="59101"/>
                    </a:cubicBezTo>
                    <a:cubicBezTo>
                      <a:pt x="112868" y="59101"/>
                      <a:pt x="112868" y="59101"/>
                      <a:pt x="112868" y="59101"/>
                    </a:cubicBezTo>
                    <a:cubicBezTo>
                      <a:pt x="116311" y="59101"/>
                      <a:pt x="119754" y="62096"/>
                      <a:pt x="119754" y="64891"/>
                    </a:cubicBezTo>
                    <a:cubicBezTo>
                      <a:pt x="119754" y="114209"/>
                      <a:pt x="119754" y="114209"/>
                      <a:pt x="119754" y="114209"/>
                    </a:cubicBezTo>
                    <a:cubicBezTo>
                      <a:pt x="119754" y="117004"/>
                      <a:pt x="116311" y="119800"/>
                      <a:pt x="112868" y="119800"/>
                    </a:cubicBezTo>
                    <a:close/>
                    <a:moveTo>
                      <a:pt x="59016" y="70482"/>
                    </a:moveTo>
                    <a:lnTo>
                      <a:pt x="59016" y="70482"/>
                    </a:lnTo>
                    <a:cubicBezTo>
                      <a:pt x="52131" y="70482"/>
                      <a:pt x="45000" y="76073"/>
                      <a:pt x="45000" y="81863"/>
                    </a:cubicBezTo>
                    <a:cubicBezTo>
                      <a:pt x="45000" y="86056"/>
                      <a:pt x="48688" y="90249"/>
                      <a:pt x="52131" y="91647"/>
                    </a:cubicBezTo>
                    <a:cubicBezTo>
                      <a:pt x="52131" y="103028"/>
                      <a:pt x="52131" y="103028"/>
                      <a:pt x="52131" y="103028"/>
                    </a:cubicBezTo>
                    <a:cubicBezTo>
                      <a:pt x="52131" y="105823"/>
                      <a:pt x="55573" y="108618"/>
                      <a:pt x="59016" y="108618"/>
                    </a:cubicBezTo>
                    <a:cubicBezTo>
                      <a:pt x="64180" y="108618"/>
                      <a:pt x="65901" y="105823"/>
                      <a:pt x="65901" y="103028"/>
                    </a:cubicBezTo>
                    <a:cubicBezTo>
                      <a:pt x="65901" y="91647"/>
                      <a:pt x="65901" y="91647"/>
                      <a:pt x="65901" y="91647"/>
                    </a:cubicBezTo>
                    <a:cubicBezTo>
                      <a:pt x="71065" y="90249"/>
                      <a:pt x="72786" y="86056"/>
                      <a:pt x="72786" y="81863"/>
                    </a:cubicBezTo>
                    <a:cubicBezTo>
                      <a:pt x="72786" y="76073"/>
                      <a:pt x="67622" y="70482"/>
                      <a:pt x="59016" y="70482"/>
                    </a:cubicBezTo>
                    <a:close/>
                  </a:path>
                </a:pathLst>
              </a:custGeom>
              <a:solidFill>
                <a:sysClr val="window" lastClr="FFFFFF"/>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75" name="文本框 74">
              <a:extLst>
                <a:ext uri="{FF2B5EF4-FFF2-40B4-BE49-F238E27FC236}">
                  <a16:creationId xmlns:a16="http://schemas.microsoft.com/office/drawing/2014/main" id="{B039CFCD-F9C5-4A5D-B422-6BD2F2AD5C2B}"/>
                </a:ext>
              </a:extLst>
            </p:cNvPr>
            <p:cNvSpPr txBox="1"/>
            <p:nvPr/>
          </p:nvSpPr>
          <p:spPr>
            <a:xfrm>
              <a:off x="8460423" y="4089559"/>
              <a:ext cx="3407524" cy="923330"/>
            </a:xfrm>
            <a:prstGeom prst="rect">
              <a:avLst/>
            </a:prstGeom>
            <a:noFill/>
          </p:spPr>
          <p:txBody>
            <a:bodyPr wrap="square" rtlCol="0">
              <a:spAutoFit/>
              <a:scene3d>
                <a:camera prst="orthographicFront"/>
                <a:lightRig rig="threePt" dir="t"/>
              </a:scene3d>
              <a:sp3d contourW="127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C00000"/>
                  </a:solidFill>
                  <a:effectLst/>
                  <a:uLnTx/>
                  <a:uFillTx/>
                  <a:latin typeface="Calibri"/>
                  <a:ea typeface="微软雅黑"/>
                </a:rPr>
                <a:t>政府和央企网站</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积极发挥示范引领作用，新闻媒体网站改造亟待提速</a:t>
              </a:r>
            </a:p>
          </p:txBody>
        </p:sp>
      </p:grpSp>
      <p:grpSp>
        <p:nvGrpSpPr>
          <p:cNvPr id="80" name="组合 79">
            <a:extLst>
              <a:ext uri="{FF2B5EF4-FFF2-40B4-BE49-F238E27FC236}">
                <a16:creationId xmlns:a16="http://schemas.microsoft.com/office/drawing/2014/main" id="{0AF10DCB-1198-4EC9-9313-A06465DD3B1C}"/>
              </a:ext>
            </a:extLst>
          </p:cNvPr>
          <p:cNvGrpSpPr/>
          <p:nvPr/>
        </p:nvGrpSpPr>
        <p:grpSpPr>
          <a:xfrm>
            <a:off x="282272" y="5287181"/>
            <a:ext cx="11627455" cy="784831"/>
            <a:chOff x="240493" y="5291112"/>
            <a:chExt cx="11627455" cy="784831"/>
          </a:xfrm>
        </p:grpSpPr>
        <p:grpSp>
          <p:nvGrpSpPr>
            <p:cNvPr id="81" name="组合 80">
              <a:extLst>
                <a:ext uri="{FF2B5EF4-FFF2-40B4-BE49-F238E27FC236}">
                  <a16:creationId xmlns:a16="http://schemas.microsoft.com/office/drawing/2014/main" id="{D34EE83A-FED8-454B-86FF-D20DF4116A71}"/>
                </a:ext>
              </a:extLst>
            </p:cNvPr>
            <p:cNvGrpSpPr/>
            <p:nvPr/>
          </p:nvGrpSpPr>
          <p:grpSpPr>
            <a:xfrm>
              <a:off x="3792236" y="5545226"/>
              <a:ext cx="415102" cy="415102"/>
              <a:chOff x="3792237" y="5387680"/>
              <a:chExt cx="415102" cy="415102"/>
            </a:xfrm>
          </p:grpSpPr>
          <p:sp>
            <p:nvSpPr>
              <p:cNvPr id="87" name="îṥḷïḓè">
                <a:extLst>
                  <a:ext uri="{FF2B5EF4-FFF2-40B4-BE49-F238E27FC236}">
                    <a16:creationId xmlns:a16="http://schemas.microsoft.com/office/drawing/2014/main" id="{F4CBB12B-6BB3-475E-AAD0-1322B7B9049C}"/>
                  </a:ext>
                </a:extLst>
              </p:cNvPr>
              <p:cNvSpPr/>
              <p:nvPr/>
            </p:nvSpPr>
            <p:spPr>
              <a:xfrm>
                <a:off x="3792237" y="5387680"/>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88" name="i$ḷîḍé">
                <a:extLst>
                  <a:ext uri="{FF2B5EF4-FFF2-40B4-BE49-F238E27FC236}">
                    <a16:creationId xmlns:a16="http://schemas.microsoft.com/office/drawing/2014/main" id="{E474CCC8-D6B7-4123-97EE-289D16384365}"/>
                  </a:ext>
                </a:extLst>
              </p:cNvPr>
              <p:cNvSpPr/>
              <p:nvPr/>
            </p:nvSpPr>
            <p:spPr>
              <a:xfrm>
                <a:off x="3913463" y="5519597"/>
                <a:ext cx="172652" cy="151268"/>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ysClr val="window" lastClr="FFFFFF"/>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82" name="文本框 81">
              <a:extLst>
                <a:ext uri="{FF2B5EF4-FFF2-40B4-BE49-F238E27FC236}">
                  <a16:creationId xmlns:a16="http://schemas.microsoft.com/office/drawing/2014/main" id="{34F370D8-5495-461B-A25F-AC6682C01B9E}"/>
                </a:ext>
              </a:extLst>
            </p:cNvPr>
            <p:cNvSpPr txBox="1"/>
            <p:nvPr/>
          </p:nvSpPr>
          <p:spPr>
            <a:xfrm>
              <a:off x="240493" y="5291112"/>
              <a:ext cx="3396698" cy="646331"/>
            </a:xfrm>
            <a:prstGeom prst="rect">
              <a:avLst/>
            </a:prstGeom>
            <a:noFill/>
          </p:spPr>
          <p:txBody>
            <a:bodyPr wrap="square" rtlCol="0">
              <a:spAutoFit/>
              <a:scene3d>
                <a:camera prst="orthographicFront"/>
                <a:lightRig rig="threePt" dir="t"/>
              </a:scene3d>
              <a:sp3d contourW="12700"/>
            </a:bodyPr>
            <a:lstStyle/>
            <a:p>
              <a:pPr lvl="0" algn="r">
                <a:defRPr/>
              </a:pPr>
              <a:r>
                <a:rPr lang="zh-CN" altLang="en-US" b="1" kern="0" dirty="0">
                  <a:solidFill>
                    <a:srgbClr val="C00000"/>
                  </a:solidFill>
                  <a:latin typeface="Calibri"/>
                  <a:ea typeface="微软雅黑"/>
                </a:rPr>
                <a:t>三大运营商</a:t>
              </a:r>
              <a:r>
                <a:rPr lang="zh-CN" altLang="en-US" dirty="0"/>
                <a:t>网络基础设施建设：</a:t>
              </a:r>
              <a:r>
                <a:rPr lang="en-US" altLang="zh-CN" b="1" kern="0" dirty="0">
                  <a:solidFill>
                    <a:srgbClr val="C00000"/>
                  </a:solidFill>
                  <a:latin typeface="Calibri"/>
                  <a:ea typeface="微软雅黑"/>
                </a:rPr>
                <a:t>IPv6</a:t>
              </a:r>
              <a:r>
                <a:rPr lang="zh-CN" altLang="en-US" dirty="0"/>
                <a:t>升级改造基本完成</a:t>
              </a:r>
              <a:endParaRPr kumimoji="0" lang="zh-CN" altLang="en-US" sz="1800" b="0" i="0" u="none" strike="noStrike" kern="0" cap="none" spc="-100" normalizeH="0" noProof="0" dirty="0">
                <a:ln>
                  <a:noFill/>
                </a:ln>
                <a:solidFill>
                  <a:prstClr val="black"/>
                </a:solidFill>
                <a:effectLst/>
                <a:uLnTx/>
                <a:uFillTx/>
                <a:latin typeface="Century Gothic" panose="020B0502020202020204" pitchFamily="34" charset="0"/>
                <a:ea typeface="微软雅黑"/>
              </a:endParaRPr>
            </a:p>
          </p:txBody>
        </p:sp>
        <p:grpSp>
          <p:nvGrpSpPr>
            <p:cNvPr id="83" name="组合 82">
              <a:extLst>
                <a:ext uri="{FF2B5EF4-FFF2-40B4-BE49-F238E27FC236}">
                  <a16:creationId xmlns:a16="http://schemas.microsoft.com/office/drawing/2014/main" id="{07B80225-CC93-4B82-8BE3-264F73F19423}"/>
                </a:ext>
              </a:extLst>
            </p:cNvPr>
            <p:cNvGrpSpPr/>
            <p:nvPr/>
          </p:nvGrpSpPr>
          <p:grpSpPr>
            <a:xfrm>
              <a:off x="7984661" y="5545226"/>
              <a:ext cx="415102" cy="415102"/>
              <a:chOff x="7984662" y="5402169"/>
              <a:chExt cx="415102" cy="415102"/>
            </a:xfrm>
          </p:grpSpPr>
          <p:sp>
            <p:nvSpPr>
              <p:cNvPr id="85" name="îṥḷïḓè">
                <a:extLst>
                  <a:ext uri="{FF2B5EF4-FFF2-40B4-BE49-F238E27FC236}">
                    <a16:creationId xmlns:a16="http://schemas.microsoft.com/office/drawing/2014/main" id="{264E65EB-1BE4-4820-8C09-522BF40563D2}"/>
                  </a:ext>
                </a:extLst>
              </p:cNvPr>
              <p:cNvSpPr/>
              <p:nvPr/>
            </p:nvSpPr>
            <p:spPr>
              <a:xfrm>
                <a:off x="7984662" y="5402169"/>
                <a:ext cx="415102" cy="415102"/>
              </a:xfrm>
              <a:prstGeom prst="ellipse">
                <a:avLst/>
              </a:prstGeom>
              <a:solidFill>
                <a:srgbClr val="00436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a:ea typeface="微软雅黑"/>
                  <a:cs typeface="+mn-cs"/>
                </a:endParaRPr>
              </a:p>
            </p:txBody>
          </p:sp>
          <p:sp>
            <p:nvSpPr>
              <p:cNvPr id="86" name="i$ḷîḍé">
                <a:extLst>
                  <a:ext uri="{FF2B5EF4-FFF2-40B4-BE49-F238E27FC236}">
                    <a16:creationId xmlns:a16="http://schemas.microsoft.com/office/drawing/2014/main" id="{B866C064-487F-4EF5-AE8F-14D4657B0975}"/>
                  </a:ext>
                </a:extLst>
              </p:cNvPr>
              <p:cNvSpPr/>
              <p:nvPr/>
            </p:nvSpPr>
            <p:spPr>
              <a:xfrm>
                <a:off x="8105888" y="5534086"/>
                <a:ext cx="172652" cy="151268"/>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ysClr val="window" lastClr="FFFFFF"/>
              </a:solidFill>
              <a:ln>
                <a:noFill/>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a typeface="微软雅黑"/>
                </a:endParaRPr>
              </a:p>
            </p:txBody>
          </p:sp>
        </p:grpSp>
        <p:sp>
          <p:nvSpPr>
            <p:cNvPr id="84" name="文本框 83">
              <a:extLst>
                <a:ext uri="{FF2B5EF4-FFF2-40B4-BE49-F238E27FC236}">
                  <a16:creationId xmlns:a16="http://schemas.microsoft.com/office/drawing/2014/main" id="{EB21C9C2-D3C9-478D-B6AF-B7FBFDC8C6B1}"/>
                </a:ext>
              </a:extLst>
            </p:cNvPr>
            <p:cNvSpPr txBox="1"/>
            <p:nvPr/>
          </p:nvSpPr>
          <p:spPr>
            <a:xfrm>
              <a:off x="8460423" y="5429612"/>
              <a:ext cx="3407525" cy="646331"/>
            </a:xfrm>
            <a:prstGeom prst="rect">
              <a:avLst/>
            </a:prstGeom>
            <a:noFill/>
          </p:spPr>
          <p:txBody>
            <a:bodyPr wrap="square" rtlCol="0">
              <a:spAutoFit/>
              <a:scene3d>
                <a:camera prst="orthographicFront"/>
                <a:lightRig rig="threePt" dir="t"/>
              </a:scene3d>
              <a:sp3d contourW="127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C00000"/>
                  </a:solidFill>
                  <a:effectLst/>
                  <a:uLnTx/>
                  <a:uFillTx/>
                  <a:latin typeface="Calibri"/>
                  <a:ea typeface="微软雅黑"/>
                </a:rPr>
                <a:t>商业网站及应用</a:t>
              </a:r>
              <a:r>
                <a:rPr kumimoji="0" lang="zh-CN" altLang="en-US" sz="1800" b="0" i="0" u="none" strike="noStrike" kern="0" cap="none" spc="0" normalizeH="0" baseline="0" noProof="0" dirty="0">
                  <a:ln>
                    <a:noFill/>
                  </a:ln>
                  <a:solidFill>
                    <a:prstClr val="black"/>
                  </a:solidFill>
                  <a:effectLst/>
                  <a:uLnTx/>
                  <a:uFillTx/>
                  <a:latin typeface="Century Gothic" panose="020B0502020202020204" pitchFamily="34" charset="0"/>
                  <a:ea typeface="微软雅黑"/>
                </a:rPr>
                <a:t>改造明显加速，改造广度和深度有待提升</a:t>
              </a:r>
            </a:p>
          </p:txBody>
        </p:sp>
      </p:grpSp>
      <p:cxnSp>
        <p:nvCxnSpPr>
          <p:cNvPr id="89" name="直接连接符 75">
            <a:extLst>
              <a:ext uri="{FF2B5EF4-FFF2-40B4-BE49-F238E27FC236}">
                <a16:creationId xmlns:a16="http://schemas.microsoft.com/office/drawing/2014/main" id="{50EDFCE4-1F20-4DC2-924B-FB3693CCFC4B}"/>
              </a:ext>
            </a:extLst>
          </p:cNvPr>
          <p:cNvCxnSpPr/>
          <p:nvPr/>
        </p:nvCxnSpPr>
        <p:spPr>
          <a:xfrm>
            <a:off x="8026440" y="6213401"/>
            <a:ext cx="3795267" cy="0"/>
          </a:xfrm>
          <a:prstGeom prst="line">
            <a:avLst/>
          </a:prstGeom>
          <a:noFill/>
          <a:ln w="3175" cap="rnd" cmpd="sng" algn="ctr">
            <a:solidFill>
              <a:sysClr val="window" lastClr="FFFFFF">
                <a:lumMod val="85000"/>
              </a:sysClr>
            </a:solidFill>
            <a:prstDash val="solid"/>
            <a:round/>
          </a:ln>
          <a:effectLst/>
        </p:spPr>
      </p:cxnSp>
      <p:cxnSp>
        <p:nvCxnSpPr>
          <p:cNvPr id="90" name="直接连接符 76">
            <a:extLst>
              <a:ext uri="{FF2B5EF4-FFF2-40B4-BE49-F238E27FC236}">
                <a16:creationId xmlns:a16="http://schemas.microsoft.com/office/drawing/2014/main" id="{F1A59832-FA38-4356-80F7-E9BDA086627D}"/>
              </a:ext>
            </a:extLst>
          </p:cNvPr>
          <p:cNvCxnSpPr/>
          <p:nvPr/>
        </p:nvCxnSpPr>
        <p:spPr>
          <a:xfrm>
            <a:off x="8026440" y="5090136"/>
            <a:ext cx="3795267" cy="0"/>
          </a:xfrm>
          <a:prstGeom prst="line">
            <a:avLst/>
          </a:prstGeom>
          <a:noFill/>
          <a:ln w="3175" cap="rnd" cmpd="sng" algn="ctr">
            <a:solidFill>
              <a:sysClr val="window" lastClr="FFFFFF">
                <a:lumMod val="85000"/>
              </a:sysClr>
            </a:solidFill>
            <a:prstDash val="solid"/>
            <a:round/>
          </a:ln>
          <a:effectLst/>
        </p:spPr>
      </p:cxnSp>
    </p:spTree>
    <p:extLst>
      <p:ext uri="{BB962C8B-B14F-4D97-AF65-F5344CB8AC3E}">
        <p14:creationId xmlns:p14="http://schemas.microsoft.com/office/powerpoint/2010/main" val="218589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p:txBody>
          <a:bodyPr>
            <a:normAutofit/>
          </a:bodyPr>
          <a:lstStyle/>
          <a:p>
            <a:r>
              <a:rPr kumimoji="1" lang="zh-CN" altLang="en-US" dirty="0">
                <a:latin typeface="Microsoft YaHei" panose="020B0503020204020204" pitchFamily="34" charset="-122"/>
                <a:ea typeface="Microsoft YaHei" panose="020B0503020204020204" pitchFamily="34" charset="-122"/>
              </a:rPr>
              <a:t>已分配</a:t>
            </a:r>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地址的用户数</a:t>
            </a:r>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活跃用户数显著增加</a:t>
            </a:r>
            <a:endParaRPr kumimoji="1" lang="zh-CN" altLang="en-US" dirty="0"/>
          </a:p>
        </p:txBody>
      </p:sp>
      <p:sp>
        <p:nvSpPr>
          <p:cNvPr id="31" name="文本框 30">
            <a:extLst>
              <a:ext uri="{FF2B5EF4-FFF2-40B4-BE49-F238E27FC236}">
                <a16:creationId xmlns:a16="http://schemas.microsoft.com/office/drawing/2014/main" id="{84A38BFC-33C0-4631-9DB6-176C9709F846}"/>
              </a:ext>
            </a:extLst>
          </p:cNvPr>
          <p:cNvSpPr txBox="1"/>
          <p:nvPr/>
        </p:nvSpPr>
        <p:spPr>
          <a:xfrm>
            <a:off x="1199408" y="1187532"/>
            <a:ext cx="5510150" cy="629393"/>
          </a:xfrm>
          <a:prstGeom prst="rect">
            <a:avLst/>
          </a:prstGeom>
          <a:noFill/>
        </p:spPr>
        <p:txBody>
          <a:bodyPr wrap="square" rtlCol="0">
            <a:spAutoFit/>
          </a:bodyPr>
          <a:lstStyle/>
          <a:p>
            <a:endParaRPr kumimoji="1" lang="zh-CN" altLang="en-US"/>
          </a:p>
        </p:txBody>
      </p:sp>
      <p:sp>
        <p:nvSpPr>
          <p:cNvPr id="32" name="矩形 31">
            <a:extLst>
              <a:ext uri="{FF2B5EF4-FFF2-40B4-BE49-F238E27FC236}">
                <a16:creationId xmlns:a16="http://schemas.microsoft.com/office/drawing/2014/main" id="{96165371-F0AB-4105-9A80-9EB933B1E02A}"/>
              </a:ext>
            </a:extLst>
          </p:cNvPr>
          <p:cNvSpPr/>
          <p:nvPr/>
        </p:nvSpPr>
        <p:spPr>
          <a:xfrm>
            <a:off x="536011" y="1002866"/>
            <a:ext cx="11167872" cy="1137556"/>
          </a:xfrm>
          <a:prstGeom prst="rect">
            <a:avLst/>
          </a:prstGeom>
        </p:spPr>
        <p:txBody>
          <a:bodyPr wrap="square">
            <a:spAutoFit/>
          </a:bodyPr>
          <a:lstStyle/>
          <a:p>
            <a:pPr marL="285750" indent="-285750">
              <a:lnSpc>
                <a:spcPct val="130000"/>
              </a:lnSpc>
              <a:buFont typeface="Wingdings" pitchFamily="2" charset="2"/>
              <a:buChar char="n"/>
            </a:pPr>
            <a:r>
              <a:rPr lang="zh-CN" altLang="en-US" dirty="0">
                <a:latin typeface="Microsoft YaHei" panose="020B0503020204020204" pitchFamily="34" charset="-122"/>
                <a:ea typeface="Microsoft YaHei" panose="020B0503020204020204" pitchFamily="34" charset="-122"/>
              </a:rPr>
              <a:t>截至</a:t>
            </a:r>
            <a:r>
              <a:rPr lang="en-US" altLang="zh-CN" dirty="0">
                <a:latin typeface="Microsoft YaHei" panose="020B0503020204020204" pitchFamily="34" charset="-122"/>
                <a:ea typeface="Microsoft YaHei" panose="020B0503020204020204" pitchFamily="34" charset="-122"/>
              </a:rPr>
              <a:t>2020</a:t>
            </a:r>
            <a:r>
              <a:rPr lang="zh-CN" altLang="en-US" dirty="0">
                <a:latin typeface="Microsoft YaHei" panose="020B0503020204020204" pitchFamily="34" charset="-122"/>
                <a:ea typeface="Microsoft YaHei" panose="020B0503020204020204" pitchFamily="34" charset="-122"/>
              </a:rPr>
              <a:t>年</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月，</a:t>
            </a:r>
            <a:r>
              <a:rPr lang="zh-CN" altLang="en-US" dirty="0">
                <a:solidFill>
                  <a:srgbClr val="C00000"/>
                </a:solidFill>
                <a:latin typeface="Microsoft YaHei" panose="020B0503020204020204" pitchFamily="34" charset="-122"/>
                <a:ea typeface="Microsoft YaHei" panose="020B0503020204020204" pitchFamily="34" charset="-122"/>
              </a:rPr>
              <a:t>我国</a:t>
            </a:r>
            <a:r>
              <a:rPr lang="en" altLang="zh-CN" dirty="0">
                <a:solidFill>
                  <a:srgbClr val="C00000"/>
                </a:solidFill>
                <a:latin typeface="Microsoft YaHei" panose="020B0503020204020204" pitchFamily="34" charset="-122"/>
                <a:ea typeface="Microsoft YaHei" panose="020B0503020204020204" pitchFamily="34" charset="-122"/>
              </a:rPr>
              <a:t>IPv6</a:t>
            </a:r>
            <a:r>
              <a:rPr lang="zh-CN" altLang="en-US" dirty="0">
                <a:solidFill>
                  <a:srgbClr val="C00000"/>
                </a:solidFill>
                <a:latin typeface="Microsoft YaHei" panose="020B0503020204020204" pitchFamily="34" charset="-122"/>
                <a:ea typeface="Microsoft YaHei" panose="020B0503020204020204" pitchFamily="34" charset="-122"/>
              </a:rPr>
              <a:t>活跃用户数已达</a:t>
            </a:r>
            <a:r>
              <a:rPr lang="en-US" altLang="zh-CN" dirty="0">
                <a:solidFill>
                  <a:srgbClr val="C00000"/>
                </a:solidFill>
                <a:latin typeface="Microsoft YaHei" panose="020B0503020204020204" pitchFamily="34" charset="-122"/>
                <a:ea typeface="Microsoft YaHei" panose="020B0503020204020204" pitchFamily="34" charset="-122"/>
              </a:rPr>
              <a:t>3.178</a:t>
            </a:r>
            <a:r>
              <a:rPr lang="zh-CN" altLang="en-US" dirty="0">
                <a:solidFill>
                  <a:srgbClr val="C00000"/>
                </a:solidFill>
                <a:latin typeface="Microsoft YaHei" panose="020B0503020204020204" pitchFamily="34" charset="-122"/>
                <a:ea typeface="Microsoft YaHei" panose="020B0503020204020204" pitchFamily="34" charset="-122"/>
              </a:rPr>
              <a:t>亿</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buFont typeface="Wingdings" pitchFamily="2" charset="2"/>
              <a:buChar char="n"/>
            </a:pPr>
            <a:r>
              <a:rPr lang="zh-CN" altLang="en-US" dirty="0">
                <a:latin typeface="Microsoft YaHei" panose="020B0503020204020204" pitchFamily="34" charset="-122"/>
                <a:ea typeface="Microsoft YaHei" panose="020B0503020204020204" pitchFamily="34" charset="-122"/>
              </a:rPr>
              <a:t>截至</a:t>
            </a:r>
            <a:r>
              <a:rPr lang="en-US" altLang="zh-CN" dirty="0">
                <a:latin typeface="Microsoft YaHei" panose="020B0503020204020204" pitchFamily="34" charset="-122"/>
                <a:ea typeface="Microsoft YaHei" panose="020B0503020204020204" pitchFamily="34" charset="-122"/>
              </a:rPr>
              <a:t>2020</a:t>
            </a:r>
            <a:r>
              <a:rPr lang="zh-CN" altLang="en-US" dirty="0">
                <a:latin typeface="Microsoft YaHei" panose="020B0503020204020204" pitchFamily="34" charset="-122"/>
                <a:ea typeface="Microsoft YaHei" panose="020B0503020204020204" pitchFamily="34" charset="-122"/>
              </a:rPr>
              <a:t>年</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月，我国基础电信企业已分配</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地址的用户数达</a:t>
            </a:r>
            <a:r>
              <a:rPr lang="en-US" altLang="zh-CN" dirty="0">
                <a:latin typeface="Microsoft YaHei" panose="020B0503020204020204" pitchFamily="34" charset="-122"/>
                <a:ea typeface="Microsoft YaHei" panose="020B0503020204020204" pitchFamily="34" charset="-122"/>
              </a:rPr>
              <a:t>14.28</a:t>
            </a:r>
            <a:r>
              <a:rPr lang="zh-CN" altLang="en-US" dirty="0">
                <a:latin typeface="Microsoft YaHei" panose="020B0503020204020204" pitchFamily="34" charset="-122"/>
                <a:ea typeface="Microsoft YaHei" panose="020B0503020204020204" pitchFamily="34" charset="-122"/>
              </a:rPr>
              <a:t>亿，其中</a:t>
            </a:r>
            <a:r>
              <a:rPr lang="en" altLang="zh-CN" dirty="0">
                <a:latin typeface="Microsoft YaHei" panose="020B0503020204020204" pitchFamily="34" charset="-122"/>
                <a:ea typeface="Microsoft YaHei" panose="020B0503020204020204" pitchFamily="34" charset="-122"/>
              </a:rPr>
              <a:t>LTE</a:t>
            </a:r>
            <a:r>
              <a:rPr lang="zh-CN" altLang="en-US" dirty="0">
                <a:latin typeface="Microsoft YaHei" panose="020B0503020204020204" pitchFamily="34" charset="-122"/>
                <a:ea typeface="Microsoft YaHei" panose="020B0503020204020204" pitchFamily="34" charset="-122"/>
              </a:rPr>
              <a:t>网络已分配</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地址的用户数为</a:t>
            </a:r>
            <a:r>
              <a:rPr lang="en-US" altLang="zh-CN" dirty="0">
                <a:latin typeface="Microsoft YaHei" panose="020B0503020204020204" pitchFamily="34" charset="-122"/>
                <a:ea typeface="Microsoft YaHei" panose="020B0503020204020204" pitchFamily="34" charset="-122"/>
              </a:rPr>
              <a:t>12.11</a:t>
            </a:r>
            <a:r>
              <a:rPr lang="zh-CN" altLang="en-US" dirty="0">
                <a:latin typeface="Microsoft YaHei" panose="020B0503020204020204" pitchFamily="34" charset="-122"/>
                <a:ea typeface="Microsoft YaHei" panose="020B0503020204020204" pitchFamily="34" charset="-122"/>
              </a:rPr>
              <a:t>亿，固定宽带接入网络已分配</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地址的用户数为</a:t>
            </a:r>
            <a:r>
              <a:rPr lang="en-US" altLang="zh-CN" dirty="0">
                <a:latin typeface="Microsoft YaHei" panose="020B0503020204020204" pitchFamily="34" charset="-122"/>
                <a:ea typeface="Microsoft YaHei" panose="020B0503020204020204" pitchFamily="34" charset="-122"/>
              </a:rPr>
              <a:t>2.17</a:t>
            </a:r>
            <a:r>
              <a:rPr lang="zh-CN" altLang="en-US" dirty="0">
                <a:latin typeface="Microsoft YaHei" panose="020B0503020204020204" pitchFamily="34" charset="-122"/>
                <a:ea typeface="Microsoft YaHei" panose="020B0503020204020204" pitchFamily="34" charset="-122"/>
              </a:rPr>
              <a:t>亿。 </a:t>
            </a:r>
          </a:p>
        </p:txBody>
      </p:sp>
      <p:sp>
        <p:nvSpPr>
          <p:cNvPr id="33" name="矩形 32">
            <a:extLst>
              <a:ext uri="{FF2B5EF4-FFF2-40B4-BE49-F238E27FC236}">
                <a16:creationId xmlns:a16="http://schemas.microsoft.com/office/drawing/2014/main" id="{E1779898-35F9-426F-AE34-59A2D73C840B}"/>
              </a:ext>
            </a:extLst>
          </p:cNvPr>
          <p:cNvSpPr/>
          <p:nvPr/>
        </p:nvSpPr>
        <p:spPr>
          <a:xfrm>
            <a:off x="958243" y="2325088"/>
            <a:ext cx="4314707" cy="338554"/>
          </a:xfrm>
          <a:prstGeom prst="rect">
            <a:avLst/>
          </a:prstGeom>
        </p:spPr>
        <p:txBody>
          <a:bodyPr wrap="square">
            <a:spAutoFit/>
          </a:bodyPr>
          <a:lstStyle/>
          <a:p>
            <a:pPr algn="ctr"/>
            <a:r>
              <a:rPr lang="zh-CN" altLang="en-US" sz="1600" dirty="0">
                <a:latin typeface="Microsoft YaHei" panose="020B0503020204020204" pitchFamily="34" charset="-122"/>
                <a:ea typeface="Microsoft YaHei" panose="020B0503020204020204" pitchFamily="34" charset="-122"/>
              </a:rPr>
              <a:t>固定网络已分配</a:t>
            </a:r>
            <a:r>
              <a:rPr lang="en"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地址用户数变化趋势 </a:t>
            </a:r>
          </a:p>
        </p:txBody>
      </p:sp>
      <p:sp>
        <p:nvSpPr>
          <p:cNvPr id="34" name="矩形 33">
            <a:extLst>
              <a:ext uri="{FF2B5EF4-FFF2-40B4-BE49-F238E27FC236}">
                <a16:creationId xmlns:a16="http://schemas.microsoft.com/office/drawing/2014/main" id="{1DB515DF-4F66-444A-8297-469183818F78}"/>
              </a:ext>
            </a:extLst>
          </p:cNvPr>
          <p:cNvSpPr/>
          <p:nvPr/>
        </p:nvSpPr>
        <p:spPr>
          <a:xfrm>
            <a:off x="6744318" y="2325088"/>
            <a:ext cx="4147289" cy="338554"/>
          </a:xfrm>
          <a:prstGeom prst="rect">
            <a:avLst/>
          </a:prstGeom>
        </p:spPr>
        <p:txBody>
          <a:bodyPr wrap="none">
            <a:spAutoFit/>
          </a:bodyPr>
          <a:lstStyle/>
          <a:p>
            <a:pPr algn="ctr"/>
            <a:r>
              <a:rPr lang="zh-CN" altLang="en-US" sz="1600" dirty="0">
                <a:latin typeface="Microsoft YaHei" panose="020B0503020204020204" pitchFamily="34" charset="-122"/>
                <a:ea typeface="Microsoft YaHei" panose="020B0503020204020204" pitchFamily="34" charset="-122"/>
              </a:rPr>
              <a:t>移动网络已分配</a:t>
            </a:r>
            <a:r>
              <a:rPr lang="en"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地址的用户数变化趋势 </a:t>
            </a:r>
          </a:p>
        </p:txBody>
      </p:sp>
      <p:pic>
        <p:nvPicPr>
          <p:cNvPr id="35" name="图片 34">
            <a:extLst>
              <a:ext uri="{FF2B5EF4-FFF2-40B4-BE49-F238E27FC236}">
                <a16:creationId xmlns:a16="http://schemas.microsoft.com/office/drawing/2014/main" id="{1413EE89-F4CB-4362-B43C-9EFDEA68309D}"/>
              </a:ext>
            </a:extLst>
          </p:cNvPr>
          <p:cNvPicPr>
            <a:picLocks noChangeAspect="1"/>
          </p:cNvPicPr>
          <p:nvPr/>
        </p:nvPicPr>
        <p:blipFill>
          <a:blip r:embed="rId3"/>
          <a:stretch>
            <a:fillRect/>
          </a:stretch>
        </p:blipFill>
        <p:spPr>
          <a:xfrm>
            <a:off x="167221" y="2848308"/>
            <a:ext cx="11803876" cy="3533974"/>
          </a:xfrm>
          <a:prstGeom prst="rect">
            <a:avLst/>
          </a:prstGeom>
        </p:spPr>
      </p:pic>
    </p:spTree>
    <p:extLst>
      <p:ext uri="{BB962C8B-B14F-4D97-AF65-F5344CB8AC3E}">
        <p14:creationId xmlns:p14="http://schemas.microsoft.com/office/powerpoint/2010/main" val="96524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p:txBody>
          <a:bodyPr>
            <a:normAutofit/>
          </a:bodyPr>
          <a:lstStyle/>
          <a:p>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流量快速增长，相比</a:t>
            </a:r>
            <a:r>
              <a:rPr kumimoji="1" lang="en-US" altLang="zh-CN" dirty="0">
                <a:latin typeface="Microsoft YaHei" panose="020B0503020204020204" pitchFamily="34" charset="-122"/>
                <a:ea typeface="Microsoft YaHei" panose="020B0503020204020204" pitchFamily="34" charset="-122"/>
              </a:rPr>
              <a:t>IPV4</a:t>
            </a:r>
            <a:r>
              <a:rPr kumimoji="1" lang="zh-CN" altLang="en-US" dirty="0">
                <a:latin typeface="Microsoft YaHei" panose="020B0503020204020204" pitchFamily="34" charset="-122"/>
                <a:ea typeface="Microsoft YaHei" panose="020B0503020204020204" pitchFamily="34" charset="-122"/>
              </a:rPr>
              <a:t>流量有待提升</a:t>
            </a:r>
            <a:endParaRPr kumimoji="1" lang="zh-CN" altLang="en-US" dirty="0"/>
          </a:p>
        </p:txBody>
      </p:sp>
      <p:graphicFrame>
        <p:nvGraphicFramePr>
          <p:cNvPr id="31" name="表格 30">
            <a:extLst>
              <a:ext uri="{FF2B5EF4-FFF2-40B4-BE49-F238E27FC236}">
                <a16:creationId xmlns:a16="http://schemas.microsoft.com/office/drawing/2014/main" id="{B0292ED7-196C-4A0A-A634-7F9D513E2BE0}"/>
              </a:ext>
            </a:extLst>
          </p:cNvPr>
          <p:cNvGraphicFramePr>
            <a:graphicFrameLocks noGrp="1"/>
          </p:cNvGraphicFramePr>
          <p:nvPr>
            <p:extLst>
              <p:ext uri="{D42A27DB-BD31-4B8C-83A1-F6EECF244321}">
                <p14:modId xmlns:p14="http://schemas.microsoft.com/office/powerpoint/2010/main" val="4037367051"/>
              </p:ext>
            </p:extLst>
          </p:nvPr>
        </p:nvGraphicFramePr>
        <p:xfrm>
          <a:off x="237818" y="2953221"/>
          <a:ext cx="7153254" cy="2968612"/>
        </p:xfrm>
        <a:graphic>
          <a:graphicData uri="http://schemas.openxmlformats.org/drawingml/2006/table">
            <a:tbl>
              <a:tblPr firstRow="1" bandRow="1">
                <a:tableStyleId>{5C22544A-7EE6-4342-B048-85BDC9FD1C3A}</a:tableStyleId>
              </a:tblPr>
              <a:tblGrid>
                <a:gridCol w="1097011">
                  <a:extLst>
                    <a:ext uri="{9D8B030D-6E8A-4147-A177-3AD203B41FA5}">
                      <a16:colId xmlns:a16="http://schemas.microsoft.com/office/drawing/2014/main" val="2574960639"/>
                    </a:ext>
                  </a:extLst>
                </a:gridCol>
                <a:gridCol w="2001078">
                  <a:extLst>
                    <a:ext uri="{9D8B030D-6E8A-4147-A177-3AD203B41FA5}">
                      <a16:colId xmlns:a16="http://schemas.microsoft.com/office/drawing/2014/main" val="863879445"/>
                    </a:ext>
                  </a:extLst>
                </a:gridCol>
                <a:gridCol w="2226365">
                  <a:extLst>
                    <a:ext uri="{9D8B030D-6E8A-4147-A177-3AD203B41FA5}">
                      <a16:colId xmlns:a16="http://schemas.microsoft.com/office/drawing/2014/main" val="1255473252"/>
                    </a:ext>
                  </a:extLst>
                </a:gridCol>
                <a:gridCol w="1828800">
                  <a:extLst>
                    <a:ext uri="{9D8B030D-6E8A-4147-A177-3AD203B41FA5}">
                      <a16:colId xmlns:a16="http://schemas.microsoft.com/office/drawing/2014/main" val="525310225"/>
                    </a:ext>
                  </a:extLst>
                </a:gridCol>
              </a:tblGrid>
              <a:tr h="919468">
                <a:tc>
                  <a:txBody>
                    <a:bodyPr/>
                    <a:lstStyle/>
                    <a:p>
                      <a:pPr algn="ctr"/>
                      <a:r>
                        <a:rPr lang="zh-CN" altLang="en-US" sz="1700" dirty="0">
                          <a:latin typeface="Microsoft YaHei" panose="020B0503020204020204" pitchFamily="34" charset="-122"/>
                          <a:ea typeface="Microsoft YaHei" panose="020B0503020204020204" pitchFamily="34" charset="-122"/>
                        </a:rPr>
                        <a:t>企业名称</a:t>
                      </a:r>
                    </a:p>
                  </a:txBody>
                  <a:tcPr anchor="ctr">
                    <a:solidFill>
                      <a:srgbClr val="0070C0"/>
                    </a:solidFill>
                  </a:tcPr>
                </a:tc>
                <a:tc>
                  <a:txBody>
                    <a:bodyPr/>
                    <a:lstStyle/>
                    <a:p>
                      <a:pPr algn="ctr"/>
                      <a:r>
                        <a:rPr lang="zh-CN" altLang="en-US" sz="1700" dirty="0">
                          <a:latin typeface="Microsoft YaHei" panose="020B0503020204020204" pitchFamily="34" charset="-122"/>
                          <a:ea typeface="Microsoft YaHei" panose="020B0503020204020204" pitchFamily="34" charset="-122"/>
                        </a:rPr>
                        <a:t>城域网</a:t>
                      </a:r>
                      <a:r>
                        <a:rPr lang="en-US" altLang="zh-CN" sz="1700" dirty="0">
                          <a:latin typeface="Microsoft YaHei" panose="020B0503020204020204" pitchFamily="34" charset="-122"/>
                          <a:ea typeface="Microsoft YaHei" panose="020B0503020204020204" pitchFamily="34" charset="-122"/>
                        </a:rPr>
                        <a:t>IPv6</a:t>
                      </a:r>
                      <a:r>
                        <a:rPr lang="zh-CN" altLang="en-US" sz="1700" dirty="0">
                          <a:latin typeface="Microsoft YaHei" panose="020B0503020204020204" pitchFamily="34" charset="-122"/>
                          <a:ea typeface="Microsoft YaHei" panose="020B0503020204020204" pitchFamily="34" charset="-122"/>
                        </a:rPr>
                        <a:t>流入流量</a:t>
                      </a:r>
                      <a:r>
                        <a:rPr lang="en-US" altLang="zh-CN" sz="1700" dirty="0">
                          <a:latin typeface="Microsoft YaHei" panose="020B0503020204020204" pitchFamily="34" charset="-122"/>
                          <a:ea typeface="Microsoft YaHei" panose="020B0503020204020204" pitchFamily="34" charset="-122"/>
                        </a:rPr>
                        <a:t>/IPv4</a:t>
                      </a:r>
                      <a:r>
                        <a:rPr lang="zh-CN" altLang="en-US" sz="1700" dirty="0">
                          <a:latin typeface="Microsoft YaHei" panose="020B0503020204020204" pitchFamily="34" charset="-122"/>
                          <a:ea typeface="Microsoft YaHei" panose="020B0503020204020204" pitchFamily="34" charset="-122"/>
                        </a:rPr>
                        <a:t>流入流量</a:t>
                      </a:r>
                    </a:p>
                  </a:txBody>
                  <a:tcPr anchor="ctr">
                    <a:solidFill>
                      <a:srgbClr val="0070C0"/>
                    </a:solidFill>
                  </a:tcPr>
                </a:tc>
                <a:tc>
                  <a:txBody>
                    <a:bodyPr/>
                    <a:lstStyle/>
                    <a:p>
                      <a:pPr algn="ctr"/>
                      <a:r>
                        <a:rPr lang="en-US" altLang="zh-CN" sz="1700" dirty="0">
                          <a:latin typeface="Microsoft YaHei" panose="020B0503020204020204" pitchFamily="34" charset="-122"/>
                          <a:ea typeface="Microsoft YaHei" panose="020B0503020204020204" pitchFamily="34" charset="-122"/>
                        </a:rPr>
                        <a:t>LTE</a:t>
                      </a:r>
                      <a:r>
                        <a:rPr lang="zh-CN" altLang="en-US" sz="1700" dirty="0">
                          <a:latin typeface="Microsoft YaHei" panose="020B0503020204020204" pitchFamily="34" charset="-122"/>
                          <a:ea typeface="Microsoft YaHei" panose="020B0503020204020204" pitchFamily="34" charset="-122"/>
                        </a:rPr>
                        <a:t>核心网</a:t>
                      </a:r>
                      <a:r>
                        <a:rPr lang="en-US" altLang="zh-CN" sz="1700" dirty="0">
                          <a:latin typeface="Microsoft YaHei" panose="020B0503020204020204" pitchFamily="34" charset="-122"/>
                          <a:ea typeface="Microsoft YaHei" panose="020B0503020204020204" pitchFamily="34" charset="-122"/>
                        </a:rPr>
                        <a:t>IPv6</a:t>
                      </a:r>
                      <a:r>
                        <a:rPr lang="zh-CN" altLang="en-US" sz="1700" dirty="0">
                          <a:latin typeface="Microsoft YaHei" panose="020B0503020204020204" pitchFamily="34" charset="-122"/>
                          <a:ea typeface="Microsoft YaHei" panose="020B0503020204020204" pitchFamily="34" charset="-122"/>
                        </a:rPr>
                        <a:t>流入流量</a:t>
                      </a:r>
                      <a:r>
                        <a:rPr lang="en-US" altLang="zh-CN" sz="1700" dirty="0">
                          <a:latin typeface="Microsoft YaHei" panose="020B0503020204020204" pitchFamily="34" charset="-122"/>
                          <a:ea typeface="Microsoft YaHei" panose="020B0503020204020204" pitchFamily="34" charset="-122"/>
                        </a:rPr>
                        <a:t>/IPv4</a:t>
                      </a:r>
                      <a:r>
                        <a:rPr lang="zh-CN" altLang="en-US" sz="1700" dirty="0">
                          <a:latin typeface="Microsoft YaHei" panose="020B0503020204020204" pitchFamily="34" charset="-122"/>
                          <a:ea typeface="Microsoft YaHei" panose="020B0503020204020204" pitchFamily="34" charset="-122"/>
                        </a:rPr>
                        <a:t>流入流量</a:t>
                      </a:r>
                    </a:p>
                  </a:txBody>
                  <a:tcPr anchor="ctr">
                    <a:solidFill>
                      <a:srgbClr val="0070C0"/>
                    </a:solidFill>
                  </a:tcPr>
                </a:tc>
                <a:tc>
                  <a:txBody>
                    <a:bodyPr/>
                    <a:lstStyle/>
                    <a:p>
                      <a:pPr algn="ctr"/>
                      <a:r>
                        <a:rPr lang="zh-CN" altLang="en-US" sz="1700" dirty="0">
                          <a:latin typeface="Microsoft YaHei" panose="020B0503020204020204" pitchFamily="34" charset="-122"/>
                          <a:ea typeface="Microsoft YaHei" panose="020B0503020204020204" pitchFamily="34" charset="-122"/>
                        </a:rPr>
                        <a:t>骨干直联点</a:t>
                      </a:r>
                      <a:r>
                        <a:rPr lang="en-US" altLang="zh-CN" sz="1700" dirty="0">
                          <a:latin typeface="Microsoft YaHei" panose="020B0503020204020204" pitchFamily="34" charset="-122"/>
                          <a:ea typeface="Microsoft YaHei" panose="020B0503020204020204" pitchFamily="34" charset="-122"/>
                        </a:rPr>
                        <a:t>IPv6</a:t>
                      </a:r>
                      <a:r>
                        <a:rPr lang="zh-CN" altLang="en-US" sz="1700" dirty="0">
                          <a:latin typeface="Microsoft YaHei" panose="020B0503020204020204" pitchFamily="34" charset="-122"/>
                          <a:ea typeface="Microsoft YaHei" panose="020B0503020204020204" pitchFamily="34" charset="-122"/>
                        </a:rPr>
                        <a:t>流量</a:t>
                      </a:r>
                      <a:r>
                        <a:rPr lang="en-US" altLang="zh-CN" sz="1700" dirty="0">
                          <a:latin typeface="Microsoft YaHei" panose="020B0503020204020204" pitchFamily="34" charset="-122"/>
                          <a:ea typeface="Microsoft YaHei" panose="020B0503020204020204" pitchFamily="34" charset="-122"/>
                        </a:rPr>
                        <a:t>/IPv4</a:t>
                      </a:r>
                      <a:r>
                        <a:rPr lang="zh-CN" altLang="en-US" sz="1700" dirty="0">
                          <a:latin typeface="Microsoft YaHei" panose="020B0503020204020204" pitchFamily="34" charset="-122"/>
                          <a:ea typeface="Microsoft YaHei" panose="020B0503020204020204" pitchFamily="34" charset="-122"/>
                        </a:rPr>
                        <a:t>流量</a:t>
                      </a:r>
                    </a:p>
                  </a:txBody>
                  <a:tcPr anchor="ctr">
                    <a:solidFill>
                      <a:srgbClr val="0070C0"/>
                    </a:solidFill>
                  </a:tcPr>
                </a:tc>
                <a:extLst>
                  <a:ext uri="{0D108BD9-81ED-4DB2-BD59-A6C34878D82A}">
                    <a16:rowId xmlns:a16="http://schemas.microsoft.com/office/drawing/2014/main" val="1065234051"/>
                  </a:ext>
                </a:extLst>
              </a:tr>
              <a:tr h="512286">
                <a:tc>
                  <a:txBody>
                    <a:bodyPr/>
                    <a:lstStyle/>
                    <a:p>
                      <a:pPr algn="ctr"/>
                      <a:r>
                        <a:rPr lang="zh-CN" altLang="en-US" sz="1600" dirty="0">
                          <a:latin typeface="Microsoft YaHei" panose="020B0503020204020204" pitchFamily="34" charset="-122"/>
                          <a:ea typeface="Microsoft YaHei" panose="020B0503020204020204" pitchFamily="34" charset="-122"/>
                        </a:rPr>
                        <a:t>中国电信</a:t>
                      </a: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1.29%</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9.96%</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4.05%</a:t>
                      </a:r>
                      <a:endParaRPr lang="zh-CN" altLang="en-US" sz="16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6633871"/>
                  </a:ext>
                </a:extLst>
              </a:tr>
              <a:tr h="512286">
                <a:tc>
                  <a:txBody>
                    <a:bodyPr/>
                    <a:lstStyle/>
                    <a:p>
                      <a:pPr algn="ctr"/>
                      <a:r>
                        <a:rPr lang="zh-CN" altLang="en-US" sz="1600" dirty="0">
                          <a:latin typeface="Microsoft YaHei" panose="020B0503020204020204" pitchFamily="34" charset="-122"/>
                          <a:ea typeface="Microsoft YaHei" panose="020B0503020204020204" pitchFamily="34" charset="-122"/>
                        </a:rPr>
                        <a:t>中国移动</a:t>
                      </a: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1.83%</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8.12%</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4.26%</a:t>
                      </a:r>
                      <a:endParaRPr lang="zh-CN" altLang="en-US" sz="16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2912611892"/>
                  </a:ext>
                </a:extLst>
              </a:tr>
              <a:tr h="512286">
                <a:tc>
                  <a:txBody>
                    <a:bodyPr/>
                    <a:lstStyle/>
                    <a:p>
                      <a:pPr algn="ctr"/>
                      <a:r>
                        <a:rPr lang="zh-CN" altLang="en-US" sz="1600" dirty="0">
                          <a:latin typeface="Microsoft YaHei" panose="020B0503020204020204" pitchFamily="34" charset="-122"/>
                          <a:ea typeface="Microsoft YaHei" panose="020B0503020204020204" pitchFamily="34" charset="-122"/>
                        </a:rPr>
                        <a:t>中国联通 </a:t>
                      </a: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1.53%</a:t>
                      </a:r>
                      <a:endParaRPr lang="zh-CN" altLang="en-US" sz="16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6.04%</a:t>
                      </a:r>
                    </a:p>
                  </a:txBody>
                  <a:tcPr anchor="ctr"/>
                </a:tc>
                <a:tc>
                  <a:txBody>
                    <a:bodyPr/>
                    <a:lstStyle/>
                    <a:p>
                      <a:pPr algn="ctr"/>
                      <a:r>
                        <a:rPr lang="en-US" altLang="zh-CN" sz="1600" dirty="0">
                          <a:latin typeface="Microsoft YaHei" panose="020B0503020204020204" pitchFamily="34" charset="-122"/>
                          <a:ea typeface="Microsoft YaHei" panose="020B0503020204020204" pitchFamily="34" charset="-122"/>
                        </a:rPr>
                        <a:t>1.03%</a:t>
                      </a:r>
                      <a:endParaRPr lang="zh-CN" altLang="en-US" sz="16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906508768"/>
                  </a:ext>
                </a:extLst>
              </a:tr>
              <a:tr h="512286">
                <a:tc>
                  <a:txBody>
                    <a:bodyPr/>
                    <a:lstStyle/>
                    <a:p>
                      <a:pPr algn="ctr"/>
                      <a:r>
                        <a:rPr lang="zh-CN" altLang="en-US" sz="1600" dirty="0">
                          <a:solidFill>
                            <a:srgbClr val="C00000"/>
                          </a:solidFill>
                          <a:latin typeface="Microsoft YaHei" panose="020B0503020204020204" pitchFamily="34" charset="-122"/>
                          <a:ea typeface="Microsoft YaHei" panose="020B0503020204020204" pitchFamily="34" charset="-122"/>
                        </a:rPr>
                        <a:t>教育网</a:t>
                      </a:r>
                    </a:p>
                  </a:txBody>
                  <a:tcPr anchor="ctr"/>
                </a:tc>
                <a:tc>
                  <a:txBody>
                    <a:bodyPr/>
                    <a:lstStyle/>
                    <a:p>
                      <a:pPr algn="ctr"/>
                      <a:r>
                        <a:rPr lang="en-US" altLang="zh-CN" sz="1600" dirty="0">
                          <a:solidFill>
                            <a:srgbClr val="C00000"/>
                          </a:solidFill>
                          <a:latin typeface="Microsoft YaHei" panose="020B0503020204020204" pitchFamily="34" charset="-122"/>
                          <a:ea typeface="Microsoft YaHei" panose="020B0503020204020204" pitchFamily="34" charset="-122"/>
                        </a:rPr>
                        <a:t>7.96%</a:t>
                      </a:r>
                      <a:endParaRPr lang="zh-CN" altLang="en-US" sz="1600" dirty="0">
                        <a:solidFill>
                          <a:srgbClr val="C00000"/>
                        </a:solidFill>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solidFill>
                            <a:srgbClr val="C00000"/>
                          </a:solidFill>
                          <a:latin typeface="Microsoft YaHei" panose="020B0503020204020204" pitchFamily="34" charset="-122"/>
                          <a:ea typeface="Microsoft YaHei" panose="020B0503020204020204" pitchFamily="34" charset="-122"/>
                        </a:rPr>
                        <a:t>--</a:t>
                      </a:r>
                      <a:endParaRPr lang="zh-CN" altLang="en-US" sz="1600" dirty="0">
                        <a:solidFill>
                          <a:srgbClr val="C00000"/>
                        </a:solidFill>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600" dirty="0">
                          <a:solidFill>
                            <a:srgbClr val="C00000"/>
                          </a:solidFill>
                          <a:latin typeface="Microsoft YaHei" panose="020B0503020204020204" pitchFamily="34" charset="-122"/>
                          <a:ea typeface="Microsoft YaHei" panose="020B0503020204020204" pitchFamily="34" charset="-122"/>
                        </a:rPr>
                        <a:t>12.28%</a:t>
                      </a:r>
                      <a:endParaRPr lang="zh-CN" altLang="en-US" sz="1600" dirty="0">
                        <a:solidFill>
                          <a:srgbClr val="C00000"/>
                        </a:solidFill>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077410292"/>
                  </a:ext>
                </a:extLst>
              </a:tr>
            </a:tbl>
          </a:graphicData>
        </a:graphic>
      </p:graphicFrame>
      <p:sp>
        <p:nvSpPr>
          <p:cNvPr id="32" name="矩形 31">
            <a:extLst>
              <a:ext uri="{FF2B5EF4-FFF2-40B4-BE49-F238E27FC236}">
                <a16:creationId xmlns:a16="http://schemas.microsoft.com/office/drawing/2014/main" id="{2433D568-1DBD-4530-818B-69FB707B27E4}"/>
              </a:ext>
            </a:extLst>
          </p:cNvPr>
          <p:cNvSpPr/>
          <p:nvPr/>
        </p:nvSpPr>
        <p:spPr>
          <a:xfrm>
            <a:off x="2595201" y="2583889"/>
            <a:ext cx="2143536" cy="369332"/>
          </a:xfrm>
          <a:prstGeom prst="rect">
            <a:avLst/>
          </a:prstGeom>
        </p:spPr>
        <p:txBody>
          <a:bodyPr wrap="none">
            <a:spAutoFit/>
          </a:bodyPr>
          <a:lstStyle/>
          <a:p>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流量对比情况 </a:t>
            </a:r>
          </a:p>
        </p:txBody>
      </p:sp>
      <p:sp>
        <p:nvSpPr>
          <p:cNvPr id="33" name="文本框 32">
            <a:extLst>
              <a:ext uri="{FF2B5EF4-FFF2-40B4-BE49-F238E27FC236}">
                <a16:creationId xmlns:a16="http://schemas.microsoft.com/office/drawing/2014/main" id="{270131D3-48F9-429C-8016-7EE46B4D2B74}"/>
              </a:ext>
            </a:extLst>
          </p:cNvPr>
          <p:cNvSpPr txBox="1"/>
          <p:nvPr/>
        </p:nvSpPr>
        <p:spPr>
          <a:xfrm>
            <a:off x="5937161" y="6550223"/>
            <a:ext cx="5917045" cy="307777"/>
          </a:xfrm>
          <a:prstGeom prst="rect">
            <a:avLst/>
          </a:prstGeom>
          <a:noFill/>
        </p:spPr>
        <p:txBody>
          <a:bodyPr wrap="square" rtlCol="0">
            <a:spAutoFit/>
          </a:bodyPr>
          <a:lstStyle/>
          <a:p>
            <a:pPr lvl="0" algn="r">
              <a:defRPr/>
            </a:pPr>
            <a:r>
              <a:rPr kumimoji="1" lang="zh-CN" altLang="en-US" sz="1400" dirty="0">
                <a:solidFill>
                  <a:prstClr val="black"/>
                </a:solidFill>
                <a:latin typeface="Microsoft YaHei" panose="020B0503020204020204" pitchFamily="34" charset="-122"/>
                <a:ea typeface="Microsoft YaHei" panose="020B0503020204020204" pitchFamily="34" charset="-122"/>
              </a:rPr>
              <a:t>资料来源：国家</a:t>
            </a:r>
            <a:r>
              <a:rPr kumimoji="1" lang="en-US" altLang="zh-CN" sz="1400" dirty="0">
                <a:solidFill>
                  <a:prstClr val="black"/>
                </a:solidFill>
                <a:latin typeface="Microsoft YaHei" panose="020B0503020204020204" pitchFamily="34" charset="-122"/>
                <a:ea typeface="Microsoft YaHei" panose="020B0503020204020204" pitchFamily="34" charset="-122"/>
              </a:rPr>
              <a:t>IPV6</a:t>
            </a:r>
            <a:r>
              <a:rPr kumimoji="1" lang="zh-CN" altLang="en-US" sz="1400" dirty="0">
                <a:solidFill>
                  <a:prstClr val="black"/>
                </a:solidFill>
                <a:latin typeface="Microsoft YaHei" panose="020B0503020204020204" pitchFamily="34" charset="-122"/>
                <a:ea typeface="Microsoft YaHei" panose="020B0503020204020204" pitchFamily="34" charset="-122"/>
              </a:rPr>
              <a:t>发展监测平台</a:t>
            </a:r>
            <a:r>
              <a:rPr kumimoji="1" lang="en-US" altLang="zh-CN" sz="1400" dirty="0">
                <a:solidFill>
                  <a:prstClr val="black"/>
                </a:solidFill>
                <a:latin typeface="Microsoft YaHei" panose="020B0503020204020204" pitchFamily="34" charset="-122"/>
                <a:ea typeface="Microsoft YaHei" panose="020B0503020204020204" pitchFamily="34" charset="-122"/>
              </a:rPr>
              <a:t>https://www.china-ipv6.cn</a:t>
            </a:r>
            <a:endParaRPr kumimoji="1" lang="zh-CN" altLang="en-US" sz="1400" dirty="0">
              <a:solidFill>
                <a:prstClr val="black"/>
              </a:solidFill>
              <a:latin typeface="Microsoft YaHei" panose="020B0503020204020204" pitchFamily="34" charset="-122"/>
              <a:ea typeface="Microsoft YaHei" panose="020B0503020204020204" pitchFamily="34" charset="-122"/>
            </a:endParaRPr>
          </a:p>
        </p:txBody>
      </p:sp>
      <p:sp>
        <p:nvSpPr>
          <p:cNvPr id="34" name="矩形 33">
            <a:extLst>
              <a:ext uri="{FF2B5EF4-FFF2-40B4-BE49-F238E27FC236}">
                <a16:creationId xmlns:a16="http://schemas.microsoft.com/office/drawing/2014/main" id="{0C9FE9F0-BF6E-43E5-8290-C50DE29BBD35}"/>
              </a:ext>
            </a:extLst>
          </p:cNvPr>
          <p:cNvSpPr/>
          <p:nvPr/>
        </p:nvSpPr>
        <p:spPr>
          <a:xfrm>
            <a:off x="7391072" y="3054371"/>
            <a:ext cx="4623344" cy="2779928"/>
          </a:xfrm>
          <a:prstGeom prst="rect">
            <a:avLst/>
          </a:prstGeom>
          <a:noFill/>
          <a:ln w="19050">
            <a:noFill/>
          </a:ln>
        </p:spPr>
        <p:txBody>
          <a:bodyPr wrap="square">
            <a:spAutoFit/>
          </a:bodyPr>
          <a:lstStyle/>
          <a:p>
            <a:pPr marL="285750" indent="-285750">
              <a:lnSpc>
                <a:spcPct val="130000"/>
              </a:lnSpc>
              <a:buFont typeface="Zapf Dingbats"/>
              <a:buChar char="✶"/>
            </a:pPr>
            <a:r>
              <a:rPr lang="zh-CN" altLang="en-US" sz="1700" kern="0" dirty="0">
                <a:solidFill>
                  <a:prstClr val="black"/>
                </a:solidFill>
                <a:latin typeface="微软雅黑"/>
                <a:ea typeface="微软雅黑"/>
              </a:rPr>
              <a:t>与</a:t>
            </a:r>
            <a:r>
              <a:rPr lang="en" altLang="zh-CN" sz="1700" kern="0" dirty="0">
                <a:solidFill>
                  <a:prstClr val="black"/>
                </a:solidFill>
                <a:latin typeface="微软雅黑"/>
                <a:ea typeface="微软雅黑"/>
              </a:rPr>
              <a:t>IPv4</a:t>
            </a:r>
            <a:r>
              <a:rPr lang="zh-CN" altLang="en-US" sz="1700" kern="0" dirty="0">
                <a:solidFill>
                  <a:prstClr val="black"/>
                </a:solidFill>
                <a:latin typeface="微软雅黑"/>
                <a:ea typeface="微软雅黑"/>
              </a:rPr>
              <a:t>流量相比，</a:t>
            </a:r>
            <a:r>
              <a:rPr lang="en" altLang="zh-CN" sz="1700" kern="0" dirty="0">
                <a:solidFill>
                  <a:prstClr val="black"/>
                </a:solidFill>
                <a:latin typeface="微软雅黑"/>
                <a:ea typeface="微软雅黑"/>
              </a:rPr>
              <a:t>IPv6</a:t>
            </a:r>
            <a:r>
              <a:rPr lang="zh-CN" altLang="en-US" sz="1700" kern="0" dirty="0">
                <a:solidFill>
                  <a:prstClr val="black"/>
                </a:solidFill>
                <a:latin typeface="微软雅黑"/>
                <a:ea typeface="微软雅黑"/>
              </a:rPr>
              <a:t>流量依然较少，有待进一步提升。 </a:t>
            </a:r>
          </a:p>
          <a:p>
            <a:pPr marL="285750" marR="0" lvl="0" indent="-285750" defTabSz="914400" eaLnBrk="1" fontAlgn="auto" latinLnBrk="0" hangingPunct="1">
              <a:lnSpc>
                <a:spcPct val="130000"/>
              </a:lnSpc>
              <a:spcBef>
                <a:spcPts val="0"/>
              </a:spcBef>
              <a:spcAft>
                <a:spcPts val="0"/>
              </a:spcAft>
              <a:buClrTx/>
              <a:buSzTx/>
              <a:buFont typeface="Zapf Dingbats"/>
              <a:buChar char="✶"/>
              <a:tabLst/>
              <a:defRPr/>
            </a:pPr>
            <a:r>
              <a:rPr lang="zh-CN" altLang="en-US" sz="1700" kern="0" dirty="0">
                <a:solidFill>
                  <a:prstClr val="black"/>
                </a:solidFill>
                <a:latin typeface="微软雅黑"/>
                <a:ea typeface="微软雅黑"/>
              </a:rPr>
              <a:t>教育网IPv6运营时间长，积累内容较多，流量明显高于基础电信企业，反映出内容对流量拉动起到了决定性作用。</a:t>
            </a:r>
            <a:endParaRPr lang="en-US" altLang="zh-CN" sz="1700" kern="0" dirty="0">
              <a:solidFill>
                <a:prstClr val="black"/>
              </a:solidFill>
              <a:latin typeface="微软雅黑"/>
              <a:ea typeface="微软雅黑"/>
            </a:endParaRPr>
          </a:p>
          <a:p>
            <a:pPr marL="285750" indent="-285750">
              <a:lnSpc>
                <a:spcPct val="130000"/>
              </a:lnSpc>
              <a:buFont typeface="Zapf Dingbats"/>
              <a:buChar char="✶"/>
            </a:pPr>
            <a:r>
              <a:rPr lang="zh-CN" altLang="en-US" sz="1700" kern="0" dirty="0">
                <a:solidFill>
                  <a:prstClr val="black"/>
                </a:solidFill>
                <a:latin typeface="微软雅黑"/>
                <a:ea typeface="微软雅黑"/>
              </a:rPr>
              <a:t>后续要加强网站应用内容的尝试改造，提升城域网流量。发展丰富的</a:t>
            </a:r>
            <a:r>
              <a:rPr lang="en-US" altLang="zh-CN" sz="1700" kern="0" dirty="0">
                <a:solidFill>
                  <a:prstClr val="black"/>
                </a:solidFill>
                <a:latin typeface="微软雅黑"/>
                <a:ea typeface="微软雅黑"/>
              </a:rPr>
              <a:t>IPv6</a:t>
            </a:r>
            <a:r>
              <a:rPr lang="zh-CN" altLang="en-US" sz="1700" kern="0" dirty="0">
                <a:solidFill>
                  <a:prstClr val="black"/>
                </a:solidFill>
                <a:latin typeface="微软雅黑"/>
                <a:ea typeface="微软雅黑"/>
              </a:rPr>
              <a:t>内容源，是提升</a:t>
            </a:r>
            <a:r>
              <a:rPr lang="en-US" altLang="zh-CN" sz="1700" kern="0" dirty="0">
                <a:solidFill>
                  <a:prstClr val="black"/>
                </a:solidFill>
                <a:latin typeface="微软雅黑"/>
                <a:ea typeface="微软雅黑"/>
              </a:rPr>
              <a:t>IPv6</a:t>
            </a:r>
            <a:r>
              <a:rPr lang="zh-CN" altLang="en-US" sz="1700" kern="0" dirty="0">
                <a:solidFill>
                  <a:prstClr val="black"/>
                </a:solidFill>
                <a:latin typeface="微软雅黑"/>
                <a:ea typeface="微软雅黑"/>
              </a:rPr>
              <a:t>流量的关键。</a:t>
            </a:r>
          </a:p>
        </p:txBody>
      </p:sp>
      <p:grpSp>
        <p:nvGrpSpPr>
          <p:cNvPr id="35" name="组合 34">
            <a:extLst>
              <a:ext uri="{FF2B5EF4-FFF2-40B4-BE49-F238E27FC236}">
                <a16:creationId xmlns:a16="http://schemas.microsoft.com/office/drawing/2014/main" id="{3A63984F-106A-46AF-96B8-86DAD3FE0A1F}"/>
              </a:ext>
            </a:extLst>
          </p:cNvPr>
          <p:cNvGrpSpPr/>
          <p:nvPr/>
        </p:nvGrpSpPr>
        <p:grpSpPr>
          <a:xfrm>
            <a:off x="381927" y="1024010"/>
            <a:ext cx="11219458" cy="1367132"/>
            <a:chOff x="412072" y="1059032"/>
            <a:chExt cx="11219458" cy="1367132"/>
          </a:xfrm>
        </p:grpSpPr>
        <p:sp>
          <p:nvSpPr>
            <p:cNvPr id="36" name="矩形 35">
              <a:extLst>
                <a:ext uri="{FF2B5EF4-FFF2-40B4-BE49-F238E27FC236}">
                  <a16:creationId xmlns:a16="http://schemas.microsoft.com/office/drawing/2014/main" id="{87301060-23BA-43C6-A90B-65D5571A30FD}"/>
                </a:ext>
              </a:extLst>
            </p:cNvPr>
            <p:cNvSpPr/>
            <p:nvPr/>
          </p:nvSpPr>
          <p:spPr>
            <a:xfrm>
              <a:off x="546184" y="1059032"/>
              <a:ext cx="10987448" cy="417358"/>
            </a:xfrm>
            <a:prstGeom prst="rect">
              <a:avLst/>
            </a:prstGeom>
          </p:spPr>
          <p:txBody>
            <a:bodyPr wrap="square">
              <a:spAutoFit/>
            </a:bodyPr>
            <a:lstStyle/>
            <a:p>
              <a:pPr marL="285750" lvl="0" indent="-285750">
                <a:lnSpc>
                  <a:spcPct val="130000"/>
                </a:lnSpc>
                <a:buFont typeface="Wingdings" panose="05000000000000000000" pitchFamily="2" charset="2"/>
                <a:buChar char="n"/>
              </a:pPr>
              <a:r>
                <a:rPr lang="zh-CN" altLang="en-US" dirty="0">
                  <a:solidFill>
                    <a:prstClr val="black"/>
                  </a:solidFill>
                  <a:latin typeface="微软雅黑"/>
                  <a:ea typeface="微软雅黑"/>
                </a:rPr>
                <a:t>截至</a:t>
              </a:r>
              <a:r>
                <a:rPr lang="en-US" altLang="zh-CN" dirty="0">
                  <a:solidFill>
                    <a:prstClr val="black"/>
                  </a:solidFill>
                  <a:latin typeface="微软雅黑"/>
                  <a:ea typeface="微软雅黑"/>
                </a:rPr>
                <a:t>2020</a:t>
              </a:r>
              <a:r>
                <a:rPr lang="zh-CN" altLang="en-US" dirty="0">
                  <a:solidFill>
                    <a:prstClr val="black"/>
                  </a:solidFill>
                  <a:latin typeface="微软雅黑"/>
                  <a:ea typeface="微软雅黑"/>
                </a:rPr>
                <a:t>年</a:t>
              </a:r>
              <a:r>
                <a:rPr lang="en-US" altLang="zh-CN" dirty="0">
                  <a:solidFill>
                    <a:prstClr val="black"/>
                  </a:solidFill>
                  <a:latin typeface="微软雅黑"/>
                  <a:ea typeface="微软雅黑"/>
                </a:rPr>
                <a:t>6</a:t>
              </a:r>
              <a:r>
                <a:rPr lang="zh-CN" altLang="en-US" dirty="0">
                  <a:solidFill>
                    <a:prstClr val="black"/>
                  </a:solidFill>
                  <a:latin typeface="微软雅黑"/>
                  <a:ea typeface="微软雅黑"/>
                </a:rPr>
                <a:t>月，中国电信、中国移动、中国联通和教育网的</a:t>
              </a:r>
              <a:r>
                <a:rPr lang="en-US" altLang="zh-CN" dirty="0">
                  <a:solidFill>
                    <a:prstClr val="black"/>
                  </a:solidFill>
                  <a:latin typeface="微软雅黑"/>
                  <a:ea typeface="微软雅黑"/>
                </a:rPr>
                <a:t>IPv6</a:t>
              </a:r>
              <a:r>
                <a:rPr lang="zh-CN" altLang="en-US" dirty="0">
                  <a:solidFill>
                    <a:prstClr val="black"/>
                  </a:solidFill>
                  <a:latin typeface="微软雅黑"/>
                  <a:ea typeface="微软雅黑"/>
                </a:rPr>
                <a:t>流量相关数据如下：</a:t>
              </a:r>
              <a:endParaRPr lang="en-US" altLang="zh-CN" dirty="0">
                <a:solidFill>
                  <a:prstClr val="black"/>
                </a:solidFill>
                <a:latin typeface="微软雅黑"/>
                <a:ea typeface="微软雅黑"/>
              </a:endParaRPr>
            </a:p>
          </p:txBody>
        </p:sp>
        <p:sp>
          <p:nvSpPr>
            <p:cNvPr id="37" name="矩形 36">
              <a:extLst>
                <a:ext uri="{FF2B5EF4-FFF2-40B4-BE49-F238E27FC236}">
                  <a16:creationId xmlns:a16="http://schemas.microsoft.com/office/drawing/2014/main" id="{6CA0FBA0-1A69-4044-B36C-E32C3CFADABA}"/>
                </a:ext>
              </a:extLst>
            </p:cNvPr>
            <p:cNvSpPr/>
            <p:nvPr/>
          </p:nvSpPr>
          <p:spPr>
            <a:xfrm>
              <a:off x="412072" y="1551757"/>
              <a:ext cx="6096000" cy="874407"/>
            </a:xfrm>
            <a:prstGeom prst="rect">
              <a:avLst/>
            </a:prstGeom>
          </p:spPr>
          <p:txBody>
            <a:bodyPr wrap="square">
              <a:spAutoFit/>
            </a:bodyPr>
            <a:lstStyle/>
            <a:p>
              <a:pPr marL="742950" lvl="1" indent="-285750">
                <a:lnSpc>
                  <a:spcPct val="150000"/>
                </a:lnSpc>
                <a:buFont typeface="Wingdings" panose="05000000000000000000" pitchFamily="2" charset="2"/>
                <a:buChar char="ü"/>
              </a:pPr>
              <a:r>
                <a:rPr lang="zh-CN" altLang="en-US" dirty="0">
                  <a:solidFill>
                    <a:srgbClr val="C00000"/>
                  </a:solidFill>
                  <a:latin typeface="微软雅黑"/>
                  <a:ea typeface="微软雅黑"/>
                </a:rPr>
                <a:t>城域网</a:t>
              </a:r>
              <a:r>
                <a:rPr lang="zh-CN" altLang="en-US" dirty="0">
                  <a:solidFill>
                    <a:prstClr val="black"/>
                  </a:solidFill>
                  <a:latin typeface="微软雅黑"/>
                  <a:ea typeface="微软雅黑"/>
                </a:rPr>
                <a:t>出口</a:t>
              </a:r>
              <a:r>
                <a:rPr lang="en-US" altLang="zh-CN" dirty="0">
                  <a:solidFill>
                    <a:prstClr val="black"/>
                  </a:solidFill>
                  <a:latin typeface="微软雅黑"/>
                  <a:ea typeface="微软雅黑"/>
                </a:rPr>
                <a:t>IPv6</a:t>
              </a:r>
              <a:r>
                <a:rPr lang="zh-CN" altLang="en-US" dirty="0">
                  <a:solidFill>
                    <a:prstClr val="black"/>
                  </a:solidFill>
                  <a:latin typeface="微软雅黑"/>
                  <a:ea typeface="微软雅黑"/>
                </a:rPr>
                <a:t>总流量达 </a:t>
              </a:r>
              <a:r>
                <a:rPr lang="en-US" altLang="zh-CN" dirty="0">
                  <a:solidFill>
                    <a:prstClr val="black"/>
                  </a:solidFill>
                  <a:latin typeface="微软雅黑"/>
                </a:rPr>
                <a:t>4454.63 </a:t>
              </a:r>
              <a:r>
                <a:rPr lang="en-US" altLang="zh-CN" dirty="0">
                  <a:solidFill>
                    <a:prstClr val="black"/>
                  </a:solidFill>
                  <a:latin typeface="微软雅黑"/>
                  <a:ea typeface="微软雅黑"/>
                </a:rPr>
                <a:t>Gbps</a:t>
              </a:r>
            </a:p>
            <a:p>
              <a:pPr marL="742950" lvl="1" indent="-285750">
                <a:lnSpc>
                  <a:spcPct val="150000"/>
                </a:lnSpc>
                <a:buFont typeface="Wingdings" panose="05000000000000000000" pitchFamily="2" charset="2"/>
                <a:buChar char="ü"/>
              </a:pPr>
              <a:r>
                <a:rPr lang="en-US" altLang="zh-CN" dirty="0">
                  <a:solidFill>
                    <a:srgbClr val="C00000"/>
                  </a:solidFill>
                  <a:latin typeface="微软雅黑"/>
                  <a:ea typeface="微软雅黑"/>
                </a:rPr>
                <a:t>LTE</a:t>
              </a:r>
              <a:r>
                <a:rPr lang="zh-CN" altLang="en-US" dirty="0">
                  <a:solidFill>
                    <a:srgbClr val="C00000"/>
                  </a:solidFill>
                  <a:latin typeface="微软雅黑"/>
                  <a:ea typeface="微软雅黑"/>
                </a:rPr>
                <a:t>核心网</a:t>
              </a:r>
              <a:r>
                <a:rPr lang="en-US" altLang="zh-CN" dirty="0">
                  <a:solidFill>
                    <a:prstClr val="black"/>
                  </a:solidFill>
                  <a:latin typeface="微软雅黑"/>
                  <a:ea typeface="微软雅黑"/>
                </a:rPr>
                <a:t>IPv6</a:t>
              </a:r>
              <a:r>
                <a:rPr lang="zh-CN" altLang="en-US" dirty="0">
                  <a:solidFill>
                    <a:prstClr val="black"/>
                  </a:solidFill>
                  <a:latin typeface="微软雅黑"/>
                  <a:ea typeface="微软雅黑"/>
                </a:rPr>
                <a:t>总流量达 </a:t>
              </a:r>
              <a:r>
                <a:rPr lang="en-US" altLang="zh-CN" dirty="0">
                  <a:solidFill>
                    <a:prstClr val="black"/>
                  </a:solidFill>
                  <a:latin typeface="微软雅黑"/>
                </a:rPr>
                <a:t>4160.57 Gbps</a:t>
              </a:r>
              <a:endParaRPr lang="en-US" altLang="zh-CN" dirty="0">
                <a:solidFill>
                  <a:prstClr val="black"/>
                </a:solidFill>
                <a:latin typeface="微软雅黑"/>
                <a:ea typeface="微软雅黑"/>
              </a:endParaRPr>
            </a:p>
          </p:txBody>
        </p:sp>
        <p:sp>
          <p:nvSpPr>
            <p:cNvPr id="38" name="矩形 37">
              <a:extLst>
                <a:ext uri="{FF2B5EF4-FFF2-40B4-BE49-F238E27FC236}">
                  <a16:creationId xmlns:a16="http://schemas.microsoft.com/office/drawing/2014/main" id="{2DEB622A-1FCD-4847-8F2C-FAD3D082A861}"/>
                </a:ext>
              </a:extLst>
            </p:cNvPr>
            <p:cNvSpPr/>
            <p:nvPr/>
          </p:nvSpPr>
          <p:spPr>
            <a:xfrm>
              <a:off x="5535530" y="1551757"/>
              <a:ext cx="6096000" cy="874407"/>
            </a:xfrm>
            <a:prstGeom prst="rect">
              <a:avLst/>
            </a:prstGeom>
          </p:spPr>
          <p:txBody>
            <a:bodyPr>
              <a:spAutoFit/>
            </a:bodyPr>
            <a:lstStyle/>
            <a:p>
              <a:pPr marL="742950" lvl="1" indent="-285750">
                <a:lnSpc>
                  <a:spcPct val="150000"/>
                </a:lnSpc>
                <a:buFont typeface="Wingdings" panose="05000000000000000000" pitchFamily="2" charset="2"/>
                <a:buChar char="ü"/>
              </a:pPr>
              <a:r>
                <a:rPr lang="zh-CN" altLang="en-US" dirty="0">
                  <a:solidFill>
                    <a:srgbClr val="C00000"/>
                  </a:solidFill>
                  <a:latin typeface="微软雅黑"/>
                  <a:ea typeface="微软雅黑"/>
                </a:rPr>
                <a:t>骨干直联点</a:t>
              </a:r>
              <a:r>
                <a:rPr lang="en-US" altLang="zh-CN" dirty="0">
                  <a:solidFill>
                    <a:prstClr val="black"/>
                  </a:solidFill>
                  <a:latin typeface="微软雅黑"/>
                  <a:ea typeface="微软雅黑"/>
                </a:rPr>
                <a:t>IPv6</a:t>
              </a:r>
              <a:r>
                <a:rPr lang="zh-CN" altLang="en-US" dirty="0">
                  <a:solidFill>
                    <a:prstClr val="black"/>
                  </a:solidFill>
                  <a:latin typeface="微软雅黑"/>
                  <a:ea typeface="微软雅黑"/>
                </a:rPr>
                <a:t>总流量达 </a:t>
              </a:r>
              <a:r>
                <a:rPr lang="en-US" altLang="zh-CN" dirty="0">
                  <a:solidFill>
                    <a:prstClr val="black"/>
                  </a:solidFill>
                  <a:latin typeface="微软雅黑"/>
                </a:rPr>
                <a:t>192.87  </a:t>
              </a:r>
              <a:r>
                <a:rPr lang="en-US" altLang="zh-CN" dirty="0">
                  <a:solidFill>
                    <a:prstClr val="black"/>
                  </a:solidFill>
                  <a:latin typeface="微软雅黑"/>
                  <a:ea typeface="微软雅黑"/>
                </a:rPr>
                <a:t>Gbps</a:t>
              </a:r>
            </a:p>
            <a:p>
              <a:pPr marL="742950" lvl="1" indent="-285750">
                <a:lnSpc>
                  <a:spcPct val="150000"/>
                </a:lnSpc>
                <a:buFont typeface="Wingdings" panose="05000000000000000000" pitchFamily="2" charset="2"/>
                <a:buChar char="ü"/>
              </a:pPr>
              <a:r>
                <a:rPr lang="zh-CN" altLang="en-US" dirty="0">
                  <a:solidFill>
                    <a:srgbClr val="C00000"/>
                  </a:solidFill>
                  <a:latin typeface="微软雅黑"/>
                  <a:ea typeface="微软雅黑"/>
                </a:rPr>
                <a:t>国际出入口</a:t>
              </a:r>
              <a:r>
                <a:rPr lang="en-US" altLang="zh-CN" dirty="0">
                  <a:solidFill>
                    <a:prstClr val="black"/>
                  </a:solidFill>
                  <a:latin typeface="微软雅黑"/>
                  <a:ea typeface="微软雅黑"/>
                </a:rPr>
                <a:t>IPv6</a:t>
              </a:r>
              <a:r>
                <a:rPr lang="zh-CN" altLang="en-US" dirty="0">
                  <a:solidFill>
                    <a:prstClr val="black"/>
                  </a:solidFill>
                  <a:latin typeface="微软雅黑"/>
                  <a:ea typeface="微软雅黑"/>
                </a:rPr>
                <a:t>总流量达到 </a:t>
              </a:r>
              <a:r>
                <a:rPr lang="en-US" altLang="zh-CN" dirty="0">
                  <a:solidFill>
                    <a:prstClr val="black"/>
                  </a:solidFill>
                  <a:latin typeface="微软雅黑"/>
                </a:rPr>
                <a:t>74.65 </a:t>
              </a:r>
              <a:r>
                <a:rPr lang="en-US" altLang="zh-CN" dirty="0">
                  <a:solidFill>
                    <a:prstClr val="black"/>
                  </a:solidFill>
                  <a:latin typeface="微软雅黑"/>
                  <a:ea typeface="微软雅黑"/>
                </a:rPr>
                <a:t>Gbps</a:t>
              </a:r>
              <a:endParaRPr lang="zh-CN" altLang="en-US" dirty="0">
                <a:solidFill>
                  <a:prstClr val="black"/>
                </a:solidFill>
                <a:latin typeface="微软雅黑"/>
                <a:ea typeface="微软雅黑"/>
              </a:endParaRPr>
            </a:p>
          </p:txBody>
        </p:sp>
      </p:grpSp>
    </p:spTree>
    <p:extLst>
      <p:ext uri="{BB962C8B-B14F-4D97-AF65-F5344CB8AC3E}">
        <p14:creationId xmlns:p14="http://schemas.microsoft.com/office/powerpoint/2010/main" val="300895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地址量能满足当前发展需求</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且拥有较丰富的储备</a:t>
            </a:r>
            <a:endParaRPr kumimoji="1" lang="zh-CN" altLang="en-US" dirty="0"/>
          </a:p>
        </p:txBody>
      </p:sp>
      <p:sp>
        <p:nvSpPr>
          <p:cNvPr id="7" name="矩形 6">
            <a:extLst>
              <a:ext uri="{FF2B5EF4-FFF2-40B4-BE49-F238E27FC236}">
                <a16:creationId xmlns:a16="http://schemas.microsoft.com/office/drawing/2014/main" id="{F9CA75A2-8DE2-4AD9-A918-933C11CCD883}"/>
              </a:ext>
            </a:extLst>
          </p:cNvPr>
          <p:cNvSpPr/>
          <p:nvPr/>
        </p:nvSpPr>
        <p:spPr>
          <a:xfrm>
            <a:off x="292608" y="959072"/>
            <a:ext cx="11777472" cy="1137556"/>
          </a:xfrm>
          <a:prstGeom prst="rect">
            <a:avLst/>
          </a:prstGeom>
        </p:spPr>
        <p:txBody>
          <a:bodyPr wrap="square">
            <a:spAutoFit/>
          </a:bodyPr>
          <a:lstStyle/>
          <a:p>
            <a:pPr marL="285750" indent="-285750">
              <a:lnSpc>
                <a:spcPct val="130000"/>
              </a:lnSpc>
              <a:buFont typeface="Wingdings" pitchFamily="2" charset="2"/>
              <a:buChar char="n"/>
            </a:pPr>
            <a:r>
              <a:rPr lang="zh-CN" altLang="en-US" dirty="0">
                <a:latin typeface="Microsoft YaHei" panose="020B0503020204020204" pitchFamily="34" charset="-122"/>
                <a:ea typeface="Microsoft YaHei" panose="020B0503020204020204" pitchFamily="34" charset="-122"/>
              </a:rPr>
              <a:t>我国</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地址申请量保持较快增长，截至</a:t>
            </a:r>
            <a:r>
              <a:rPr lang="en-US" altLang="zh-CN" dirty="0">
                <a:latin typeface="Microsoft YaHei" panose="020B0503020204020204" pitchFamily="34" charset="-122"/>
                <a:ea typeface="Microsoft YaHei" panose="020B0503020204020204" pitchFamily="34" charset="-122"/>
              </a:rPr>
              <a:t>2020</a:t>
            </a:r>
            <a:r>
              <a:rPr lang="zh-CN" altLang="en-US" dirty="0">
                <a:latin typeface="Microsoft YaHei" panose="020B0503020204020204" pitchFamily="34" charset="-122"/>
                <a:ea typeface="Microsoft YaHei" panose="020B0503020204020204" pitchFamily="34" charset="-122"/>
              </a:rPr>
              <a:t>年</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月，我国</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地址资源总量达到</a:t>
            </a:r>
            <a:r>
              <a:rPr lang="en-US" altLang="zh-CN" dirty="0">
                <a:latin typeface="Microsoft YaHei" panose="020B0503020204020204" pitchFamily="34" charset="-122"/>
                <a:ea typeface="Microsoft YaHei" panose="020B0503020204020204" pitchFamily="34" charset="-122"/>
              </a:rPr>
              <a:t>47898 (/32)</a:t>
            </a:r>
            <a:r>
              <a:rPr lang="zh-CN" altLang="en-US" dirty="0">
                <a:latin typeface="Microsoft YaHei" panose="020B0503020204020204" pitchFamily="34" charset="-122"/>
                <a:ea typeface="Microsoft YaHei" panose="020B0503020204020204" pitchFamily="34" charset="-122"/>
              </a:rPr>
              <a:t>，居</a:t>
            </a:r>
            <a:r>
              <a:rPr lang="zh-CN" altLang="en-US" dirty="0">
                <a:solidFill>
                  <a:srgbClr val="C00000"/>
                </a:solidFill>
                <a:latin typeface="Microsoft YaHei" panose="020B0503020204020204" pitchFamily="34" charset="-122"/>
                <a:ea typeface="Microsoft YaHei" panose="020B0503020204020204" pitchFamily="34" charset="-122"/>
              </a:rPr>
              <a:t>全球第二</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buFont typeface="Wingdings" pitchFamily="2" charset="2"/>
              <a:buChar char="n"/>
            </a:pP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地址数量能够满足当前</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规模部署的要求，但是随着物联网、车联网、工业互联网快速发展，我国未来对于</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地址的需求量依然较大。 </a:t>
            </a:r>
          </a:p>
        </p:txBody>
      </p:sp>
      <p:sp>
        <p:nvSpPr>
          <p:cNvPr id="8" name="矩形 7">
            <a:extLst>
              <a:ext uri="{FF2B5EF4-FFF2-40B4-BE49-F238E27FC236}">
                <a16:creationId xmlns:a16="http://schemas.microsoft.com/office/drawing/2014/main" id="{9755E609-A705-4A5B-B89F-C1E81CF738E9}"/>
              </a:ext>
            </a:extLst>
          </p:cNvPr>
          <p:cNvSpPr/>
          <p:nvPr/>
        </p:nvSpPr>
        <p:spPr>
          <a:xfrm>
            <a:off x="1231392" y="2220362"/>
            <a:ext cx="4194961" cy="338554"/>
          </a:xfrm>
          <a:prstGeom prst="rect">
            <a:avLst/>
          </a:prstGeom>
        </p:spPr>
        <p:txBody>
          <a:bodyPr wrap="square">
            <a:spAutoFit/>
          </a:bodyPr>
          <a:lstStyle/>
          <a:p>
            <a:pPr algn="ctr"/>
            <a:r>
              <a:rPr lang="zh-CN" altLang="en-US" sz="1600" dirty="0">
                <a:latin typeface="Microsoft YaHei" panose="020B0503020204020204" pitchFamily="34" charset="-122"/>
                <a:ea typeface="Microsoft YaHei" panose="020B0503020204020204" pitchFamily="34" charset="-122"/>
              </a:rPr>
              <a:t>我国 </a:t>
            </a:r>
            <a:r>
              <a:rPr lang="en" altLang="zh-CN" sz="1600" dirty="0">
                <a:latin typeface="Microsoft YaHei" panose="020B0503020204020204" pitchFamily="34" charset="-122"/>
                <a:ea typeface="Microsoft YaHei" panose="020B0503020204020204" pitchFamily="34" charset="-122"/>
              </a:rPr>
              <a:t>IPv6 </a:t>
            </a:r>
            <a:r>
              <a:rPr lang="zh-CN" altLang="en-US" sz="1600" dirty="0">
                <a:latin typeface="Microsoft YaHei" panose="020B0503020204020204" pitchFamily="34" charset="-122"/>
                <a:ea typeface="Microsoft YaHei" panose="020B0503020204020204" pitchFamily="34" charset="-122"/>
              </a:rPr>
              <a:t>地址数量增长情况（</a:t>
            </a:r>
            <a:r>
              <a:rPr lang="en-US" altLang="zh-CN" sz="1600" dirty="0">
                <a:latin typeface="Microsoft YaHei" panose="020B0503020204020204" pitchFamily="34" charset="-122"/>
                <a:ea typeface="Microsoft YaHei" panose="020B0503020204020204" pitchFamily="34" charset="-122"/>
              </a:rPr>
              <a:t>2020.6</a:t>
            </a:r>
            <a:r>
              <a:rPr lang="zh-CN" altLang="en-US" sz="1600" dirty="0">
                <a:latin typeface="Microsoft YaHei" panose="020B0503020204020204" pitchFamily="34" charset="-122"/>
                <a:ea typeface="Microsoft YaHei" panose="020B0503020204020204" pitchFamily="34" charset="-122"/>
              </a:rPr>
              <a:t>） </a:t>
            </a:r>
          </a:p>
        </p:txBody>
      </p:sp>
      <p:graphicFrame>
        <p:nvGraphicFramePr>
          <p:cNvPr id="9" name="图表 8">
            <a:extLst>
              <a:ext uri="{FF2B5EF4-FFF2-40B4-BE49-F238E27FC236}">
                <a16:creationId xmlns:a16="http://schemas.microsoft.com/office/drawing/2014/main" id="{DA7FF87A-9586-4573-8A50-CBC1EDD2E78E}"/>
              </a:ext>
            </a:extLst>
          </p:cNvPr>
          <p:cNvGraphicFramePr/>
          <p:nvPr>
            <p:extLst>
              <p:ext uri="{D42A27DB-BD31-4B8C-83A1-F6EECF244321}">
                <p14:modId xmlns:p14="http://schemas.microsoft.com/office/powerpoint/2010/main" val="555101613"/>
              </p:ext>
            </p:extLst>
          </p:nvPr>
        </p:nvGraphicFramePr>
        <p:xfrm>
          <a:off x="292608" y="2588841"/>
          <a:ext cx="6486145" cy="3726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表格 9">
            <a:extLst>
              <a:ext uri="{FF2B5EF4-FFF2-40B4-BE49-F238E27FC236}">
                <a16:creationId xmlns:a16="http://schemas.microsoft.com/office/drawing/2014/main" id="{40DEB0C8-7871-4E54-8008-C5FE7B0EEBC5}"/>
              </a:ext>
            </a:extLst>
          </p:cNvPr>
          <p:cNvGraphicFramePr>
            <a:graphicFrameLocks noGrp="1"/>
          </p:cNvGraphicFramePr>
          <p:nvPr>
            <p:extLst>
              <p:ext uri="{D42A27DB-BD31-4B8C-83A1-F6EECF244321}">
                <p14:modId xmlns:p14="http://schemas.microsoft.com/office/powerpoint/2010/main" val="1950945664"/>
              </p:ext>
            </p:extLst>
          </p:nvPr>
        </p:nvGraphicFramePr>
        <p:xfrm>
          <a:off x="6912864" y="2588841"/>
          <a:ext cx="4888992" cy="3009155"/>
        </p:xfrm>
        <a:graphic>
          <a:graphicData uri="http://schemas.openxmlformats.org/drawingml/2006/table">
            <a:tbl>
              <a:tblPr firstRow="1" bandRow="1">
                <a:tableStyleId>{5C22544A-7EE6-4342-B048-85BDC9FD1C3A}</a:tableStyleId>
              </a:tblPr>
              <a:tblGrid>
                <a:gridCol w="2999232">
                  <a:extLst>
                    <a:ext uri="{9D8B030D-6E8A-4147-A177-3AD203B41FA5}">
                      <a16:colId xmlns:a16="http://schemas.microsoft.com/office/drawing/2014/main" val="3486174040"/>
                    </a:ext>
                  </a:extLst>
                </a:gridCol>
                <a:gridCol w="1889760">
                  <a:extLst>
                    <a:ext uri="{9D8B030D-6E8A-4147-A177-3AD203B41FA5}">
                      <a16:colId xmlns:a16="http://schemas.microsoft.com/office/drawing/2014/main" val="3052252600"/>
                    </a:ext>
                  </a:extLst>
                </a:gridCol>
              </a:tblGrid>
              <a:tr h="290935">
                <a:tc>
                  <a:txBody>
                    <a:bodyPr/>
                    <a:lstStyle/>
                    <a:p>
                      <a:pPr algn="ctr"/>
                      <a:r>
                        <a:rPr lang="zh-CN" altLang="en-US" sz="1600" dirty="0">
                          <a:latin typeface="Microsoft YaHei" panose="020B0503020204020204" pitchFamily="34" charset="-122"/>
                          <a:ea typeface="Microsoft YaHei" panose="020B0503020204020204" pitchFamily="34" charset="-122"/>
                        </a:rPr>
                        <a:t>单位名称</a:t>
                      </a:r>
                    </a:p>
                  </a:txBody>
                  <a:tcPr anchor="ctr">
                    <a:solidFill>
                      <a:srgbClr val="0070C0"/>
                    </a:solidFill>
                  </a:tcPr>
                </a:tc>
                <a:tc>
                  <a:txBody>
                    <a:bodyPr/>
                    <a:lstStyle/>
                    <a:p>
                      <a:pPr algn="ctr"/>
                      <a:r>
                        <a:rPr lang="en-US"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数量（</a:t>
                      </a:r>
                      <a:r>
                        <a:rPr lang="en-US" altLang="zh-CN" sz="1600" dirty="0">
                          <a:latin typeface="Microsoft YaHei" panose="020B0503020204020204" pitchFamily="34" charset="-122"/>
                          <a:ea typeface="Microsoft YaHei" panose="020B0503020204020204" pitchFamily="34" charset="-122"/>
                        </a:rPr>
                        <a:t>/32</a:t>
                      </a:r>
                      <a:r>
                        <a:rPr lang="zh-CN" altLang="en-US" sz="1600" dirty="0">
                          <a:latin typeface="Microsoft YaHei" panose="020B0503020204020204" pitchFamily="34" charset="-122"/>
                          <a:ea typeface="Microsoft YaHei" panose="020B0503020204020204" pitchFamily="34" charset="-122"/>
                        </a:rPr>
                        <a:t>）</a:t>
                      </a:r>
                    </a:p>
                  </a:txBody>
                  <a:tcPr anchor="ctr">
                    <a:solidFill>
                      <a:srgbClr val="0070C0"/>
                    </a:solidFill>
                  </a:tcPr>
                </a:tc>
                <a:extLst>
                  <a:ext uri="{0D108BD9-81ED-4DB2-BD59-A6C34878D82A}">
                    <a16:rowId xmlns:a16="http://schemas.microsoft.com/office/drawing/2014/main" val="684406225"/>
                  </a:ext>
                </a:extLst>
              </a:tr>
              <a:tr h="290935">
                <a:tc>
                  <a:txBody>
                    <a:bodyPr/>
                    <a:lstStyle/>
                    <a:p>
                      <a:pPr algn="ctr"/>
                      <a:r>
                        <a:rPr lang="zh-CN" altLang="en-US" sz="1400" dirty="0">
                          <a:latin typeface="Microsoft YaHei" panose="020B0503020204020204" pitchFamily="34" charset="-122"/>
                          <a:ea typeface="Microsoft YaHei" panose="020B0503020204020204" pitchFamily="34" charset="-122"/>
                        </a:rPr>
                        <a:t>中国电信集团公司</a:t>
                      </a:r>
                      <a:endParaRPr lang="en-US" altLang="zh-CN" sz="14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1400" dirty="0">
                          <a:latin typeface="Microsoft YaHei" panose="020B0503020204020204" pitchFamily="34" charset="-122"/>
                          <a:ea typeface="Microsoft YaHei" panose="020B0503020204020204" pitchFamily="34" charset="-122"/>
                        </a:rPr>
                        <a:t>16387</a:t>
                      </a:r>
                      <a:endParaRPr lang="zh-CN" altLang="en-US"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543648328"/>
                  </a:ext>
                </a:extLst>
              </a:tr>
              <a:tr h="290935">
                <a:tc>
                  <a:txBody>
                    <a:bodyPr/>
                    <a:lstStyle/>
                    <a:p>
                      <a:pPr algn="ctr"/>
                      <a:r>
                        <a:rPr lang="en-US" altLang="zh-CN" sz="1400" dirty="0">
                          <a:latin typeface="Microsoft YaHei" panose="020B0503020204020204" pitchFamily="34" charset="-122"/>
                          <a:ea typeface="Microsoft YaHei" panose="020B0503020204020204" pitchFamily="34" charset="-122"/>
                        </a:rPr>
                        <a:t>CNNIC</a:t>
                      </a:r>
                      <a:r>
                        <a:rPr lang="zh-CN" altLang="en-US" sz="1400" dirty="0">
                          <a:latin typeface="Microsoft YaHei" panose="020B0503020204020204" pitchFamily="34" charset="-122"/>
                          <a:ea typeface="Microsoft YaHei" panose="020B0503020204020204" pitchFamily="34" charset="-122"/>
                        </a:rPr>
                        <a:t> </a:t>
                      </a:r>
                      <a:r>
                        <a:rPr lang="en-US" altLang="zh-CN" sz="1400" dirty="0">
                          <a:latin typeface="Microsoft YaHei" panose="020B0503020204020204" pitchFamily="34" charset="-122"/>
                          <a:ea typeface="Microsoft YaHei" panose="020B0503020204020204" pitchFamily="34" charset="-122"/>
                        </a:rPr>
                        <a:t>IP</a:t>
                      </a:r>
                      <a:r>
                        <a:rPr lang="zh-CN" altLang="en-US" sz="1400" dirty="0">
                          <a:latin typeface="Microsoft YaHei" panose="020B0503020204020204" pitchFamily="34" charset="-122"/>
                          <a:ea typeface="Microsoft YaHei" panose="020B0503020204020204" pitchFamily="34" charset="-122"/>
                        </a:rPr>
                        <a:t>地址分配联盟</a:t>
                      </a:r>
                    </a:p>
                  </a:txBody>
                  <a:tcPr anchor="ctr"/>
                </a:tc>
                <a:tc>
                  <a:txBody>
                    <a:bodyPr/>
                    <a:lstStyle/>
                    <a:p>
                      <a:pPr algn="ctr"/>
                      <a:r>
                        <a:rPr lang="en-US" altLang="zh-CN" sz="1400" dirty="0">
                          <a:latin typeface="Microsoft YaHei" panose="020B0503020204020204" pitchFamily="34" charset="-122"/>
                          <a:ea typeface="Microsoft YaHei" panose="020B0503020204020204" pitchFamily="34" charset="-122"/>
                        </a:rPr>
                        <a:t>14328</a:t>
                      </a:r>
                      <a:endParaRPr lang="zh-CN" altLang="en-US" sz="1400" baseline="300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34364124"/>
                  </a:ext>
                </a:extLst>
              </a:tr>
              <a:tr h="290935">
                <a:tc>
                  <a:txBody>
                    <a:bodyPr/>
                    <a:lstStyle/>
                    <a:p>
                      <a:pPr algn="ctr" rtl="0" fontAlgn="ctr"/>
                      <a:r>
                        <a:rPr lang="zh-CN" altLang="en-US" sz="1400" b="0" i="0" u="none" strike="noStrike" dirty="0">
                          <a:solidFill>
                            <a:srgbClr val="000000"/>
                          </a:solidFill>
                          <a:effectLst/>
                          <a:latin typeface="Microsoft YaHei" panose="020B0503020204020204" pitchFamily="34" charset="-122"/>
                          <a:ea typeface="Microsoft YaHei" panose="020B0503020204020204" pitchFamily="34" charset="-122"/>
                        </a:rPr>
                        <a:t>中国教育和科研计算机网</a:t>
                      </a:r>
                    </a:p>
                  </a:txBody>
                  <a:tcPr marL="7620" marR="7620" marT="7620" marB="0" anchor="ctr"/>
                </a:tc>
                <a:tc>
                  <a:txBody>
                    <a:bodyPr/>
                    <a:lstStyle/>
                    <a:p>
                      <a:pPr algn="ctr" rtl="0" fontAlgn="ctr"/>
                      <a:r>
                        <a:rPr lang="en-US" altLang="zh-CN" sz="1400" b="0" i="0" u="none" strike="noStrike">
                          <a:solidFill>
                            <a:srgbClr val="000000"/>
                          </a:solidFill>
                          <a:effectLst/>
                          <a:latin typeface="Microsoft YaHei" panose="020B0503020204020204" pitchFamily="34" charset="-122"/>
                          <a:ea typeface="Microsoft YaHei" panose="020B0503020204020204" pitchFamily="34" charset="-122"/>
                        </a:rPr>
                        <a:t>6162</a:t>
                      </a:r>
                    </a:p>
                  </a:txBody>
                  <a:tcPr marL="7620" marR="7620" marT="7620" marB="0" anchor="ctr"/>
                </a:tc>
                <a:extLst>
                  <a:ext uri="{0D108BD9-81ED-4DB2-BD59-A6C34878D82A}">
                    <a16:rowId xmlns:a16="http://schemas.microsoft.com/office/drawing/2014/main" val="2101344353"/>
                  </a:ext>
                </a:extLst>
              </a:tr>
              <a:tr h="290935">
                <a:tc>
                  <a:txBody>
                    <a:bodyPr/>
                    <a:lstStyle/>
                    <a:p>
                      <a:pPr algn="ctr" rtl="0" fontAlgn="ctr"/>
                      <a:r>
                        <a:rPr lang="zh-CN" altLang="en-US" sz="1400" b="0" i="0" u="none" strike="noStrike" kern="1200">
                          <a:solidFill>
                            <a:srgbClr val="000000"/>
                          </a:solidFill>
                          <a:effectLst/>
                          <a:latin typeface="Microsoft YaHei" panose="020B0503020204020204" pitchFamily="34" charset="-122"/>
                          <a:ea typeface="Microsoft YaHei" panose="020B0503020204020204" pitchFamily="34" charset="-122"/>
                          <a:cs typeface="+mn-cs"/>
                        </a:rPr>
                        <a:t>中国联合网络通信有限公司</a:t>
                      </a:r>
                    </a:p>
                  </a:txBody>
                  <a:tcPr marL="7620" marR="7620" marT="7620" marB="0" anchor="ctr"/>
                </a:tc>
                <a:tc>
                  <a:txBody>
                    <a:bodyPr/>
                    <a:lstStyle/>
                    <a:p>
                      <a:pPr algn="ctr" rtl="0" fontAlgn="ctr"/>
                      <a:r>
                        <a:rPr lang="en-US" altLang="zh-CN" sz="1400" b="0" i="0" u="none" strike="noStrike" kern="1200" dirty="0">
                          <a:solidFill>
                            <a:srgbClr val="000000"/>
                          </a:solidFill>
                          <a:effectLst/>
                          <a:latin typeface="Microsoft YaHei" panose="020B0503020204020204" pitchFamily="34" charset="-122"/>
                          <a:ea typeface="Microsoft YaHei" panose="020B0503020204020204" pitchFamily="34" charset="-122"/>
                          <a:cs typeface="+mn-cs"/>
                        </a:rPr>
                        <a:t>4097</a:t>
                      </a:r>
                    </a:p>
                  </a:txBody>
                  <a:tcPr marL="7620" marR="7620" marT="7620" marB="0" anchor="ctr"/>
                </a:tc>
                <a:extLst>
                  <a:ext uri="{0D108BD9-81ED-4DB2-BD59-A6C34878D82A}">
                    <a16:rowId xmlns:a16="http://schemas.microsoft.com/office/drawing/2014/main" val="3730759753"/>
                  </a:ext>
                </a:extLst>
              </a:tr>
              <a:tr h="290935">
                <a:tc>
                  <a:txBody>
                    <a:bodyPr/>
                    <a:lstStyle/>
                    <a:p>
                      <a:pPr algn="ctr" rtl="0" fontAlgn="ctr"/>
                      <a:r>
                        <a:rPr lang="zh-CN" altLang="en-US" sz="1400" b="0" i="0" u="none" strike="noStrike">
                          <a:solidFill>
                            <a:srgbClr val="000000"/>
                          </a:solidFill>
                          <a:effectLst/>
                          <a:latin typeface="Microsoft YaHei" panose="020B0503020204020204" pitchFamily="34" charset="-122"/>
                          <a:ea typeface="Microsoft YaHei" panose="020B0503020204020204" pitchFamily="34" charset="-122"/>
                        </a:rPr>
                        <a:t>中国移动通信集团公司</a:t>
                      </a:r>
                    </a:p>
                  </a:txBody>
                  <a:tcPr marL="7620" marR="7620" marT="7620" marB="0" anchor="ctr"/>
                </a:tc>
                <a:tc>
                  <a:txBody>
                    <a:bodyPr/>
                    <a:lstStyle/>
                    <a:p>
                      <a:pPr algn="ctr" rtl="0" fontAlgn="ctr"/>
                      <a:r>
                        <a:rPr lang="en-US" altLang="zh-CN" sz="1400" b="0" i="0" u="none" strike="noStrike">
                          <a:solidFill>
                            <a:srgbClr val="000000"/>
                          </a:solidFill>
                          <a:effectLst/>
                          <a:latin typeface="Microsoft YaHei" panose="020B0503020204020204" pitchFamily="34" charset="-122"/>
                          <a:ea typeface="Microsoft YaHei" panose="020B0503020204020204" pitchFamily="34" charset="-122"/>
                        </a:rPr>
                        <a:t>4097</a:t>
                      </a:r>
                    </a:p>
                  </a:txBody>
                  <a:tcPr marL="7620" marR="7620" marT="7620" marB="0" anchor="ctr"/>
                </a:tc>
                <a:extLst>
                  <a:ext uri="{0D108BD9-81ED-4DB2-BD59-A6C34878D82A}">
                    <a16:rowId xmlns:a16="http://schemas.microsoft.com/office/drawing/2014/main" val="41023765"/>
                  </a:ext>
                </a:extLst>
              </a:tr>
              <a:tr h="290935">
                <a:tc>
                  <a:txBody>
                    <a:bodyPr/>
                    <a:lstStyle/>
                    <a:p>
                      <a:pPr algn="ctr" rtl="0" fontAlgn="ctr"/>
                      <a:r>
                        <a:rPr lang="zh-CN" altLang="en-US" sz="1400" b="0" i="0" u="none" strike="noStrike">
                          <a:solidFill>
                            <a:srgbClr val="000000"/>
                          </a:solidFill>
                          <a:effectLst/>
                          <a:latin typeface="Microsoft YaHei" panose="020B0503020204020204" pitchFamily="34" charset="-122"/>
                          <a:ea typeface="Microsoft YaHei" panose="020B0503020204020204" pitchFamily="34" charset="-122"/>
                        </a:rPr>
                        <a:t>中移铁通有限公司</a:t>
                      </a:r>
                    </a:p>
                  </a:txBody>
                  <a:tcPr marL="7620" marR="7620" marT="7620" marB="0" anchor="ctr"/>
                </a:tc>
                <a:tc>
                  <a:txBody>
                    <a:bodyPr/>
                    <a:lstStyle/>
                    <a:p>
                      <a:pPr algn="ctr" rtl="0" fontAlgn="ctr"/>
                      <a:r>
                        <a:rPr lang="en-US" altLang="zh-CN" sz="1400" b="0" i="0" u="none" strike="noStrike">
                          <a:solidFill>
                            <a:srgbClr val="000000"/>
                          </a:solidFill>
                          <a:effectLst/>
                          <a:latin typeface="Microsoft YaHei" panose="020B0503020204020204" pitchFamily="34" charset="-122"/>
                          <a:ea typeface="Microsoft YaHei" panose="020B0503020204020204" pitchFamily="34" charset="-122"/>
                        </a:rPr>
                        <a:t>2049</a:t>
                      </a:r>
                    </a:p>
                  </a:txBody>
                  <a:tcPr marL="7620" marR="7620" marT="7620" marB="0" anchor="ctr"/>
                </a:tc>
                <a:extLst>
                  <a:ext uri="{0D108BD9-81ED-4DB2-BD59-A6C34878D82A}">
                    <a16:rowId xmlns:a16="http://schemas.microsoft.com/office/drawing/2014/main" val="2613008839"/>
                  </a:ext>
                </a:extLst>
              </a:tr>
              <a:tr h="290935">
                <a:tc>
                  <a:txBody>
                    <a:bodyPr/>
                    <a:lstStyle/>
                    <a:p>
                      <a:pPr algn="ctr" rtl="0" fontAlgn="ctr"/>
                      <a:r>
                        <a:rPr lang="zh-CN" altLang="en-US" sz="1400" b="0" i="0" u="none" strike="noStrike">
                          <a:solidFill>
                            <a:srgbClr val="000000"/>
                          </a:solidFill>
                          <a:effectLst/>
                          <a:latin typeface="Microsoft YaHei" panose="020B0503020204020204" pitchFamily="34" charset="-122"/>
                          <a:ea typeface="Microsoft YaHei" panose="020B0503020204020204" pitchFamily="34" charset="-122"/>
                        </a:rPr>
                        <a:t>中国科技网</a:t>
                      </a:r>
                    </a:p>
                  </a:txBody>
                  <a:tcPr marL="7620" marR="7620" marT="7620" marB="0" anchor="ctr"/>
                </a:tc>
                <a:tc>
                  <a:txBody>
                    <a:bodyPr/>
                    <a:lstStyle/>
                    <a:p>
                      <a:pPr algn="ctr" rtl="0" fontAlgn="ctr"/>
                      <a:r>
                        <a:rPr lang="en-US" altLang="zh-CN" sz="1400" b="0" i="0" u="none" strike="noStrike" dirty="0">
                          <a:solidFill>
                            <a:srgbClr val="000000"/>
                          </a:solidFill>
                          <a:effectLst/>
                          <a:latin typeface="Microsoft YaHei" panose="020B0503020204020204" pitchFamily="34" charset="-122"/>
                          <a:ea typeface="Microsoft YaHei" panose="020B0503020204020204" pitchFamily="34" charset="-122"/>
                        </a:rPr>
                        <a:t>17</a:t>
                      </a:r>
                    </a:p>
                  </a:txBody>
                  <a:tcPr marL="7620" marR="7620" marT="7620" marB="0" anchor="ctr"/>
                </a:tc>
                <a:extLst>
                  <a:ext uri="{0D108BD9-81ED-4DB2-BD59-A6C34878D82A}">
                    <a16:rowId xmlns:a16="http://schemas.microsoft.com/office/drawing/2014/main" val="2346878630"/>
                  </a:ext>
                </a:extLst>
              </a:tr>
              <a:tr h="290935">
                <a:tc>
                  <a:txBody>
                    <a:bodyPr/>
                    <a:lstStyle/>
                    <a:p>
                      <a:pPr algn="ctr"/>
                      <a:r>
                        <a:rPr lang="zh-CN" altLang="en-US" sz="1400" dirty="0">
                          <a:latin typeface="Microsoft YaHei" panose="020B0503020204020204" pitchFamily="34" charset="-122"/>
                          <a:ea typeface="Microsoft YaHei" panose="020B0503020204020204" pitchFamily="34" charset="-122"/>
                        </a:rPr>
                        <a:t>其他</a:t>
                      </a:r>
                    </a:p>
                  </a:txBody>
                  <a:tcPr anchor="ctr"/>
                </a:tc>
                <a:tc>
                  <a:txBody>
                    <a:bodyPr/>
                    <a:lstStyle/>
                    <a:p>
                      <a:pPr algn="ctr"/>
                      <a:r>
                        <a:rPr lang="en-US" altLang="zh-CN" sz="1400" dirty="0">
                          <a:latin typeface="Microsoft YaHei" panose="020B0503020204020204" pitchFamily="34" charset="-122"/>
                          <a:ea typeface="Microsoft YaHei" panose="020B0503020204020204" pitchFamily="34" charset="-122"/>
                        </a:rPr>
                        <a:t>748</a:t>
                      </a:r>
                      <a:endParaRPr lang="zh-CN" altLang="en-US"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04327737"/>
                  </a:ext>
                </a:extLst>
              </a:tr>
              <a:tr h="290935">
                <a:tc>
                  <a:txBody>
                    <a:bodyPr/>
                    <a:lstStyle/>
                    <a:p>
                      <a:pPr algn="ctr"/>
                      <a:r>
                        <a:rPr lang="zh-CN" altLang="en-US" sz="1400" dirty="0">
                          <a:latin typeface="Microsoft YaHei" panose="020B0503020204020204" pitchFamily="34" charset="-122"/>
                          <a:ea typeface="Microsoft YaHei" panose="020B0503020204020204" pitchFamily="34" charset="-122"/>
                        </a:rPr>
                        <a:t>合计</a:t>
                      </a:r>
                    </a:p>
                  </a:txBody>
                  <a:tcPr anchor="ctr"/>
                </a:tc>
                <a:tc>
                  <a:txBody>
                    <a:bodyPr/>
                    <a:lstStyle/>
                    <a:p>
                      <a:pPr algn="ctr"/>
                      <a:r>
                        <a:rPr lang="en-US" altLang="zh-CN" sz="1400" dirty="0">
                          <a:latin typeface="Microsoft YaHei" panose="020B0503020204020204" pitchFamily="34" charset="-122"/>
                          <a:ea typeface="Microsoft YaHei" panose="020B0503020204020204" pitchFamily="34" charset="-122"/>
                        </a:rPr>
                        <a:t>47898</a:t>
                      </a:r>
                      <a:endParaRPr lang="zh-CN" altLang="en-US" sz="14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3588122928"/>
                  </a:ext>
                </a:extLst>
              </a:tr>
            </a:tbl>
          </a:graphicData>
        </a:graphic>
      </p:graphicFrame>
      <p:sp>
        <p:nvSpPr>
          <p:cNvPr id="11" name="文本框 10">
            <a:extLst>
              <a:ext uri="{FF2B5EF4-FFF2-40B4-BE49-F238E27FC236}">
                <a16:creationId xmlns:a16="http://schemas.microsoft.com/office/drawing/2014/main" id="{7B91A712-099D-40FB-8E79-3A3614F655C1}"/>
              </a:ext>
            </a:extLst>
          </p:cNvPr>
          <p:cNvSpPr txBox="1"/>
          <p:nvPr/>
        </p:nvSpPr>
        <p:spPr>
          <a:xfrm>
            <a:off x="6912863" y="5666766"/>
            <a:ext cx="5157217" cy="738664"/>
          </a:xfrm>
          <a:prstGeom prst="rect">
            <a:avLst/>
          </a:prstGeom>
          <a:noFill/>
        </p:spPr>
        <p:txBody>
          <a:bodyPr wrap="square" rtlCol="0">
            <a:spAutoFit/>
          </a:bodyPr>
          <a:lstStyle/>
          <a:p>
            <a:pPr marL="285750" indent="-285750">
              <a:buFont typeface="Zapf Dingbats"/>
              <a:buChar char="✶"/>
            </a:pPr>
            <a:r>
              <a:rPr kumimoji="1" lang="en-US" altLang="zh-CN" sz="1400" dirty="0">
                <a:latin typeface="Microsoft YaHei" panose="020B0503020204020204" pitchFamily="34" charset="-122"/>
                <a:ea typeface="Microsoft YaHei" panose="020B0503020204020204" pitchFamily="34" charset="-122"/>
              </a:rPr>
              <a:t>CNNIC</a:t>
            </a:r>
            <a:r>
              <a:rPr kumimoji="1" lang="zh-CN" altLang="en-US" sz="1400" dirty="0">
                <a:latin typeface="Microsoft YaHei" panose="020B0503020204020204" pitchFamily="34" charset="-122"/>
                <a:ea typeface="Microsoft YaHei" panose="020B0503020204020204" pitchFamily="34" charset="-122"/>
              </a:rPr>
              <a:t> </a:t>
            </a:r>
            <a:r>
              <a:rPr kumimoji="1" lang="en-US" altLang="zh-CN" sz="1400" dirty="0">
                <a:latin typeface="Microsoft YaHei" panose="020B0503020204020204" pitchFamily="34" charset="-122"/>
                <a:ea typeface="Microsoft YaHei" panose="020B0503020204020204" pitchFamily="34" charset="-122"/>
              </a:rPr>
              <a:t>IP</a:t>
            </a:r>
            <a:r>
              <a:rPr kumimoji="1" lang="zh-CN" altLang="en-US" sz="1400" dirty="0">
                <a:latin typeface="Microsoft YaHei" panose="020B0503020204020204" pitchFamily="34" charset="-122"/>
                <a:ea typeface="Microsoft YaHei" panose="020B0503020204020204" pitchFamily="34" charset="-122"/>
              </a:rPr>
              <a:t>地址分配联盟的</a:t>
            </a:r>
            <a:r>
              <a:rPr kumimoji="1" lang="en-US" altLang="zh-CN" sz="1400" dirty="0">
                <a:latin typeface="Microsoft YaHei" panose="020B0503020204020204" pitchFamily="34" charset="-122"/>
                <a:ea typeface="Microsoft YaHei" panose="020B0503020204020204" pitchFamily="34" charset="-122"/>
              </a:rPr>
              <a:t>IPv6</a:t>
            </a:r>
            <a:r>
              <a:rPr kumimoji="1" lang="zh-CN" altLang="en-US" sz="1400" dirty="0">
                <a:latin typeface="Microsoft YaHei" panose="020B0503020204020204" pitchFamily="34" charset="-122"/>
                <a:ea typeface="Microsoft YaHei" panose="020B0503020204020204" pitchFamily="34" charset="-122"/>
              </a:rPr>
              <a:t>地址总持有量</a:t>
            </a:r>
            <a:r>
              <a:rPr kumimoji="1" lang="en-US" altLang="zh-CN" sz="1400" dirty="0">
                <a:latin typeface="Microsoft YaHei" panose="020B0503020204020204" pitchFamily="34" charset="-122"/>
                <a:ea typeface="Microsoft YaHei" panose="020B0503020204020204" pitchFamily="34" charset="-122"/>
              </a:rPr>
              <a:t>16027</a:t>
            </a:r>
            <a:r>
              <a:rPr kumimoji="1" lang="zh-CN" altLang="en-US" sz="1400" dirty="0">
                <a:latin typeface="Microsoft YaHei" panose="020B0503020204020204" pitchFamily="34" charset="-122"/>
                <a:ea typeface="Microsoft YaHei" panose="020B0503020204020204" pitchFamily="34" charset="-122"/>
              </a:rPr>
              <a:t>块</a:t>
            </a:r>
            <a:r>
              <a:rPr kumimoji="1" lang="en-US" altLang="zh-CN" sz="1400" dirty="0">
                <a:latin typeface="Microsoft YaHei" panose="020B0503020204020204" pitchFamily="34" charset="-122"/>
                <a:ea typeface="Microsoft YaHei" panose="020B0503020204020204" pitchFamily="34" charset="-122"/>
              </a:rPr>
              <a:t>/32</a:t>
            </a:r>
            <a:r>
              <a:rPr kumimoji="1" lang="zh-CN" altLang="en-US" sz="1400" dirty="0">
                <a:latin typeface="Microsoft YaHei" panose="020B0503020204020204" pitchFamily="34" charset="-122"/>
                <a:ea typeface="Microsoft YaHei" panose="020B0503020204020204" pitchFamily="34" charset="-122"/>
              </a:rPr>
              <a:t>；上表所列数量不含已分配给中移铁通和中国科技网的数量。</a:t>
            </a:r>
            <a:endParaRPr kumimoji="1" lang="en-US" altLang="zh-CN" sz="1400" dirty="0">
              <a:latin typeface="Microsoft YaHei" panose="020B0503020204020204" pitchFamily="34" charset="-122"/>
              <a:ea typeface="Microsoft YaHei" panose="020B0503020204020204" pitchFamily="34" charset="-122"/>
            </a:endParaRPr>
          </a:p>
          <a:p>
            <a:pPr marL="285750" indent="-285750">
              <a:buFont typeface="Zapf Dingbats"/>
              <a:buChar char="✶"/>
            </a:pPr>
            <a:r>
              <a:rPr kumimoji="1" lang="zh-CN" altLang="en-US" sz="1400" dirty="0">
                <a:latin typeface="Microsoft YaHei" panose="020B0503020204020204" pitchFamily="34" charset="-122"/>
                <a:ea typeface="Microsoft YaHei" panose="020B0503020204020204" pitchFamily="34" charset="-122"/>
              </a:rPr>
              <a:t>中移铁通、中国科技网的</a:t>
            </a:r>
            <a:r>
              <a:rPr kumimoji="1" lang="en-US" altLang="zh-CN" sz="1400" dirty="0">
                <a:latin typeface="Microsoft YaHei" panose="020B0503020204020204" pitchFamily="34" charset="-122"/>
                <a:ea typeface="Microsoft YaHei" panose="020B0503020204020204" pitchFamily="34" charset="-122"/>
              </a:rPr>
              <a:t>IPv6</a:t>
            </a:r>
            <a:r>
              <a:rPr kumimoji="1" lang="zh-CN" altLang="en-US" sz="1400" dirty="0">
                <a:latin typeface="Microsoft YaHei" panose="020B0503020204020204" pitchFamily="34" charset="-122"/>
                <a:ea typeface="Microsoft YaHei" panose="020B0503020204020204" pitchFamily="34" charset="-122"/>
              </a:rPr>
              <a:t>地址是经</a:t>
            </a:r>
            <a:r>
              <a:rPr kumimoji="1" lang="en-US" altLang="zh-CN" sz="1400" dirty="0">
                <a:latin typeface="Microsoft YaHei" panose="020B0503020204020204" pitchFamily="34" charset="-122"/>
                <a:ea typeface="Microsoft YaHei" panose="020B0503020204020204" pitchFamily="34" charset="-122"/>
              </a:rPr>
              <a:t>CNNIC</a:t>
            </a:r>
            <a:r>
              <a:rPr kumimoji="1" lang="zh-CN" altLang="en-US" sz="1400" dirty="0">
                <a:latin typeface="Microsoft YaHei" panose="020B0503020204020204" pitchFamily="34" charset="-122"/>
                <a:ea typeface="Microsoft YaHei" panose="020B0503020204020204" pitchFamily="34" charset="-122"/>
              </a:rPr>
              <a:t>分配。</a:t>
            </a:r>
            <a:endParaRPr kumimoji="1" lang="en-US" altLang="zh-CN" sz="1400" dirty="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124468E0-C4CF-4BEE-BC06-F1BCF24FA208}"/>
              </a:ext>
            </a:extLst>
          </p:cNvPr>
          <p:cNvSpPr/>
          <p:nvPr/>
        </p:nvSpPr>
        <p:spPr>
          <a:xfrm>
            <a:off x="7292793" y="2220362"/>
            <a:ext cx="4129134" cy="338554"/>
          </a:xfrm>
          <a:prstGeom prst="rect">
            <a:avLst/>
          </a:prstGeom>
        </p:spPr>
        <p:txBody>
          <a:bodyPr wrap="square">
            <a:spAutoFit/>
          </a:bodyPr>
          <a:lstStyle/>
          <a:p>
            <a:pPr algn="ctr"/>
            <a:r>
              <a:rPr lang="zh-CN" altLang="en-US" sz="1600" dirty="0">
                <a:latin typeface="Microsoft YaHei" panose="020B0503020204020204" pitchFamily="34" charset="-122"/>
                <a:ea typeface="Microsoft YaHei" panose="020B0503020204020204" pitchFamily="34" charset="-122"/>
              </a:rPr>
              <a:t>大陆地区</a:t>
            </a:r>
            <a:r>
              <a:rPr lang="en-US"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地址分配表（</a:t>
            </a:r>
            <a:r>
              <a:rPr lang="en-US" altLang="zh-CN" sz="1600" dirty="0">
                <a:latin typeface="Microsoft YaHei" panose="020B0503020204020204" pitchFamily="34" charset="-122"/>
                <a:ea typeface="Microsoft YaHei" panose="020B0503020204020204" pitchFamily="34" charset="-122"/>
              </a:rPr>
              <a:t>2020.6.31</a:t>
            </a:r>
            <a:r>
              <a:rPr lang="zh-CN" altLang="en-US" sz="16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56795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00AF54-D535-4EB9-8C68-356295EB9B88}"/>
              </a:ext>
            </a:extLst>
          </p:cNvPr>
          <p:cNvSpPr>
            <a:spLocks noGrp="1"/>
          </p:cNvSpPr>
          <p:nvPr>
            <p:ph type="title"/>
          </p:nvPr>
        </p:nvSpPr>
        <p:spPr/>
        <p:txBody>
          <a:bodyPr>
            <a:normAutofit/>
          </a:bodyPr>
          <a:lstStyle/>
          <a:p>
            <a:r>
              <a:rPr kumimoji="1" lang="zh-CN" altLang="en-US" spc="0" dirty="0"/>
              <a:t>三大运营商</a:t>
            </a:r>
            <a:r>
              <a:rPr lang="zh-CN" altLang="en-US" spc="0" dirty="0"/>
              <a:t>网络基础设施建设：</a:t>
            </a:r>
            <a:r>
              <a:rPr lang="en-US" altLang="zh-CN" b="1" spc="0" dirty="0"/>
              <a:t>IPv6</a:t>
            </a:r>
            <a:r>
              <a:rPr lang="zh-CN" altLang="en-US" spc="0" dirty="0"/>
              <a:t>升级改造基本完成</a:t>
            </a:r>
            <a:endParaRPr kumimoji="1" lang="zh-CN" altLang="en-US" spc="0" dirty="0"/>
          </a:p>
        </p:txBody>
      </p:sp>
      <p:graphicFrame>
        <p:nvGraphicFramePr>
          <p:cNvPr id="5" name="图表 4"/>
          <p:cNvGraphicFramePr/>
          <p:nvPr/>
        </p:nvGraphicFramePr>
        <p:xfrm>
          <a:off x="270667" y="1078212"/>
          <a:ext cx="7945233" cy="5222450"/>
        </p:xfrm>
        <a:graphic>
          <a:graphicData uri="http://schemas.openxmlformats.org/drawingml/2006/chart">
            <c:chart xmlns:c="http://schemas.openxmlformats.org/drawingml/2006/chart" xmlns:r="http://schemas.openxmlformats.org/officeDocument/2006/relationships" r:id="rId3"/>
          </a:graphicData>
        </a:graphic>
      </p:graphicFrame>
      <p:sp>
        <p:nvSpPr>
          <p:cNvPr id="7" name="文本框 6"/>
          <p:cNvSpPr txBox="1"/>
          <p:nvPr/>
        </p:nvSpPr>
        <p:spPr>
          <a:xfrm>
            <a:off x="6600960" y="1358207"/>
            <a:ext cx="16149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单位：</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微软雅黑"/>
                <a:ea typeface="微软雅黑"/>
                <a:cs typeface="+mn-cs"/>
              </a:rPr>
              <a:t>Gbps</a:t>
            </a:r>
            <a:endParaRPr kumimoji="0" lang="zh-CN" altLang="en-US" sz="14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p:txBody>
      </p:sp>
      <p:sp>
        <p:nvSpPr>
          <p:cNvPr id="9" name="矩形 8"/>
          <p:cNvSpPr/>
          <p:nvPr/>
        </p:nvSpPr>
        <p:spPr>
          <a:xfrm>
            <a:off x="8302877" y="1226232"/>
            <a:ext cx="3341363" cy="341632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截至</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2019</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年</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7</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月，全国</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30</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个省（不含港澳台和新疆）：</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altLang="zh-CN" sz="16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LTE</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网络：</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全部完成</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升级改造；</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固定网络：</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骨干网设备已全部支持</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13</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个骨干网直联点已全部实现</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互联互通；</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30</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个省城域网</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改造全面完成；</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国际出入口方面：</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已开通</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国际出入口带宽</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100Gbps</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用户方面：</a:t>
            </a:r>
            <a:endParaRPr kumimoji="0" lang="en-US" altLang="zh-CN" sz="16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p:txBody>
      </p:sp>
      <p:graphicFrame>
        <p:nvGraphicFramePr>
          <p:cNvPr id="14" name="表格 13"/>
          <p:cNvGraphicFramePr>
            <a:graphicFrameLocks noGrp="1"/>
          </p:cNvGraphicFramePr>
          <p:nvPr/>
        </p:nvGraphicFramePr>
        <p:xfrm>
          <a:off x="8333879" y="4750589"/>
          <a:ext cx="3505296" cy="1460272"/>
        </p:xfrm>
        <a:graphic>
          <a:graphicData uri="http://schemas.openxmlformats.org/drawingml/2006/table">
            <a:tbl>
              <a:tblPr firstRow="1">
                <a:tableStyleId>{F5AB1C69-6EDB-4FF4-983F-18BD219EF322}</a:tableStyleId>
              </a:tblPr>
              <a:tblGrid>
                <a:gridCol w="965516">
                  <a:extLst>
                    <a:ext uri="{9D8B030D-6E8A-4147-A177-3AD203B41FA5}">
                      <a16:colId xmlns:a16="http://schemas.microsoft.com/office/drawing/2014/main" val="63071525"/>
                    </a:ext>
                  </a:extLst>
                </a:gridCol>
                <a:gridCol w="1216058">
                  <a:extLst>
                    <a:ext uri="{9D8B030D-6E8A-4147-A177-3AD203B41FA5}">
                      <a16:colId xmlns:a16="http://schemas.microsoft.com/office/drawing/2014/main" val="2379769717"/>
                    </a:ext>
                  </a:extLst>
                </a:gridCol>
                <a:gridCol w="1323722">
                  <a:extLst>
                    <a:ext uri="{9D8B030D-6E8A-4147-A177-3AD203B41FA5}">
                      <a16:colId xmlns:a16="http://schemas.microsoft.com/office/drawing/2014/main" val="1335929108"/>
                    </a:ext>
                  </a:extLst>
                </a:gridCol>
              </a:tblGrid>
              <a:tr h="365068">
                <a:tc>
                  <a:txBody>
                    <a:bodyPr/>
                    <a:lstStyle/>
                    <a:p>
                      <a:pPr algn="ctr"/>
                      <a:r>
                        <a:rPr lang="zh-CN" altLang="en-US" sz="1400" dirty="0"/>
                        <a:t>单位：亿</a:t>
                      </a:r>
                      <a:endParaRPr lang="zh-CN" altLang="en-US" sz="1400" b="1" dirty="0">
                        <a:latin typeface="+mn-ea"/>
                        <a:ea typeface="+mn-ea"/>
                      </a:endParaRPr>
                    </a:p>
                  </a:txBody>
                  <a:tcPr marL="0" marR="0" marT="0" marB="0" anchor="ctr">
                    <a:solidFill>
                      <a:srgbClr val="0A4EA9"/>
                    </a:solidFill>
                  </a:tcPr>
                </a:tc>
                <a:tc>
                  <a:txBody>
                    <a:bodyPr/>
                    <a:lstStyle/>
                    <a:p>
                      <a:pPr algn="ctr"/>
                      <a:r>
                        <a:rPr lang="en-US" altLang="zh-CN" sz="1400" dirty="0"/>
                        <a:t>LTE</a:t>
                      </a:r>
                      <a:r>
                        <a:rPr lang="zh-CN" altLang="en-US" sz="1400" dirty="0"/>
                        <a:t>网络用户数</a:t>
                      </a:r>
                      <a:endParaRPr lang="zh-CN" altLang="en-US" sz="1400" b="1" dirty="0">
                        <a:latin typeface="+mn-ea"/>
                        <a:ea typeface="+mn-ea"/>
                      </a:endParaRPr>
                    </a:p>
                  </a:txBody>
                  <a:tcPr marL="0" marR="0" marT="0" marB="0" anchor="ctr">
                    <a:solidFill>
                      <a:srgbClr val="0A4EA9"/>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zh-CN" altLang="en-US" sz="1400" dirty="0"/>
                        <a:t>固定网络用户数</a:t>
                      </a:r>
                      <a:endParaRPr lang="zh-CN" altLang="en-US" sz="1400" b="1" dirty="0">
                        <a:latin typeface="+mn-ea"/>
                        <a:ea typeface="+mn-ea"/>
                      </a:endParaRPr>
                    </a:p>
                  </a:txBody>
                  <a:tcPr marL="0" marR="0" marT="0" marB="0" anchor="ctr">
                    <a:solidFill>
                      <a:srgbClr val="0A4EA9"/>
                    </a:solidFill>
                  </a:tcPr>
                </a:tc>
                <a:extLst>
                  <a:ext uri="{0D108BD9-81ED-4DB2-BD59-A6C34878D82A}">
                    <a16:rowId xmlns:a16="http://schemas.microsoft.com/office/drawing/2014/main" val="3223244229"/>
                  </a:ext>
                </a:extLst>
              </a:tr>
              <a:tr h="365068">
                <a:tc>
                  <a:txBody>
                    <a:bodyPr/>
                    <a:lstStyle/>
                    <a:p>
                      <a:pPr algn="ctr"/>
                      <a:r>
                        <a:rPr lang="zh-CN" altLang="en-US" sz="1400" dirty="0"/>
                        <a:t>中国电信</a:t>
                      </a:r>
                      <a:endParaRPr lang="zh-CN" altLang="en-US" sz="1400" dirty="0">
                        <a:latin typeface="+mn-ea"/>
                        <a:ea typeface="+mn-ea"/>
                      </a:endParaRPr>
                    </a:p>
                  </a:txBody>
                  <a:tcPr marL="0" marR="0" marT="0" marB="0" anchor="ctr"/>
                </a:tc>
                <a:tc>
                  <a:txBody>
                    <a:bodyPr/>
                    <a:lstStyle/>
                    <a:p>
                      <a:pPr algn="ctr"/>
                      <a:r>
                        <a:rPr lang="en-US" altLang="zh-CN" sz="1400" dirty="0">
                          <a:latin typeface="+mn-ea"/>
                          <a:ea typeface="+mn-ea"/>
                        </a:rPr>
                        <a:t>2.75</a:t>
                      </a:r>
                      <a:endParaRPr lang="zh-CN" altLang="en-US" sz="1400" dirty="0">
                        <a:latin typeface="+mn-ea"/>
                        <a:ea typeface="+mn-ea"/>
                      </a:endParaRPr>
                    </a:p>
                  </a:txBody>
                  <a:tcPr marL="0" marR="0" marT="0" marB="0" anchor="ctr"/>
                </a:tc>
                <a:tc>
                  <a:txBody>
                    <a:bodyPr/>
                    <a:lstStyle/>
                    <a:p>
                      <a:pPr algn="ctr"/>
                      <a:r>
                        <a:rPr lang="en-US" altLang="zh-CN" sz="1400" dirty="0">
                          <a:latin typeface="+mn-ea"/>
                          <a:ea typeface="+mn-ea"/>
                        </a:rPr>
                        <a:t>0.51</a:t>
                      </a:r>
                      <a:endParaRPr lang="zh-CN" altLang="en-US" sz="1400" dirty="0">
                        <a:latin typeface="+mn-ea"/>
                        <a:ea typeface="+mn-ea"/>
                      </a:endParaRPr>
                    </a:p>
                  </a:txBody>
                  <a:tcPr marL="0" marR="0" marT="0" marB="0" anchor="ctr"/>
                </a:tc>
                <a:extLst>
                  <a:ext uri="{0D108BD9-81ED-4DB2-BD59-A6C34878D82A}">
                    <a16:rowId xmlns:a16="http://schemas.microsoft.com/office/drawing/2014/main" val="821650034"/>
                  </a:ext>
                </a:extLst>
              </a:tr>
              <a:tr h="365068">
                <a:tc>
                  <a:txBody>
                    <a:bodyPr/>
                    <a:lstStyle/>
                    <a:p>
                      <a:pPr algn="ctr"/>
                      <a:r>
                        <a:rPr lang="zh-CN" altLang="en-US" sz="1400" dirty="0"/>
                        <a:t>中国移动</a:t>
                      </a:r>
                      <a:endParaRPr lang="zh-CN" altLang="en-US" sz="1400" dirty="0">
                        <a:latin typeface="+mn-ea"/>
                        <a:ea typeface="+mn-ea"/>
                      </a:endParaRPr>
                    </a:p>
                  </a:txBody>
                  <a:tcPr marL="0" marR="0" marT="0" marB="0" anchor="ctr"/>
                </a:tc>
                <a:tc>
                  <a:txBody>
                    <a:bodyPr/>
                    <a:lstStyle/>
                    <a:p>
                      <a:pPr algn="ctr"/>
                      <a:r>
                        <a:rPr lang="en-US" altLang="zh-CN" sz="1400" dirty="0">
                          <a:latin typeface="+mn-ea"/>
                          <a:ea typeface="+mn-ea"/>
                        </a:rPr>
                        <a:t>6.53</a:t>
                      </a:r>
                      <a:endParaRPr lang="zh-CN" altLang="en-US" sz="1400" dirty="0">
                        <a:latin typeface="+mn-ea"/>
                        <a:ea typeface="+mn-ea"/>
                      </a:endParaRPr>
                    </a:p>
                  </a:txBody>
                  <a:tcPr marL="0" marR="0" marT="0" marB="0" anchor="ctr"/>
                </a:tc>
                <a:tc>
                  <a:txBody>
                    <a:bodyPr/>
                    <a:lstStyle/>
                    <a:p>
                      <a:pPr algn="ctr"/>
                      <a:r>
                        <a:rPr lang="en-US" altLang="zh-CN" sz="1400" dirty="0">
                          <a:latin typeface="+mn-ea"/>
                          <a:ea typeface="+mn-ea"/>
                        </a:rPr>
                        <a:t>0.71</a:t>
                      </a:r>
                      <a:endParaRPr lang="zh-CN" altLang="en-US" sz="1400" dirty="0">
                        <a:latin typeface="+mn-ea"/>
                        <a:ea typeface="+mn-ea"/>
                      </a:endParaRPr>
                    </a:p>
                  </a:txBody>
                  <a:tcPr marL="0" marR="0" marT="0" marB="0" anchor="ctr"/>
                </a:tc>
                <a:extLst>
                  <a:ext uri="{0D108BD9-81ED-4DB2-BD59-A6C34878D82A}">
                    <a16:rowId xmlns:a16="http://schemas.microsoft.com/office/drawing/2014/main" val="2615939592"/>
                  </a:ext>
                </a:extLst>
              </a:tr>
              <a:tr h="365068">
                <a:tc>
                  <a:txBody>
                    <a:bodyPr/>
                    <a:lstStyle/>
                    <a:p>
                      <a:pPr algn="ctr"/>
                      <a:r>
                        <a:rPr lang="zh-CN" altLang="en-US" sz="1400" dirty="0"/>
                        <a:t>中国联通</a:t>
                      </a:r>
                      <a:endParaRPr lang="zh-CN" altLang="en-US" sz="1400" dirty="0">
                        <a:latin typeface="+mn-ea"/>
                        <a:ea typeface="+mn-ea"/>
                      </a:endParaRPr>
                    </a:p>
                  </a:txBody>
                  <a:tcPr marL="0" marR="0" marT="0" marB="0" anchor="ctr"/>
                </a:tc>
                <a:tc>
                  <a:txBody>
                    <a:bodyPr/>
                    <a:lstStyle/>
                    <a:p>
                      <a:pPr algn="ctr"/>
                      <a:r>
                        <a:rPr lang="en-US" altLang="zh-CN" sz="1400" dirty="0">
                          <a:latin typeface="+mn-ea"/>
                          <a:ea typeface="+mn-ea"/>
                        </a:rPr>
                        <a:t>2.01</a:t>
                      </a:r>
                      <a:endParaRPr lang="zh-CN" altLang="en-US" sz="1400" dirty="0">
                        <a:latin typeface="+mn-ea"/>
                        <a:ea typeface="+mn-ea"/>
                      </a:endParaRPr>
                    </a:p>
                  </a:txBody>
                  <a:tcPr marL="0" marR="0" marT="0" marB="0" anchor="ctr"/>
                </a:tc>
                <a:tc>
                  <a:txBody>
                    <a:bodyPr/>
                    <a:lstStyle/>
                    <a:p>
                      <a:pPr algn="ctr"/>
                      <a:r>
                        <a:rPr lang="en-US" altLang="zh-CN" sz="1400" dirty="0">
                          <a:latin typeface="+mn-ea"/>
                          <a:ea typeface="+mn-ea"/>
                        </a:rPr>
                        <a:t>0.27</a:t>
                      </a:r>
                      <a:endParaRPr lang="zh-CN" altLang="en-US" sz="1400" dirty="0">
                        <a:latin typeface="+mn-ea"/>
                        <a:ea typeface="+mn-ea"/>
                      </a:endParaRPr>
                    </a:p>
                  </a:txBody>
                  <a:tcPr marL="0" marR="0" marT="0" marB="0" anchor="ctr"/>
                </a:tc>
                <a:extLst>
                  <a:ext uri="{0D108BD9-81ED-4DB2-BD59-A6C34878D82A}">
                    <a16:rowId xmlns:a16="http://schemas.microsoft.com/office/drawing/2014/main" val="3756034538"/>
                  </a:ext>
                </a:extLst>
              </a:tr>
            </a:tbl>
          </a:graphicData>
        </a:graphic>
      </p:graphicFrame>
      <p:sp>
        <p:nvSpPr>
          <p:cNvPr id="15" name="文本框 14"/>
          <p:cNvSpPr txBox="1"/>
          <p:nvPr/>
        </p:nvSpPr>
        <p:spPr>
          <a:xfrm>
            <a:off x="148275" y="6517741"/>
            <a:ext cx="64915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资料参考：中国信通院</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《IPv6</a:t>
            </a:r>
            <a:r>
              <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网络安全白皮书</a:t>
            </a:r>
            <a:r>
              <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rPr>
              <a:t>》</a:t>
            </a:r>
            <a:endParaRPr kumimoji="0" lang="zh-CN" altLang="en-US" sz="12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p:txBody>
      </p:sp>
    </p:spTree>
    <p:extLst>
      <p:ext uri="{BB962C8B-B14F-4D97-AF65-F5344CB8AC3E}">
        <p14:creationId xmlns:p14="http://schemas.microsoft.com/office/powerpoint/2010/main" val="3224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spc="-100" dirty="0">
                <a:latin typeface="Microsoft YaHei" panose="020B0503020204020204" pitchFamily="34" charset="-122"/>
                <a:ea typeface="Microsoft YaHei" panose="020B0503020204020204" pitchFamily="34" charset="-122"/>
              </a:rPr>
              <a:t>数据中心、域名服务系统、内容分发网络和云端改造就绪</a:t>
            </a:r>
            <a:endParaRPr kumimoji="1" lang="zh-CN" altLang="en-US" dirty="0"/>
          </a:p>
        </p:txBody>
      </p:sp>
      <p:sp>
        <p:nvSpPr>
          <p:cNvPr id="13" name="矩形 12">
            <a:extLst>
              <a:ext uri="{FF2B5EF4-FFF2-40B4-BE49-F238E27FC236}">
                <a16:creationId xmlns:a16="http://schemas.microsoft.com/office/drawing/2014/main" id="{AC985E23-E1ED-4C1E-AA0E-083C60A18FF4}"/>
              </a:ext>
            </a:extLst>
          </p:cNvPr>
          <p:cNvSpPr/>
          <p:nvPr/>
        </p:nvSpPr>
        <p:spPr>
          <a:xfrm>
            <a:off x="263736" y="782609"/>
            <a:ext cx="11928264" cy="2448234"/>
          </a:xfrm>
          <a:prstGeom prst="rect">
            <a:avLst/>
          </a:prstGeom>
        </p:spPr>
        <p:txBody>
          <a:bodyPr wrap="square">
            <a:spAutoFit/>
          </a:bodyPr>
          <a:lstStyle/>
          <a:p>
            <a:pPr marL="285750" indent="-285750">
              <a:lnSpc>
                <a:spcPct val="130000"/>
              </a:lnSpc>
              <a:spcBef>
                <a:spcPts val="600"/>
              </a:spcBef>
              <a:buFont typeface="Wingdings" pitchFamily="2" charset="2"/>
              <a:buChar char="n"/>
            </a:pPr>
            <a:r>
              <a:rPr lang="zh-CN" altLang="en-US" dirty="0"/>
              <a:t>基础电信企业计划改造</a:t>
            </a:r>
            <a:r>
              <a:rPr lang="zh-CN" altLang="en-US" dirty="0">
                <a:latin typeface="Microsoft YaHei" panose="020B0503020204020204" pitchFamily="34" charset="-122"/>
                <a:ea typeface="Microsoft YaHei" panose="020B0503020204020204" pitchFamily="34" charset="-122"/>
              </a:rPr>
              <a:t>数据中心</a:t>
            </a:r>
            <a:r>
              <a:rPr lang="en-US" altLang="zh-CN" dirty="0"/>
              <a:t>IDC</a:t>
            </a:r>
            <a:r>
              <a:rPr lang="zh-CN" altLang="en-US" dirty="0"/>
              <a:t>节点数共计</a:t>
            </a:r>
            <a:r>
              <a:rPr lang="en-US" altLang="zh-CN" dirty="0"/>
              <a:t>907</a:t>
            </a:r>
            <a:r>
              <a:rPr lang="zh-CN" altLang="en-US" dirty="0"/>
              <a:t>个，</a:t>
            </a:r>
            <a:r>
              <a:rPr lang="zh-CN" altLang="en-US" dirty="0">
                <a:latin typeface="Microsoft YaHei" panose="020B0503020204020204" pitchFamily="34" charset="-122"/>
                <a:ea typeface="Microsoft YaHei" panose="020B0503020204020204" pitchFamily="34" charset="-122"/>
              </a:rPr>
              <a:t>至</a:t>
            </a:r>
            <a:r>
              <a:rPr lang="en-US" altLang="zh-CN" dirty="0">
                <a:latin typeface="Microsoft YaHei" panose="020B0503020204020204" pitchFamily="34" charset="-122"/>
                <a:ea typeface="Microsoft YaHei" panose="020B0503020204020204" pitchFamily="34" charset="-122"/>
              </a:rPr>
              <a:t>2020</a:t>
            </a:r>
            <a:r>
              <a:rPr lang="zh-CN" altLang="en-US" dirty="0">
                <a:latin typeface="Microsoft YaHei" panose="020B0503020204020204" pitchFamily="34" charset="-122"/>
                <a:ea typeface="Microsoft YaHei" panose="020B0503020204020204" pitchFamily="34" charset="-122"/>
              </a:rPr>
              <a:t>年</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月，中国电信、中国移动、中国联通等基础电信企业已完成全部</a:t>
            </a:r>
            <a:r>
              <a:rPr lang="en-US" altLang="zh-CN" dirty="0">
                <a:latin typeface="Microsoft YaHei" panose="020B0503020204020204" pitchFamily="34" charset="-122"/>
                <a:ea typeface="Microsoft YaHei" panose="020B0503020204020204" pitchFamily="34" charset="-122"/>
              </a:rPr>
              <a:t>907</a:t>
            </a:r>
            <a:r>
              <a:rPr lang="zh-CN" altLang="en-US" dirty="0">
                <a:latin typeface="Microsoft YaHei" panose="020B0503020204020204" pitchFamily="34" charset="-122"/>
                <a:ea typeface="Microsoft YaHei" panose="020B0503020204020204" pitchFamily="34" charset="-122"/>
              </a:rPr>
              <a:t>个数据中心的</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改造。总节点数</a:t>
            </a:r>
            <a:r>
              <a:rPr lang="en-US" altLang="zh-CN" dirty="0">
                <a:latin typeface="Microsoft YaHei" panose="020B0503020204020204" pitchFamily="34" charset="-122"/>
                <a:ea typeface="Microsoft YaHei" panose="020B0503020204020204" pitchFamily="34" charset="-122"/>
              </a:rPr>
              <a:t>5400</a:t>
            </a:r>
            <a:r>
              <a:rPr lang="zh-CN" altLang="en-US" dirty="0">
                <a:latin typeface="Microsoft YaHei" panose="020B0503020204020204" pitchFamily="34" charset="-122"/>
                <a:ea typeface="Microsoft YaHei" panose="020B0503020204020204" pitchFamily="34" charset="-122"/>
              </a:rPr>
              <a:t>个，支持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占比</a:t>
            </a:r>
            <a:r>
              <a:rPr lang="en-US" altLang="zh-CN" dirty="0">
                <a:latin typeface="Microsoft YaHei" panose="020B0503020204020204" pitchFamily="34" charset="-122"/>
                <a:ea typeface="Microsoft YaHei" panose="020B0503020204020204" pitchFamily="34" charset="-122"/>
              </a:rPr>
              <a:t>16.8%</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全国内容分发网络</a:t>
            </a:r>
            <a:r>
              <a:rPr lang="en" altLang="zh-CN" dirty="0">
                <a:latin typeface="Microsoft YaHei" panose="020B0503020204020204" pitchFamily="34" charset="-122"/>
                <a:ea typeface="Microsoft YaHei" panose="020B0503020204020204" pitchFamily="34" charset="-122"/>
              </a:rPr>
              <a:t>CDN</a:t>
            </a:r>
            <a:r>
              <a:rPr lang="zh-CN" altLang="en-US" dirty="0">
                <a:latin typeface="Microsoft YaHei" panose="020B0503020204020204" pitchFamily="34" charset="-122"/>
                <a:ea typeface="Microsoft YaHei" panose="020B0503020204020204" pitchFamily="34" charset="-122"/>
              </a:rPr>
              <a:t>企业支持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的节点数</a:t>
            </a:r>
            <a:r>
              <a:rPr lang="en-US" altLang="zh-CN" dirty="0">
                <a:latin typeface="Microsoft YaHei" panose="020B0503020204020204" pitchFamily="34" charset="-122"/>
                <a:ea typeface="Microsoft YaHei" panose="020B0503020204020204" pitchFamily="34" charset="-122"/>
              </a:rPr>
              <a:t>2960</a:t>
            </a:r>
            <a:r>
              <a:rPr lang="zh-CN" altLang="en-US" dirty="0">
                <a:latin typeface="Microsoft YaHei" panose="020B0503020204020204" pitchFamily="34" charset="-122"/>
                <a:ea typeface="Microsoft YaHei" panose="020B0503020204020204" pitchFamily="34" charset="-122"/>
              </a:rPr>
              <a:t>个。总节点数</a:t>
            </a:r>
            <a:r>
              <a:rPr lang="en-US" altLang="zh-CN" dirty="0">
                <a:latin typeface="Microsoft YaHei" panose="020B0503020204020204" pitchFamily="34" charset="-122"/>
                <a:ea typeface="Microsoft YaHei" panose="020B0503020204020204" pitchFamily="34" charset="-122"/>
              </a:rPr>
              <a:t>3812</a:t>
            </a:r>
            <a:r>
              <a:rPr lang="zh-CN" altLang="en-US" dirty="0">
                <a:latin typeface="Microsoft YaHei" panose="020B0503020204020204" pitchFamily="34" charset="-122"/>
                <a:ea typeface="Microsoft YaHei" panose="020B0503020204020204" pitchFamily="34" charset="-122"/>
              </a:rPr>
              <a:t>个，支持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占比</a:t>
            </a:r>
            <a:r>
              <a:rPr lang="en-US" altLang="zh-CN" dirty="0">
                <a:latin typeface="Microsoft YaHei" panose="020B0503020204020204" pitchFamily="34" charset="-122"/>
                <a:ea typeface="Microsoft YaHei" panose="020B0503020204020204" pitchFamily="34" charset="-122"/>
              </a:rPr>
              <a:t>64.7%</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zh-CN" altLang="en-US" dirty="0"/>
              <a:t>主要云服务企业已完成</a:t>
            </a:r>
            <a:r>
              <a:rPr lang="en-US" altLang="zh-CN" dirty="0"/>
              <a:t>IPv6</a:t>
            </a:r>
            <a:r>
              <a:rPr lang="zh-CN" altLang="en-US" dirty="0"/>
              <a:t>云主机、负载均衡、内容分发、域名解析、云桌面、对象存储、云数据库、</a:t>
            </a:r>
            <a:r>
              <a:rPr lang="en-US" altLang="zh-CN" dirty="0"/>
              <a:t>API</a:t>
            </a:r>
            <a:r>
              <a:rPr lang="zh-CN" altLang="en-US" dirty="0"/>
              <a:t>网关、</a:t>
            </a:r>
            <a:r>
              <a:rPr lang="en-US" altLang="zh-CN" dirty="0"/>
              <a:t>Web</a:t>
            </a:r>
            <a:r>
              <a:rPr lang="zh-CN" altLang="en-US" dirty="0"/>
              <a:t>应用防火墙、</a:t>
            </a:r>
            <a:r>
              <a:rPr lang="en-US" altLang="zh-CN" dirty="0"/>
              <a:t>DDOS</a:t>
            </a:r>
            <a:r>
              <a:rPr lang="zh-CN" altLang="en-US" dirty="0"/>
              <a:t>高防、弹性</a:t>
            </a:r>
            <a:r>
              <a:rPr lang="en-US" altLang="zh-CN" dirty="0"/>
              <a:t>IPS</a:t>
            </a:r>
            <a:r>
              <a:rPr lang="zh-CN" altLang="en-US" dirty="0"/>
              <a:t>等公有云产品的双栈化改造，平均改造率已近</a:t>
            </a:r>
            <a:r>
              <a:rPr lang="en-US" altLang="zh-CN" dirty="0"/>
              <a:t>70%</a:t>
            </a:r>
            <a:r>
              <a:rPr lang="zh-CN" altLang="en-US" dirty="0"/>
              <a:t>。</a:t>
            </a:r>
            <a:endParaRPr lang="en-US" altLang="zh-CN" dirty="0"/>
          </a:p>
          <a:p>
            <a:pPr marL="285750" indent="-285750">
              <a:lnSpc>
                <a:spcPct val="130000"/>
              </a:lnSpc>
              <a:spcBef>
                <a:spcPts val="600"/>
              </a:spcBef>
              <a:buFont typeface="Wingdings" pitchFamily="2" charset="2"/>
              <a:buChar char="n"/>
            </a:pPr>
            <a:r>
              <a:rPr lang="zh-CN" altLang="en-US" dirty="0"/>
              <a:t>中国电信、中国移动、中国联通共计</a:t>
            </a:r>
            <a:r>
              <a:rPr lang="en-US" altLang="zh-CN" dirty="0"/>
              <a:t>2008</a:t>
            </a:r>
            <a:r>
              <a:rPr lang="zh-CN" altLang="en-US" dirty="0"/>
              <a:t>套公共递归域名服务器的</a:t>
            </a:r>
            <a:r>
              <a:rPr lang="en-US" altLang="zh-CN" dirty="0"/>
              <a:t>IPv6</a:t>
            </a:r>
            <a:r>
              <a:rPr lang="zh-CN" altLang="en-US" dirty="0"/>
              <a:t>域名记录解析支持程度全部为</a:t>
            </a:r>
            <a:r>
              <a:rPr lang="en-US" altLang="zh-CN" dirty="0"/>
              <a:t>100%</a:t>
            </a:r>
            <a:r>
              <a:rPr lang="zh-CN" altLang="en-US" dirty="0"/>
              <a:t>。</a:t>
            </a:r>
            <a:endParaRPr lang="en-US" altLang="zh-CN" dirty="0"/>
          </a:p>
        </p:txBody>
      </p:sp>
      <p:graphicFrame>
        <p:nvGraphicFramePr>
          <p:cNvPr id="21" name="图表 20">
            <a:extLst>
              <a:ext uri="{FF2B5EF4-FFF2-40B4-BE49-F238E27FC236}">
                <a16:creationId xmlns:a16="http://schemas.microsoft.com/office/drawing/2014/main" id="{58D882FD-2864-428F-8F47-23313DE8E198}"/>
              </a:ext>
            </a:extLst>
          </p:cNvPr>
          <p:cNvGraphicFramePr/>
          <p:nvPr>
            <p:extLst>
              <p:ext uri="{D42A27DB-BD31-4B8C-83A1-F6EECF244321}">
                <p14:modId xmlns:p14="http://schemas.microsoft.com/office/powerpoint/2010/main" val="3381543147"/>
              </p:ext>
            </p:extLst>
          </p:nvPr>
        </p:nvGraphicFramePr>
        <p:xfrm>
          <a:off x="140676" y="2984360"/>
          <a:ext cx="4797084" cy="3765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图表 21">
            <a:extLst>
              <a:ext uri="{FF2B5EF4-FFF2-40B4-BE49-F238E27FC236}">
                <a16:creationId xmlns:a16="http://schemas.microsoft.com/office/drawing/2014/main" id="{1A53393A-54B1-49AF-957D-72BD3D3FA4C6}"/>
              </a:ext>
            </a:extLst>
          </p:cNvPr>
          <p:cNvGraphicFramePr/>
          <p:nvPr>
            <p:extLst>
              <p:ext uri="{D42A27DB-BD31-4B8C-83A1-F6EECF244321}">
                <p14:modId xmlns:p14="http://schemas.microsoft.com/office/powerpoint/2010/main" val="3990323356"/>
              </p:ext>
            </p:extLst>
          </p:nvPr>
        </p:nvGraphicFramePr>
        <p:xfrm>
          <a:off x="4919947" y="2984360"/>
          <a:ext cx="4158144" cy="37656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表格 22">
            <a:extLst>
              <a:ext uri="{FF2B5EF4-FFF2-40B4-BE49-F238E27FC236}">
                <a16:creationId xmlns:a16="http://schemas.microsoft.com/office/drawing/2014/main" id="{8FB2C108-EF12-45C9-BB63-91310BE893CD}"/>
              </a:ext>
            </a:extLst>
          </p:cNvPr>
          <p:cNvGraphicFramePr>
            <a:graphicFrameLocks noGrp="1"/>
          </p:cNvGraphicFramePr>
          <p:nvPr>
            <p:extLst>
              <p:ext uri="{D42A27DB-BD31-4B8C-83A1-F6EECF244321}">
                <p14:modId xmlns:p14="http://schemas.microsoft.com/office/powerpoint/2010/main" val="3838952639"/>
              </p:ext>
            </p:extLst>
          </p:nvPr>
        </p:nvGraphicFramePr>
        <p:xfrm>
          <a:off x="9169758" y="3989952"/>
          <a:ext cx="2973234" cy="2292468"/>
        </p:xfrm>
        <a:graphic>
          <a:graphicData uri="http://schemas.openxmlformats.org/drawingml/2006/table">
            <a:tbl>
              <a:tblPr firstRow="1" bandRow="1">
                <a:tableStyleId>{5C22544A-7EE6-4342-B048-85BDC9FD1C3A}</a:tableStyleId>
              </a:tblPr>
              <a:tblGrid>
                <a:gridCol w="1295270">
                  <a:extLst>
                    <a:ext uri="{9D8B030D-6E8A-4147-A177-3AD203B41FA5}">
                      <a16:colId xmlns:a16="http://schemas.microsoft.com/office/drawing/2014/main" val="766732680"/>
                    </a:ext>
                  </a:extLst>
                </a:gridCol>
                <a:gridCol w="914400">
                  <a:extLst>
                    <a:ext uri="{9D8B030D-6E8A-4147-A177-3AD203B41FA5}">
                      <a16:colId xmlns:a16="http://schemas.microsoft.com/office/drawing/2014/main" val="1080093543"/>
                    </a:ext>
                  </a:extLst>
                </a:gridCol>
                <a:gridCol w="763564">
                  <a:extLst>
                    <a:ext uri="{9D8B030D-6E8A-4147-A177-3AD203B41FA5}">
                      <a16:colId xmlns:a16="http://schemas.microsoft.com/office/drawing/2014/main" val="4037738127"/>
                    </a:ext>
                  </a:extLst>
                </a:gridCol>
              </a:tblGrid>
              <a:tr h="582048">
                <a:tc>
                  <a:txBody>
                    <a:bodyPr/>
                    <a:lstStyle/>
                    <a:p>
                      <a:pPr algn="ctr"/>
                      <a:r>
                        <a:rPr lang="zh-CN" altLang="en-US" sz="1400" dirty="0"/>
                        <a:t>基础电信企业域名服务器</a:t>
                      </a:r>
                    </a:p>
                  </a:txBody>
                  <a:tcPr/>
                </a:tc>
                <a:tc>
                  <a:txBody>
                    <a:bodyPr/>
                    <a:lstStyle/>
                    <a:p>
                      <a:pPr marL="0" algn="ctr" defTabSz="914400" rtl="0" eaLnBrk="1" latinLnBrk="0" hangingPunct="1"/>
                      <a:r>
                        <a:rPr lang="zh-CN" altLang="en-US" sz="1400" b="1" kern="1200" dirty="0">
                          <a:solidFill>
                            <a:schemeClr val="lt1"/>
                          </a:solidFill>
                          <a:latin typeface="+mn-lt"/>
                          <a:ea typeface="+mn-ea"/>
                          <a:cs typeface="+mn-cs"/>
                        </a:rPr>
                        <a:t>总     数</a:t>
                      </a:r>
                    </a:p>
                  </a:txBody>
                  <a:tcPr/>
                </a:tc>
                <a:tc>
                  <a:txBody>
                    <a:bodyPr/>
                    <a:lstStyle/>
                    <a:p>
                      <a:pPr marL="0" algn="ctr" defTabSz="914400" rtl="0" eaLnBrk="1" latinLnBrk="0" hangingPunct="1"/>
                      <a:r>
                        <a:rPr lang="zh-CN" altLang="en-US" sz="1400" b="1" kern="1200" dirty="0">
                          <a:solidFill>
                            <a:schemeClr val="lt1"/>
                          </a:solidFill>
                          <a:latin typeface="+mn-lt"/>
                          <a:ea typeface="+mn-ea"/>
                          <a:cs typeface="+mn-cs"/>
                        </a:rPr>
                        <a:t>支持</a:t>
                      </a:r>
                      <a:r>
                        <a:rPr lang="en-US" altLang="zh-CN" sz="1400" b="1" kern="1200" dirty="0">
                          <a:solidFill>
                            <a:schemeClr val="lt1"/>
                          </a:solidFill>
                          <a:latin typeface="+mn-lt"/>
                          <a:ea typeface="+mn-ea"/>
                          <a:cs typeface="+mn-cs"/>
                        </a:rPr>
                        <a:t>IPV6</a:t>
                      </a:r>
                      <a:endParaRPr lang="zh-CN" altLang="en-US" sz="1400" b="1" kern="1200" dirty="0">
                        <a:solidFill>
                          <a:schemeClr val="lt1"/>
                        </a:solidFill>
                        <a:latin typeface="+mn-lt"/>
                        <a:ea typeface="+mn-ea"/>
                        <a:cs typeface="+mn-cs"/>
                      </a:endParaRPr>
                    </a:p>
                  </a:txBody>
                  <a:tcPr/>
                </a:tc>
                <a:extLst>
                  <a:ext uri="{0D108BD9-81ED-4DB2-BD59-A6C34878D82A}">
                    <a16:rowId xmlns:a16="http://schemas.microsoft.com/office/drawing/2014/main" val="2870638855"/>
                  </a:ext>
                </a:extLst>
              </a:tr>
              <a:tr h="570140">
                <a:tc>
                  <a:txBody>
                    <a:bodyPr/>
                    <a:lstStyle/>
                    <a:p>
                      <a:r>
                        <a:rPr lang="zh-CN" altLang="en-US" sz="2000" dirty="0"/>
                        <a:t>电信</a:t>
                      </a:r>
                    </a:p>
                  </a:txBody>
                  <a:tcPr/>
                </a:tc>
                <a:tc>
                  <a:txBody>
                    <a:bodyPr/>
                    <a:lstStyle/>
                    <a:p>
                      <a:r>
                        <a:rPr lang="en-US" altLang="zh-CN" sz="2000" dirty="0"/>
                        <a:t>261</a:t>
                      </a:r>
                      <a:endParaRPr lang="zh-CN" altLang="en-US" sz="2000" dirty="0"/>
                    </a:p>
                  </a:txBody>
                  <a:tcPr/>
                </a:tc>
                <a:tc>
                  <a:txBody>
                    <a:bodyPr/>
                    <a:lstStyle/>
                    <a:p>
                      <a:r>
                        <a:rPr lang="en-US" altLang="zh-CN" sz="2000" dirty="0"/>
                        <a:t>261</a:t>
                      </a:r>
                      <a:endParaRPr lang="zh-CN" altLang="en-US" sz="2000" dirty="0"/>
                    </a:p>
                  </a:txBody>
                  <a:tcPr/>
                </a:tc>
                <a:extLst>
                  <a:ext uri="{0D108BD9-81ED-4DB2-BD59-A6C34878D82A}">
                    <a16:rowId xmlns:a16="http://schemas.microsoft.com/office/drawing/2014/main" val="877696250"/>
                  </a:ext>
                </a:extLst>
              </a:tr>
              <a:tr h="570140">
                <a:tc>
                  <a:txBody>
                    <a:bodyPr/>
                    <a:lstStyle/>
                    <a:p>
                      <a:r>
                        <a:rPr lang="zh-CN" altLang="en-US" sz="2000" dirty="0"/>
                        <a:t>移动</a:t>
                      </a:r>
                    </a:p>
                  </a:txBody>
                  <a:tcPr/>
                </a:tc>
                <a:tc>
                  <a:txBody>
                    <a:bodyPr/>
                    <a:lstStyle/>
                    <a:p>
                      <a:r>
                        <a:rPr lang="en-US" altLang="zh-CN" sz="2000" dirty="0"/>
                        <a:t>851</a:t>
                      </a:r>
                      <a:endParaRPr lang="zh-CN" altLang="en-US" sz="2000" dirty="0"/>
                    </a:p>
                  </a:txBody>
                  <a:tcPr/>
                </a:tc>
                <a:tc>
                  <a:txBody>
                    <a:bodyPr/>
                    <a:lstStyle/>
                    <a:p>
                      <a:r>
                        <a:rPr lang="en-US" altLang="zh-CN" sz="2000" dirty="0"/>
                        <a:t>851</a:t>
                      </a:r>
                      <a:endParaRPr lang="zh-CN" altLang="en-US" sz="2000" dirty="0"/>
                    </a:p>
                  </a:txBody>
                  <a:tcPr/>
                </a:tc>
                <a:extLst>
                  <a:ext uri="{0D108BD9-81ED-4DB2-BD59-A6C34878D82A}">
                    <a16:rowId xmlns:a16="http://schemas.microsoft.com/office/drawing/2014/main" val="3247881894"/>
                  </a:ext>
                </a:extLst>
              </a:tr>
              <a:tr h="570140">
                <a:tc>
                  <a:txBody>
                    <a:bodyPr/>
                    <a:lstStyle/>
                    <a:p>
                      <a:r>
                        <a:rPr lang="zh-CN" altLang="en-US" sz="2000" dirty="0"/>
                        <a:t>联通</a:t>
                      </a:r>
                    </a:p>
                  </a:txBody>
                  <a:tcPr/>
                </a:tc>
                <a:tc>
                  <a:txBody>
                    <a:bodyPr/>
                    <a:lstStyle/>
                    <a:p>
                      <a:r>
                        <a:rPr lang="en-US" altLang="zh-CN" sz="2000" dirty="0"/>
                        <a:t>896</a:t>
                      </a:r>
                      <a:endParaRPr lang="zh-CN" altLang="en-US" sz="2000" dirty="0"/>
                    </a:p>
                  </a:txBody>
                  <a:tcPr/>
                </a:tc>
                <a:tc>
                  <a:txBody>
                    <a:bodyPr/>
                    <a:lstStyle/>
                    <a:p>
                      <a:r>
                        <a:rPr lang="en-US" altLang="zh-CN" sz="2000" dirty="0"/>
                        <a:t>896</a:t>
                      </a:r>
                      <a:endParaRPr lang="zh-CN" altLang="en-US" sz="2000" dirty="0"/>
                    </a:p>
                  </a:txBody>
                  <a:tcPr/>
                </a:tc>
                <a:extLst>
                  <a:ext uri="{0D108BD9-81ED-4DB2-BD59-A6C34878D82A}">
                    <a16:rowId xmlns:a16="http://schemas.microsoft.com/office/drawing/2014/main" val="2162760243"/>
                  </a:ext>
                </a:extLst>
              </a:tr>
            </a:tbl>
          </a:graphicData>
        </a:graphic>
      </p:graphicFrame>
      <p:sp>
        <p:nvSpPr>
          <p:cNvPr id="24" name="矩形 23">
            <a:extLst>
              <a:ext uri="{FF2B5EF4-FFF2-40B4-BE49-F238E27FC236}">
                <a16:creationId xmlns:a16="http://schemas.microsoft.com/office/drawing/2014/main" id="{3760F216-4E71-4CAF-9015-740035DD29FA}"/>
              </a:ext>
            </a:extLst>
          </p:cNvPr>
          <p:cNvSpPr/>
          <p:nvPr/>
        </p:nvSpPr>
        <p:spPr>
          <a:xfrm>
            <a:off x="9489228" y="3237001"/>
            <a:ext cx="2334293" cy="665439"/>
          </a:xfrm>
          <a:prstGeom prst="rect">
            <a:avLst/>
          </a:prstGeom>
        </p:spPr>
        <p:txBody>
          <a:bodyPr wrap="none">
            <a:spAutoFit/>
          </a:bodyPr>
          <a:lstStyle/>
          <a:p>
            <a:r>
              <a:rPr lang="zh-CN" altLang="en-US" sz="1862" b="1" dirty="0">
                <a:solidFill>
                  <a:prstClr val="black">
                    <a:lumMod val="65000"/>
                    <a:lumOff val="35000"/>
                  </a:prstClr>
                </a:solidFill>
              </a:rPr>
              <a:t>公众递归域名服务器</a:t>
            </a:r>
            <a:endParaRPr lang="en-US" altLang="zh-CN" sz="1862" b="1" dirty="0">
              <a:solidFill>
                <a:prstClr val="black">
                  <a:lumMod val="65000"/>
                  <a:lumOff val="35000"/>
                </a:prstClr>
              </a:solidFill>
            </a:endParaRPr>
          </a:p>
          <a:p>
            <a:r>
              <a:rPr lang="zh-CN" altLang="en-US" sz="1862" b="1" dirty="0">
                <a:solidFill>
                  <a:prstClr val="black">
                    <a:lumMod val="65000"/>
                    <a:lumOff val="35000"/>
                  </a:prstClr>
                </a:solidFill>
              </a:rPr>
              <a:t>支持</a:t>
            </a:r>
            <a:r>
              <a:rPr lang="en-US" altLang="zh-CN" sz="1862" b="1" dirty="0">
                <a:solidFill>
                  <a:prstClr val="black">
                    <a:lumMod val="65000"/>
                    <a:lumOff val="35000"/>
                  </a:prstClr>
                </a:solidFill>
              </a:rPr>
              <a:t>IPV6</a:t>
            </a:r>
            <a:r>
              <a:rPr lang="zh-CN" altLang="en-US" sz="1862" b="1" dirty="0">
                <a:solidFill>
                  <a:prstClr val="black">
                    <a:lumMod val="65000"/>
                    <a:lumOff val="35000"/>
                  </a:prstClr>
                </a:solidFill>
              </a:rPr>
              <a:t>情况</a:t>
            </a:r>
          </a:p>
        </p:txBody>
      </p:sp>
    </p:spTree>
    <p:extLst>
      <p:ext uri="{BB962C8B-B14F-4D97-AF65-F5344CB8AC3E}">
        <p14:creationId xmlns:p14="http://schemas.microsoft.com/office/powerpoint/2010/main" val="141248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en-US" altLang="zh-CN" spc="-100" dirty="0">
                <a:latin typeface="Microsoft YaHei" panose="020B0503020204020204" pitchFamily="34" charset="-122"/>
                <a:ea typeface="Microsoft YaHei" panose="020B0503020204020204" pitchFamily="34" charset="-122"/>
              </a:rPr>
              <a:t>LTE</a:t>
            </a:r>
            <a:r>
              <a:rPr kumimoji="1" lang="zh-CN" altLang="en-US" spc="-100" dirty="0">
                <a:latin typeface="Microsoft YaHei" panose="020B0503020204020204" pitchFamily="34" charset="-122"/>
                <a:ea typeface="Microsoft YaHei" panose="020B0503020204020204" pitchFamily="34" charset="-122"/>
              </a:rPr>
              <a:t>终端的瓶颈制约正在消除，家庭无线路由器普遍支持但管理功能较弱</a:t>
            </a:r>
            <a:endParaRPr kumimoji="1" lang="zh-CN" altLang="en-US" dirty="0"/>
          </a:p>
        </p:txBody>
      </p:sp>
      <p:sp>
        <p:nvSpPr>
          <p:cNvPr id="13" name="矩形 12">
            <a:extLst>
              <a:ext uri="{FF2B5EF4-FFF2-40B4-BE49-F238E27FC236}">
                <a16:creationId xmlns:a16="http://schemas.microsoft.com/office/drawing/2014/main" id="{CEF2A32E-0D6B-445F-805E-6BD324BCAB85}"/>
              </a:ext>
            </a:extLst>
          </p:cNvPr>
          <p:cNvSpPr/>
          <p:nvPr/>
        </p:nvSpPr>
        <p:spPr>
          <a:xfrm>
            <a:off x="536448" y="732498"/>
            <a:ext cx="11655552" cy="2011641"/>
          </a:xfrm>
          <a:prstGeom prst="rect">
            <a:avLst/>
          </a:prstGeom>
        </p:spPr>
        <p:txBody>
          <a:bodyPr wrap="square">
            <a:spAutoFit/>
          </a:bodyPr>
          <a:lstStyle/>
          <a:p>
            <a:pPr marL="285750" indent="-285750">
              <a:lnSpc>
                <a:spcPct val="130000"/>
              </a:lnSpc>
              <a:spcBef>
                <a:spcPts val="600"/>
              </a:spcBef>
              <a:buFont typeface="Wingdings" pitchFamily="2" charset="2"/>
              <a:buChar char="n"/>
            </a:pPr>
            <a:r>
              <a:rPr lang="en-US" altLang="zh-CN" dirty="0">
                <a:latin typeface="Microsoft YaHei" panose="020B0503020204020204" pitchFamily="34" charset="-122"/>
                <a:ea typeface="Microsoft YaHei" panose="020B0503020204020204" pitchFamily="34" charset="-122"/>
              </a:rPr>
              <a:t>2020</a:t>
            </a:r>
            <a:r>
              <a:rPr lang="zh-CN" altLang="en-US" dirty="0">
                <a:latin typeface="Microsoft YaHei" panose="020B0503020204020204" pitchFamily="34" charset="-122"/>
                <a:ea typeface="Microsoft YaHei" panose="020B0503020204020204" pitchFamily="34" charset="-122"/>
              </a:rPr>
              <a:t>年</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月，在</a:t>
            </a:r>
            <a:r>
              <a:rPr lang="en-US" altLang="zh-CN" dirty="0">
                <a:latin typeface="Microsoft YaHei" panose="020B0503020204020204" pitchFamily="34" charset="-122"/>
                <a:ea typeface="Microsoft YaHei" panose="020B0503020204020204" pitchFamily="34" charset="-122"/>
              </a:rPr>
              <a:t>LTE</a:t>
            </a:r>
            <a:r>
              <a:rPr lang="zh-CN" altLang="en-US" dirty="0">
                <a:latin typeface="Microsoft YaHei" panose="020B0503020204020204" pitchFamily="34" charset="-122"/>
                <a:ea typeface="Microsoft YaHei" panose="020B0503020204020204" pitchFamily="34" charset="-122"/>
              </a:rPr>
              <a:t>移动终端方面，苹果系统在</a:t>
            </a:r>
            <a:r>
              <a:rPr lang="en-US" altLang="zh-CN" dirty="0">
                <a:latin typeface="Microsoft YaHei" panose="020B0503020204020204" pitchFamily="34" charset="-122"/>
                <a:ea typeface="Microsoft YaHei" panose="020B0503020204020204" pitchFamily="34" charset="-122"/>
              </a:rPr>
              <a:t>iOS 12.1</a:t>
            </a:r>
            <a:r>
              <a:rPr lang="zh-CN" altLang="en-US" dirty="0">
                <a:latin typeface="Microsoft YaHei" panose="020B0503020204020204" pitchFamily="34" charset="-122"/>
                <a:ea typeface="Microsoft YaHei" panose="020B0503020204020204" pitchFamily="34" charset="-122"/>
              </a:rPr>
              <a:t>版本后，安卓系统在</a:t>
            </a:r>
            <a:r>
              <a:rPr lang="en-US" altLang="zh-CN" dirty="0">
                <a:latin typeface="Microsoft YaHei" panose="020B0503020204020204" pitchFamily="34" charset="-122"/>
                <a:ea typeface="Microsoft YaHei" panose="020B0503020204020204" pitchFamily="34" charset="-122"/>
              </a:rPr>
              <a:t>Android 8.0</a:t>
            </a:r>
            <a:r>
              <a:rPr lang="zh-CN" altLang="en-US" dirty="0">
                <a:latin typeface="Microsoft YaHei" panose="020B0503020204020204" pitchFamily="34" charset="-122"/>
                <a:ea typeface="Microsoft YaHei" panose="020B0503020204020204" pitchFamily="34" charset="-122"/>
              </a:rPr>
              <a:t>版本后，已全面支持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，国内主流</a:t>
            </a:r>
            <a:r>
              <a:rPr lang="en-US" altLang="zh-CN" dirty="0">
                <a:latin typeface="Microsoft YaHei" panose="020B0503020204020204" pitchFamily="34" charset="-122"/>
                <a:ea typeface="Microsoft YaHei" panose="020B0503020204020204" pitchFamily="34" charset="-122"/>
              </a:rPr>
              <a:t>LTE</a:t>
            </a:r>
            <a:r>
              <a:rPr lang="zh-CN" altLang="en-US" dirty="0">
                <a:latin typeface="Microsoft YaHei" panose="020B0503020204020204" pitchFamily="34" charset="-122"/>
                <a:ea typeface="Microsoft YaHei" panose="020B0503020204020204" pitchFamily="34" charset="-122"/>
              </a:rPr>
              <a:t>移动终端基本支持在</a:t>
            </a:r>
            <a:r>
              <a:rPr lang="en-US" altLang="zh-CN" dirty="0">
                <a:latin typeface="Microsoft YaHei" panose="020B0503020204020204" pitchFamily="34" charset="-122"/>
                <a:ea typeface="Microsoft YaHei" panose="020B0503020204020204" pitchFamily="34" charset="-122"/>
              </a:rPr>
              <a:t>IPv4/IPv6</a:t>
            </a:r>
            <a:r>
              <a:rPr lang="zh-CN" altLang="en-US" dirty="0">
                <a:latin typeface="Microsoft YaHei" panose="020B0503020204020204" pitchFamily="34" charset="-122"/>
                <a:ea typeface="Microsoft YaHei" panose="020B0503020204020204" pitchFamily="34" charset="-122"/>
              </a:rPr>
              <a:t>双栈下运行；</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智能家庭网关方面，基础电信企业</a:t>
            </a:r>
            <a:r>
              <a:rPr lang="en-US" altLang="zh-CN" dirty="0">
                <a:latin typeface="Microsoft YaHei" panose="020B0503020204020204" pitchFamily="34" charset="-122"/>
                <a:ea typeface="Microsoft YaHei" panose="020B0503020204020204" pitchFamily="34" charset="-122"/>
              </a:rPr>
              <a:t>2018</a:t>
            </a:r>
            <a:r>
              <a:rPr lang="zh-CN" altLang="en-US" dirty="0">
                <a:latin typeface="Microsoft YaHei" panose="020B0503020204020204" pitchFamily="34" charset="-122"/>
                <a:ea typeface="Microsoft YaHei" panose="020B0503020204020204" pitchFamily="34" charset="-122"/>
              </a:rPr>
              <a:t>年以来集采的机型已全面支持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家庭无线路由器方面，市场占有量较大的普联、腾达、华硕、小米及友讯五个品牌共</a:t>
            </a:r>
            <a:r>
              <a:rPr lang="en-US" altLang="zh-CN" dirty="0">
                <a:latin typeface="Microsoft YaHei" panose="020B0503020204020204" pitchFamily="34" charset="-122"/>
                <a:ea typeface="Microsoft YaHei" panose="020B0503020204020204" pitchFamily="34" charset="-122"/>
              </a:rPr>
              <a:t>22</a:t>
            </a:r>
            <a:r>
              <a:rPr lang="zh-CN" altLang="en-US" dirty="0">
                <a:latin typeface="Microsoft YaHei" panose="020B0503020204020204" pitchFamily="34" charset="-122"/>
                <a:ea typeface="Microsoft YaHei" panose="020B0503020204020204" pitchFamily="34" charset="-122"/>
              </a:rPr>
              <a:t>款家庭无线路由器设备中，支持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的设备有</a:t>
            </a:r>
            <a:r>
              <a:rPr lang="en-US" altLang="zh-CN" dirty="0">
                <a:latin typeface="Microsoft YaHei" panose="020B0503020204020204" pitchFamily="34" charset="-122"/>
                <a:ea typeface="Microsoft YaHei" panose="020B0503020204020204" pitchFamily="34" charset="-122"/>
              </a:rPr>
              <a:t>18</a:t>
            </a:r>
            <a:r>
              <a:rPr lang="zh-CN" altLang="en-US" dirty="0">
                <a:latin typeface="Microsoft YaHei" panose="020B0503020204020204" pitchFamily="34" charset="-122"/>
                <a:ea typeface="Microsoft YaHei" panose="020B0503020204020204" pitchFamily="34" charset="-122"/>
              </a:rPr>
              <a:t>款，但</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管理功能较弱，均不支持查看</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用户信息。</a:t>
            </a:r>
          </a:p>
        </p:txBody>
      </p:sp>
      <p:pic>
        <p:nvPicPr>
          <p:cNvPr id="14" name="图片 13">
            <a:extLst>
              <a:ext uri="{FF2B5EF4-FFF2-40B4-BE49-F238E27FC236}">
                <a16:creationId xmlns:a16="http://schemas.microsoft.com/office/drawing/2014/main" id="{E1BEE444-30BC-46FE-B089-B3F61A94FF2C}"/>
              </a:ext>
            </a:extLst>
          </p:cNvPr>
          <p:cNvPicPr>
            <a:picLocks noChangeAspect="1"/>
          </p:cNvPicPr>
          <p:nvPr/>
        </p:nvPicPr>
        <p:blipFill>
          <a:blip r:embed="rId3"/>
          <a:stretch>
            <a:fillRect/>
          </a:stretch>
        </p:blipFill>
        <p:spPr>
          <a:xfrm>
            <a:off x="412072" y="3123768"/>
            <a:ext cx="3779552" cy="3249722"/>
          </a:xfrm>
          <a:prstGeom prst="rect">
            <a:avLst/>
          </a:prstGeom>
        </p:spPr>
      </p:pic>
      <p:pic>
        <p:nvPicPr>
          <p:cNvPr id="15" name="图片 14">
            <a:extLst>
              <a:ext uri="{FF2B5EF4-FFF2-40B4-BE49-F238E27FC236}">
                <a16:creationId xmlns:a16="http://schemas.microsoft.com/office/drawing/2014/main" id="{6246E528-FA27-4F4D-B8E3-FA588F750C48}"/>
              </a:ext>
            </a:extLst>
          </p:cNvPr>
          <p:cNvPicPr>
            <a:picLocks noChangeAspect="1"/>
          </p:cNvPicPr>
          <p:nvPr/>
        </p:nvPicPr>
        <p:blipFill rotWithShape="1">
          <a:blip r:embed="rId4"/>
          <a:srcRect l="21139" r="6024"/>
          <a:stretch/>
        </p:blipFill>
        <p:spPr>
          <a:xfrm>
            <a:off x="4516584" y="3123768"/>
            <a:ext cx="3519056" cy="3249722"/>
          </a:xfrm>
          <a:prstGeom prst="rect">
            <a:avLst/>
          </a:prstGeom>
        </p:spPr>
      </p:pic>
      <p:sp>
        <p:nvSpPr>
          <p:cNvPr id="16" name="矩形 15">
            <a:extLst>
              <a:ext uri="{FF2B5EF4-FFF2-40B4-BE49-F238E27FC236}">
                <a16:creationId xmlns:a16="http://schemas.microsoft.com/office/drawing/2014/main" id="{89CD74F0-01FD-48DB-B357-F9974081F239}"/>
              </a:ext>
            </a:extLst>
          </p:cNvPr>
          <p:cNvSpPr/>
          <p:nvPr/>
        </p:nvSpPr>
        <p:spPr>
          <a:xfrm>
            <a:off x="4688937" y="2717401"/>
            <a:ext cx="3448380" cy="338554"/>
          </a:xfrm>
          <a:prstGeom prst="rect">
            <a:avLst/>
          </a:prstGeom>
        </p:spPr>
        <p:txBody>
          <a:bodyPr wrap="none">
            <a:spAutoFit/>
          </a:bodyPr>
          <a:lstStyle/>
          <a:p>
            <a:r>
              <a:rPr lang="zh-CN" altLang="en-US" sz="1600" dirty="0">
                <a:latin typeface="Microsoft YaHei" panose="020B0503020204020204" pitchFamily="34" charset="-122"/>
                <a:ea typeface="Microsoft YaHei" panose="020B0503020204020204" pitchFamily="34" charset="-122"/>
              </a:rPr>
              <a:t>主流家庭无线路由器</a:t>
            </a:r>
            <a:r>
              <a:rPr lang="en"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支持情况 </a:t>
            </a:r>
          </a:p>
        </p:txBody>
      </p:sp>
      <p:sp>
        <p:nvSpPr>
          <p:cNvPr id="17" name="矩形 16">
            <a:extLst>
              <a:ext uri="{FF2B5EF4-FFF2-40B4-BE49-F238E27FC236}">
                <a16:creationId xmlns:a16="http://schemas.microsoft.com/office/drawing/2014/main" id="{7050F422-D444-4EA1-9BDF-7985FB41CDBD}"/>
              </a:ext>
            </a:extLst>
          </p:cNvPr>
          <p:cNvSpPr/>
          <p:nvPr/>
        </p:nvSpPr>
        <p:spPr>
          <a:xfrm>
            <a:off x="754501" y="2747623"/>
            <a:ext cx="3094693" cy="338554"/>
          </a:xfrm>
          <a:prstGeom prst="rect">
            <a:avLst/>
          </a:prstGeom>
        </p:spPr>
        <p:txBody>
          <a:bodyPr wrap="none">
            <a:spAutoFit/>
          </a:bodyPr>
          <a:lstStyle/>
          <a:p>
            <a:r>
              <a:rPr lang="zh-CN" altLang="en-US" sz="1600" dirty="0">
                <a:latin typeface="Microsoft YaHei" panose="020B0503020204020204" pitchFamily="34" charset="-122"/>
                <a:ea typeface="Microsoft YaHei" panose="020B0503020204020204" pitchFamily="34" charset="-122"/>
              </a:rPr>
              <a:t>主流</a:t>
            </a:r>
            <a:r>
              <a:rPr lang="en" altLang="zh-CN" sz="1600" dirty="0">
                <a:latin typeface="Microsoft YaHei" panose="020B0503020204020204" pitchFamily="34" charset="-122"/>
                <a:ea typeface="Microsoft YaHei" panose="020B0503020204020204" pitchFamily="34" charset="-122"/>
              </a:rPr>
              <a:t>LTE</a:t>
            </a:r>
            <a:r>
              <a:rPr lang="zh-CN" altLang="en-US" sz="1600" dirty="0">
                <a:latin typeface="Microsoft YaHei" panose="020B0503020204020204" pitchFamily="34" charset="-122"/>
                <a:ea typeface="Microsoft YaHei" panose="020B0503020204020204" pitchFamily="34" charset="-122"/>
              </a:rPr>
              <a:t>移动终端</a:t>
            </a:r>
            <a:r>
              <a:rPr lang="en"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支持情况 </a:t>
            </a:r>
          </a:p>
        </p:txBody>
      </p:sp>
      <p:sp>
        <p:nvSpPr>
          <p:cNvPr id="18" name="矩形 17">
            <a:extLst>
              <a:ext uri="{FF2B5EF4-FFF2-40B4-BE49-F238E27FC236}">
                <a16:creationId xmlns:a16="http://schemas.microsoft.com/office/drawing/2014/main" id="{D852E8E8-29B8-4A80-8E14-81B99365F732}"/>
              </a:ext>
            </a:extLst>
          </p:cNvPr>
          <p:cNvSpPr/>
          <p:nvPr/>
        </p:nvSpPr>
        <p:spPr>
          <a:xfrm>
            <a:off x="6710442" y="6509117"/>
            <a:ext cx="5296643" cy="307777"/>
          </a:xfrm>
          <a:prstGeom prst="rect">
            <a:avLst/>
          </a:prstGeom>
        </p:spPr>
        <p:txBody>
          <a:bodyPr wrap="none">
            <a:spAutoFit/>
          </a:bodyPr>
          <a:lstStyle/>
          <a:p>
            <a:pPr algn="r"/>
            <a:r>
              <a:rPr lang="zh-CN" altLang="en-US" sz="1400" dirty="0">
                <a:latin typeface="Microsoft YaHei" panose="020B0503020204020204" pitchFamily="34" charset="-122"/>
                <a:ea typeface="Microsoft YaHei" panose="020B0503020204020204" pitchFamily="34" charset="-122"/>
              </a:rPr>
              <a:t>数据来源：推进</a:t>
            </a:r>
            <a:r>
              <a:rPr lang="en-US" altLang="zh-CN" sz="1400" dirty="0">
                <a:latin typeface="Microsoft YaHei" panose="020B0503020204020204" pitchFamily="34" charset="-122"/>
                <a:ea typeface="Microsoft YaHei" panose="020B0503020204020204" pitchFamily="34" charset="-122"/>
              </a:rPr>
              <a:t>IPv6</a:t>
            </a:r>
            <a:r>
              <a:rPr lang="zh-CN" altLang="en-US" sz="1400" dirty="0">
                <a:latin typeface="Microsoft YaHei" panose="020B0503020204020204" pitchFamily="34" charset="-122"/>
                <a:ea typeface="Microsoft YaHei" panose="020B0503020204020204" pitchFamily="34" charset="-122"/>
              </a:rPr>
              <a:t>规模部署专家委员会</a:t>
            </a:r>
            <a:r>
              <a:rPr lang="en-US" altLang="zh-CN" sz="1400" dirty="0">
                <a:latin typeface="Microsoft YaHei" panose="020B0503020204020204" pitchFamily="34" charset="-122"/>
                <a:ea typeface="Microsoft YaHei" panose="020B0503020204020204" pitchFamily="34" charset="-122"/>
              </a:rPr>
              <a:t>《</a:t>
            </a:r>
            <a:r>
              <a:rPr lang="zh-CN" altLang="en-US" sz="1400" dirty="0">
                <a:latin typeface="Microsoft YaHei" panose="020B0503020204020204" pitchFamily="34" charset="-122"/>
                <a:ea typeface="Microsoft YaHei" panose="020B0503020204020204" pitchFamily="34" charset="-122"/>
              </a:rPr>
              <a:t>中国</a:t>
            </a:r>
            <a:r>
              <a:rPr lang="en-US" altLang="zh-CN" sz="1400" dirty="0">
                <a:latin typeface="Microsoft YaHei" panose="020B0503020204020204" pitchFamily="34" charset="-122"/>
                <a:ea typeface="Microsoft YaHei" panose="020B0503020204020204" pitchFamily="34" charset="-122"/>
              </a:rPr>
              <a:t>IPv6</a:t>
            </a:r>
            <a:r>
              <a:rPr lang="zh-CN" altLang="en-US" sz="1400" dirty="0">
                <a:latin typeface="Microsoft YaHei" panose="020B0503020204020204" pitchFamily="34" charset="-122"/>
                <a:ea typeface="Microsoft YaHei" panose="020B0503020204020204" pitchFamily="34" charset="-122"/>
              </a:rPr>
              <a:t>发展状况</a:t>
            </a:r>
            <a:r>
              <a:rPr lang="en-US" altLang="zh-CN" sz="1400" dirty="0">
                <a:latin typeface="Microsoft YaHei" panose="020B0503020204020204" pitchFamily="34" charset="-122"/>
                <a:ea typeface="Microsoft YaHei" panose="020B0503020204020204" pitchFamily="34" charset="-122"/>
              </a:rPr>
              <a:t>》</a:t>
            </a:r>
          </a:p>
        </p:txBody>
      </p:sp>
      <p:pic>
        <p:nvPicPr>
          <p:cNvPr id="19" name="图片 18">
            <a:extLst>
              <a:ext uri="{FF2B5EF4-FFF2-40B4-BE49-F238E27FC236}">
                <a16:creationId xmlns:a16="http://schemas.microsoft.com/office/drawing/2014/main" id="{F348D4EB-0495-4ADC-8F04-5BDB82637998}"/>
              </a:ext>
            </a:extLst>
          </p:cNvPr>
          <p:cNvPicPr>
            <a:picLocks noChangeAspect="1"/>
          </p:cNvPicPr>
          <p:nvPr/>
        </p:nvPicPr>
        <p:blipFill>
          <a:blip r:embed="rId5"/>
          <a:stretch>
            <a:fillRect/>
          </a:stretch>
        </p:blipFill>
        <p:spPr>
          <a:xfrm>
            <a:off x="8365814" y="3123768"/>
            <a:ext cx="3368985" cy="3306080"/>
          </a:xfrm>
          <a:prstGeom prst="rect">
            <a:avLst/>
          </a:prstGeom>
        </p:spPr>
      </p:pic>
      <p:sp>
        <p:nvSpPr>
          <p:cNvPr id="20" name="矩形 19">
            <a:extLst>
              <a:ext uri="{FF2B5EF4-FFF2-40B4-BE49-F238E27FC236}">
                <a16:creationId xmlns:a16="http://schemas.microsoft.com/office/drawing/2014/main" id="{DD78E77E-0CB8-4FB3-8BA2-2E7C9D2F119A}"/>
              </a:ext>
            </a:extLst>
          </p:cNvPr>
          <p:cNvSpPr/>
          <p:nvPr/>
        </p:nvSpPr>
        <p:spPr>
          <a:xfrm>
            <a:off x="8780325" y="2705945"/>
            <a:ext cx="2710999" cy="338554"/>
          </a:xfrm>
          <a:prstGeom prst="rect">
            <a:avLst/>
          </a:prstGeom>
        </p:spPr>
        <p:txBody>
          <a:bodyPr wrap="none">
            <a:spAutoFit/>
          </a:bodyPr>
          <a:lstStyle/>
          <a:p>
            <a:r>
              <a:rPr lang="zh-CN" altLang="en-US" sz="1600" dirty="0">
                <a:latin typeface="Microsoft YaHei" panose="020B0503020204020204" pitchFamily="34" charset="-122"/>
                <a:ea typeface="Microsoft YaHei" panose="020B0503020204020204" pitchFamily="34" charset="-122"/>
              </a:rPr>
              <a:t>终端操作系统</a:t>
            </a:r>
            <a:r>
              <a:rPr lang="en" altLang="zh-CN" sz="1600" dirty="0">
                <a:latin typeface="Microsoft YaHei" panose="020B0503020204020204" pitchFamily="34" charset="-122"/>
                <a:ea typeface="Microsoft YaHei" panose="020B0503020204020204" pitchFamily="34" charset="-122"/>
              </a:rPr>
              <a:t>IPv6</a:t>
            </a:r>
            <a:r>
              <a:rPr lang="zh-CN" altLang="en-US" sz="1600" dirty="0">
                <a:latin typeface="Microsoft YaHei" panose="020B0503020204020204" pitchFamily="34" charset="-122"/>
                <a:ea typeface="Microsoft YaHei" panose="020B0503020204020204" pitchFamily="34" charset="-122"/>
              </a:rPr>
              <a:t>支持情况 </a:t>
            </a:r>
          </a:p>
        </p:txBody>
      </p:sp>
    </p:spTree>
    <p:extLst>
      <p:ext uri="{BB962C8B-B14F-4D97-AF65-F5344CB8AC3E}">
        <p14:creationId xmlns:p14="http://schemas.microsoft.com/office/powerpoint/2010/main" val="151492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spc="-100" dirty="0">
                <a:latin typeface="Microsoft YaHei" panose="020B0503020204020204" pitchFamily="34" charset="-122"/>
                <a:ea typeface="Microsoft YaHei" panose="020B0503020204020204" pitchFamily="34" charset="-122"/>
              </a:rPr>
              <a:t>政府和央企网站积极发挥示范引领作用，新闻媒体网站改造亟待提速</a:t>
            </a:r>
            <a:endParaRPr kumimoji="1" lang="zh-CN" altLang="en-US" dirty="0"/>
          </a:p>
        </p:txBody>
      </p:sp>
      <p:sp>
        <p:nvSpPr>
          <p:cNvPr id="13" name="矩形 12">
            <a:extLst>
              <a:ext uri="{FF2B5EF4-FFF2-40B4-BE49-F238E27FC236}">
                <a16:creationId xmlns:a16="http://schemas.microsoft.com/office/drawing/2014/main" id="{BE6F56C2-F295-4872-B518-44E27E778F3E}"/>
              </a:ext>
            </a:extLst>
          </p:cNvPr>
          <p:cNvSpPr/>
          <p:nvPr/>
        </p:nvSpPr>
        <p:spPr>
          <a:xfrm>
            <a:off x="722559" y="1065083"/>
            <a:ext cx="10740893" cy="1291444"/>
          </a:xfrm>
          <a:prstGeom prst="rect">
            <a:avLst/>
          </a:prstGeom>
        </p:spPr>
        <p:txBody>
          <a:bodyPr wrap="square">
            <a:spAutoFit/>
          </a:bodyPr>
          <a:lstStyle/>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全国</a:t>
            </a:r>
            <a:r>
              <a:rPr lang="en-US" altLang="zh-CN" dirty="0">
                <a:latin typeface="Microsoft YaHei" panose="020B0503020204020204" pitchFamily="34" charset="-122"/>
                <a:ea typeface="Microsoft YaHei" panose="020B0503020204020204" pitchFamily="34" charset="-122"/>
              </a:rPr>
              <a:t>91</a:t>
            </a:r>
            <a:r>
              <a:rPr lang="zh-CN" altLang="en-US" dirty="0">
                <a:latin typeface="Microsoft YaHei" panose="020B0503020204020204" pitchFamily="34" charset="-122"/>
                <a:ea typeface="Microsoft YaHei" panose="020B0503020204020204" pitchFamily="34" charset="-122"/>
              </a:rPr>
              <a:t>家省部级政府门户网站中主页可通过</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访问的网站共有</a:t>
            </a:r>
            <a:r>
              <a:rPr lang="en-US" altLang="zh-CN" dirty="0">
                <a:latin typeface="Microsoft YaHei" panose="020B0503020204020204" pitchFamily="34" charset="-122"/>
                <a:ea typeface="Microsoft YaHei" panose="020B0503020204020204" pitchFamily="34" charset="-122"/>
              </a:rPr>
              <a:t>83</a:t>
            </a:r>
            <a:r>
              <a:rPr lang="zh-CN" altLang="en-US" dirty="0">
                <a:latin typeface="Microsoft YaHei" panose="020B0503020204020204" pitchFamily="34" charset="-122"/>
                <a:ea typeface="Microsoft YaHei" panose="020B0503020204020204" pitchFamily="34" charset="-122"/>
              </a:rPr>
              <a:t>家，占比为</a:t>
            </a:r>
            <a:r>
              <a:rPr lang="en-US" altLang="zh-CN" dirty="0">
                <a:latin typeface="Microsoft YaHei" panose="020B0503020204020204" pitchFamily="34" charset="-122"/>
                <a:ea typeface="Microsoft YaHei" panose="020B0503020204020204" pitchFamily="34" charset="-122"/>
              </a:rPr>
              <a:t>91.2%</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zh-CN" altLang="en-US" dirty="0">
                <a:latin typeface="Microsoft YaHei" panose="020B0503020204020204" pitchFamily="34" charset="-122"/>
                <a:ea typeface="Microsoft YaHei" panose="020B0503020204020204" pitchFamily="34" charset="-122"/>
              </a:rPr>
              <a:t>全国</a:t>
            </a:r>
            <a:r>
              <a:rPr lang="en-US" altLang="zh-CN" dirty="0">
                <a:latin typeface="Microsoft YaHei" panose="020B0503020204020204" pitchFamily="34" charset="-122"/>
                <a:ea typeface="Microsoft YaHei" panose="020B0503020204020204" pitchFamily="34" charset="-122"/>
              </a:rPr>
              <a:t>96</a:t>
            </a:r>
            <a:r>
              <a:rPr lang="zh-CN" altLang="en-US" dirty="0">
                <a:latin typeface="Microsoft YaHei" panose="020B0503020204020204" pitchFamily="34" charset="-122"/>
                <a:ea typeface="Microsoft YaHei" panose="020B0503020204020204" pitchFamily="34" charset="-122"/>
              </a:rPr>
              <a:t>家中央企业门户网站中主页可通过</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访问的网站有</a:t>
            </a:r>
            <a:r>
              <a:rPr lang="en-US" altLang="zh-CN" dirty="0">
                <a:latin typeface="Microsoft YaHei" panose="020B0503020204020204" pitchFamily="34" charset="-122"/>
                <a:ea typeface="Microsoft YaHei" panose="020B0503020204020204" pitchFamily="34" charset="-122"/>
              </a:rPr>
              <a:t>78</a:t>
            </a:r>
            <a:r>
              <a:rPr lang="zh-CN" altLang="en-US" dirty="0">
                <a:latin typeface="Microsoft YaHei" panose="020B0503020204020204" pitchFamily="34" charset="-122"/>
                <a:ea typeface="Microsoft YaHei" panose="020B0503020204020204" pitchFamily="34" charset="-122"/>
              </a:rPr>
              <a:t>家，占比为 </a:t>
            </a:r>
            <a:r>
              <a:rPr lang="en-US" altLang="zh-CN" dirty="0">
                <a:latin typeface="Microsoft YaHei" panose="020B0503020204020204" pitchFamily="34" charset="-122"/>
                <a:ea typeface="Microsoft YaHei" panose="020B0503020204020204" pitchFamily="34" charset="-122"/>
              </a:rPr>
              <a:t>81.3%</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spcBef>
                <a:spcPts val="600"/>
              </a:spcBef>
              <a:buFont typeface="Wingdings" pitchFamily="2" charset="2"/>
              <a:buChar char="n"/>
            </a:pPr>
            <a:r>
              <a:rPr lang="en-US" altLang="zh-CN" dirty="0">
                <a:latin typeface="Microsoft YaHei" panose="020B0503020204020204" pitchFamily="34" charset="-122"/>
                <a:ea typeface="Microsoft YaHei" panose="020B0503020204020204" pitchFamily="34" charset="-122"/>
              </a:rPr>
              <a:t>13</a:t>
            </a:r>
            <a:r>
              <a:rPr lang="zh-CN" altLang="en-US" dirty="0">
                <a:latin typeface="Microsoft YaHei" panose="020B0503020204020204" pitchFamily="34" charset="-122"/>
                <a:ea typeface="Microsoft YaHei" panose="020B0503020204020204" pitchFamily="34" charset="-122"/>
              </a:rPr>
              <a:t>家中央重点新闻网站中主页可通过</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访问的网站共有</a:t>
            </a:r>
            <a:r>
              <a:rPr lang="en-US" altLang="zh-CN" dirty="0">
                <a:latin typeface="Microsoft YaHei" panose="020B0503020204020204" pitchFamily="34" charset="-122"/>
                <a:ea typeface="Microsoft YaHei" panose="020B0503020204020204" pitchFamily="34" charset="-122"/>
              </a:rPr>
              <a:t>4</a:t>
            </a:r>
            <a:r>
              <a:rPr lang="zh-CN" altLang="en-US" dirty="0">
                <a:latin typeface="Microsoft YaHei" panose="020B0503020204020204" pitchFamily="34" charset="-122"/>
                <a:ea typeface="Microsoft YaHei" panose="020B0503020204020204" pitchFamily="34" charset="-122"/>
              </a:rPr>
              <a:t>家， 占比为</a:t>
            </a:r>
            <a:r>
              <a:rPr lang="en-US" altLang="zh-CN" dirty="0">
                <a:latin typeface="Microsoft YaHei" panose="020B0503020204020204" pitchFamily="34" charset="-122"/>
                <a:ea typeface="Microsoft YaHei" panose="020B0503020204020204" pitchFamily="34" charset="-122"/>
              </a:rPr>
              <a:t>30.8%</a:t>
            </a:r>
            <a:r>
              <a:rPr lang="zh-CN" altLang="en-US" dirty="0">
                <a:latin typeface="Microsoft YaHei" panose="020B0503020204020204" pitchFamily="34" charset="-122"/>
                <a:ea typeface="Microsoft YaHei" panose="020B0503020204020204" pitchFamily="34" charset="-122"/>
              </a:rPr>
              <a:t>。 </a:t>
            </a:r>
            <a:endParaRPr lang="en-US" altLang="zh-CN" dirty="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49108599-846A-4043-9A2A-F30697484418}"/>
              </a:ext>
            </a:extLst>
          </p:cNvPr>
          <p:cNvSpPr txBox="1"/>
          <p:nvPr/>
        </p:nvSpPr>
        <p:spPr>
          <a:xfrm>
            <a:off x="1310011" y="3451303"/>
            <a:ext cx="1672683" cy="1135054"/>
          </a:xfrm>
          <a:prstGeom prst="rect">
            <a:avLst/>
          </a:prstGeom>
          <a:noFill/>
        </p:spPr>
        <p:txBody>
          <a:bodyPr wrap="square" rtlCol="0" anchor="ctr">
            <a:spAutoFit/>
          </a:bodyPr>
          <a:lstStyle/>
          <a:p>
            <a:pPr algn="ctr">
              <a:lnSpc>
                <a:spcPct val="150000"/>
              </a:lnSpc>
            </a:pPr>
            <a:r>
              <a:rPr kumimoji="1" lang="en-US" altLang="zh-CN" sz="2400" b="1" dirty="0">
                <a:latin typeface="Microsoft YaHei" panose="020B0503020204020204" pitchFamily="34" charset="-122"/>
                <a:ea typeface="Microsoft YaHei" panose="020B0503020204020204" pitchFamily="34" charset="-122"/>
              </a:rPr>
              <a:t>91.2%</a:t>
            </a:r>
          </a:p>
          <a:p>
            <a:pPr algn="ctr">
              <a:lnSpc>
                <a:spcPct val="150000"/>
              </a:lnSpc>
            </a:pPr>
            <a:r>
              <a:rPr kumimoji="1" lang="zh-CN" altLang="en-US" sz="2400" b="1" dirty="0">
                <a:latin typeface="Microsoft YaHei" panose="020B0503020204020204" pitchFamily="34" charset="-122"/>
                <a:ea typeface="Microsoft YaHei" panose="020B0503020204020204" pitchFamily="34" charset="-122"/>
              </a:rPr>
              <a:t>政府</a:t>
            </a:r>
          </a:p>
        </p:txBody>
      </p:sp>
      <p:sp>
        <p:nvSpPr>
          <p:cNvPr id="15" name="文本框 14">
            <a:extLst>
              <a:ext uri="{FF2B5EF4-FFF2-40B4-BE49-F238E27FC236}">
                <a16:creationId xmlns:a16="http://schemas.microsoft.com/office/drawing/2014/main" id="{249FBB54-EA95-4104-B19A-11147043A7D4}"/>
              </a:ext>
            </a:extLst>
          </p:cNvPr>
          <p:cNvSpPr txBox="1"/>
          <p:nvPr/>
        </p:nvSpPr>
        <p:spPr>
          <a:xfrm>
            <a:off x="197110" y="5667974"/>
            <a:ext cx="3786975" cy="338554"/>
          </a:xfrm>
          <a:prstGeom prst="rect">
            <a:avLst/>
          </a:prstGeom>
          <a:noFill/>
        </p:spPr>
        <p:txBody>
          <a:bodyPr wrap="square" rtlCol="0">
            <a:spAutoFit/>
          </a:bodyPr>
          <a:lstStyle/>
          <a:p>
            <a:pPr algn="ctr"/>
            <a:r>
              <a:rPr kumimoji="1" lang="zh-CN" altLang="en-US" sz="1600" dirty="0">
                <a:latin typeface="Microsoft YaHei" panose="020B0503020204020204" pitchFamily="34" charset="-122"/>
                <a:ea typeface="Microsoft YaHei" panose="020B0503020204020204" pitchFamily="34" charset="-122"/>
              </a:rPr>
              <a:t>总数：</a:t>
            </a:r>
            <a:r>
              <a:rPr kumimoji="1" lang="en-US" altLang="zh-CN" sz="1600" dirty="0">
                <a:latin typeface="Microsoft YaHei" panose="020B0503020204020204" pitchFamily="34" charset="-122"/>
                <a:ea typeface="Microsoft YaHei" panose="020B0503020204020204" pitchFamily="34" charset="-122"/>
              </a:rPr>
              <a:t>91</a:t>
            </a:r>
            <a:r>
              <a:rPr kumimoji="1" lang="zh-CN" altLang="en-US" sz="1600" dirty="0">
                <a:latin typeface="Microsoft YaHei" panose="020B0503020204020204" pitchFamily="34" charset="-122"/>
                <a:ea typeface="Microsoft YaHei" panose="020B0503020204020204" pitchFamily="34" charset="-122"/>
              </a:rPr>
              <a:t>个，支持</a:t>
            </a:r>
            <a:r>
              <a:rPr kumimoji="1" lang="en-US" altLang="zh-CN" sz="1600" dirty="0">
                <a:latin typeface="Microsoft YaHei" panose="020B0503020204020204" pitchFamily="34" charset="-122"/>
                <a:ea typeface="Microsoft YaHei" panose="020B0503020204020204" pitchFamily="34" charset="-122"/>
              </a:rPr>
              <a:t>IPv6</a:t>
            </a:r>
            <a:r>
              <a:rPr kumimoji="1" lang="zh-CN" altLang="en-US" sz="1600" dirty="0">
                <a:latin typeface="Microsoft YaHei" panose="020B0503020204020204" pitchFamily="34" charset="-122"/>
                <a:ea typeface="Microsoft YaHei" panose="020B0503020204020204" pitchFamily="34" charset="-122"/>
              </a:rPr>
              <a:t>：</a:t>
            </a:r>
            <a:r>
              <a:rPr kumimoji="1" lang="en-US" altLang="zh-CN" sz="1600" dirty="0">
                <a:latin typeface="Microsoft YaHei" panose="020B0503020204020204" pitchFamily="34" charset="-122"/>
                <a:ea typeface="Microsoft YaHei" panose="020B0503020204020204" pitchFamily="34" charset="-122"/>
              </a:rPr>
              <a:t>83</a:t>
            </a:r>
            <a:r>
              <a:rPr kumimoji="1" lang="zh-CN" altLang="en-US" sz="1600" dirty="0">
                <a:latin typeface="Microsoft YaHei" panose="020B0503020204020204" pitchFamily="34" charset="-122"/>
                <a:ea typeface="Microsoft YaHei" panose="020B0503020204020204" pitchFamily="34" charset="-122"/>
              </a:rPr>
              <a:t>个</a:t>
            </a:r>
          </a:p>
        </p:txBody>
      </p:sp>
      <p:graphicFrame>
        <p:nvGraphicFramePr>
          <p:cNvPr id="16" name="图表 15">
            <a:extLst>
              <a:ext uri="{FF2B5EF4-FFF2-40B4-BE49-F238E27FC236}">
                <a16:creationId xmlns:a16="http://schemas.microsoft.com/office/drawing/2014/main" id="{75AD0CE5-5C08-4A96-83D3-556C33640F22}"/>
              </a:ext>
            </a:extLst>
          </p:cNvPr>
          <p:cNvGraphicFramePr/>
          <p:nvPr/>
        </p:nvGraphicFramePr>
        <p:xfrm>
          <a:off x="3709127" y="2297653"/>
          <a:ext cx="5000624" cy="3333749"/>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本框 16">
            <a:extLst>
              <a:ext uri="{FF2B5EF4-FFF2-40B4-BE49-F238E27FC236}">
                <a16:creationId xmlns:a16="http://schemas.microsoft.com/office/drawing/2014/main" id="{6272B5C4-43C1-47EE-A4BD-E2BDACCA3ED1}"/>
              </a:ext>
            </a:extLst>
          </p:cNvPr>
          <p:cNvSpPr txBox="1"/>
          <p:nvPr/>
        </p:nvSpPr>
        <p:spPr>
          <a:xfrm>
            <a:off x="5387641" y="3451303"/>
            <a:ext cx="1672683" cy="1135054"/>
          </a:xfrm>
          <a:prstGeom prst="rect">
            <a:avLst/>
          </a:prstGeom>
          <a:noFill/>
        </p:spPr>
        <p:txBody>
          <a:bodyPr wrap="square" rtlCol="0" anchor="ctr">
            <a:spAutoFit/>
          </a:bodyPr>
          <a:lstStyle/>
          <a:p>
            <a:pPr algn="ctr">
              <a:lnSpc>
                <a:spcPct val="150000"/>
              </a:lnSpc>
            </a:pPr>
            <a:r>
              <a:rPr kumimoji="1" lang="en-US" altLang="zh-CN" sz="2400" b="1" dirty="0">
                <a:latin typeface="Microsoft YaHei" panose="020B0503020204020204" pitchFamily="34" charset="-122"/>
                <a:ea typeface="Microsoft YaHei" panose="020B0503020204020204" pitchFamily="34" charset="-122"/>
              </a:rPr>
              <a:t>81.3%</a:t>
            </a:r>
          </a:p>
          <a:p>
            <a:pPr algn="ctr">
              <a:lnSpc>
                <a:spcPct val="150000"/>
              </a:lnSpc>
            </a:pPr>
            <a:r>
              <a:rPr kumimoji="1" lang="zh-CN" altLang="en-US" sz="2400" b="1" dirty="0">
                <a:latin typeface="Microsoft YaHei" panose="020B0503020204020204" pitchFamily="34" charset="-122"/>
                <a:ea typeface="Microsoft YaHei" panose="020B0503020204020204" pitchFamily="34" charset="-122"/>
              </a:rPr>
              <a:t>央企</a:t>
            </a:r>
          </a:p>
        </p:txBody>
      </p:sp>
      <p:sp>
        <p:nvSpPr>
          <p:cNvPr id="18" name="文本框 17">
            <a:extLst>
              <a:ext uri="{FF2B5EF4-FFF2-40B4-BE49-F238E27FC236}">
                <a16:creationId xmlns:a16="http://schemas.microsoft.com/office/drawing/2014/main" id="{B0102E3A-07F1-46A6-87B9-9872279E8646}"/>
              </a:ext>
            </a:extLst>
          </p:cNvPr>
          <p:cNvSpPr txBox="1"/>
          <p:nvPr/>
        </p:nvSpPr>
        <p:spPr>
          <a:xfrm>
            <a:off x="4274740" y="5667974"/>
            <a:ext cx="3786975" cy="338554"/>
          </a:xfrm>
          <a:prstGeom prst="rect">
            <a:avLst/>
          </a:prstGeom>
          <a:noFill/>
        </p:spPr>
        <p:txBody>
          <a:bodyPr wrap="square" rtlCol="0">
            <a:spAutoFit/>
          </a:bodyPr>
          <a:lstStyle/>
          <a:p>
            <a:pPr algn="ctr"/>
            <a:r>
              <a:rPr kumimoji="1" lang="zh-CN" altLang="en-US" sz="1600" dirty="0">
                <a:latin typeface="Microsoft YaHei" panose="020B0503020204020204" pitchFamily="34" charset="-122"/>
                <a:ea typeface="Microsoft YaHei" panose="020B0503020204020204" pitchFamily="34" charset="-122"/>
              </a:rPr>
              <a:t>总数：</a:t>
            </a:r>
            <a:r>
              <a:rPr kumimoji="1" lang="en-US" altLang="zh-CN" sz="1600" dirty="0">
                <a:latin typeface="Microsoft YaHei" panose="020B0503020204020204" pitchFamily="34" charset="-122"/>
                <a:ea typeface="Microsoft YaHei" panose="020B0503020204020204" pitchFamily="34" charset="-122"/>
              </a:rPr>
              <a:t>96</a:t>
            </a:r>
            <a:r>
              <a:rPr kumimoji="1" lang="zh-CN" altLang="en-US" sz="1600" dirty="0">
                <a:latin typeface="Microsoft YaHei" panose="020B0503020204020204" pitchFamily="34" charset="-122"/>
                <a:ea typeface="Microsoft YaHei" panose="020B0503020204020204" pitchFamily="34" charset="-122"/>
              </a:rPr>
              <a:t>个，支持</a:t>
            </a:r>
            <a:r>
              <a:rPr kumimoji="1" lang="en-US" altLang="zh-CN" sz="1600" dirty="0">
                <a:latin typeface="Microsoft YaHei" panose="020B0503020204020204" pitchFamily="34" charset="-122"/>
                <a:ea typeface="Microsoft YaHei" panose="020B0503020204020204" pitchFamily="34" charset="-122"/>
              </a:rPr>
              <a:t>IPv6</a:t>
            </a:r>
            <a:r>
              <a:rPr kumimoji="1" lang="zh-CN" altLang="en-US" sz="1600" dirty="0">
                <a:latin typeface="Microsoft YaHei" panose="020B0503020204020204" pitchFamily="34" charset="-122"/>
                <a:ea typeface="Microsoft YaHei" panose="020B0503020204020204" pitchFamily="34" charset="-122"/>
              </a:rPr>
              <a:t>：</a:t>
            </a:r>
            <a:r>
              <a:rPr kumimoji="1" lang="en-US" altLang="zh-CN" sz="1600" dirty="0">
                <a:latin typeface="Microsoft YaHei" panose="020B0503020204020204" pitchFamily="34" charset="-122"/>
                <a:ea typeface="Microsoft YaHei" panose="020B0503020204020204" pitchFamily="34" charset="-122"/>
              </a:rPr>
              <a:t>78</a:t>
            </a:r>
            <a:r>
              <a:rPr kumimoji="1" lang="zh-CN" altLang="en-US" sz="1600" dirty="0">
                <a:latin typeface="Microsoft YaHei" panose="020B0503020204020204" pitchFamily="34" charset="-122"/>
                <a:ea typeface="Microsoft YaHei" panose="020B0503020204020204" pitchFamily="34" charset="-122"/>
              </a:rPr>
              <a:t>个</a:t>
            </a:r>
          </a:p>
        </p:txBody>
      </p:sp>
      <p:sp>
        <p:nvSpPr>
          <p:cNvPr id="19" name="文本框 18">
            <a:extLst>
              <a:ext uri="{FF2B5EF4-FFF2-40B4-BE49-F238E27FC236}">
                <a16:creationId xmlns:a16="http://schemas.microsoft.com/office/drawing/2014/main" id="{F7B0D3FC-A687-469D-AA02-B1A45CBA4356}"/>
              </a:ext>
            </a:extLst>
          </p:cNvPr>
          <p:cNvSpPr txBox="1"/>
          <p:nvPr/>
        </p:nvSpPr>
        <p:spPr>
          <a:xfrm>
            <a:off x="8204265" y="5667974"/>
            <a:ext cx="3786975" cy="338554"/>
          </a:xfrm>
          <a:prstGeom prst="rect">
            <a:avLst/>
          </a:prstGeom>
          <a:noFill/>
        </p:spPr>
        <p:txBody>
          <a:bodyPr wrap="square" rtlCol="0">
            <a:spAutoFit/>
          </a:bodyPr>
          <a:lstStyle/>
          <a:p>
            <a:pPr algn="ctr"/>
            <a:r>
              <a:rPr kumimoji="1" lang="zh-CN" altLang="en-US" sz="1600" dirty="0">
                <a:latin typeface="Microsoft YaHei" panose="020B0503020204020204" pitchFamily="34" charset="-122"/>
                <a:ea typeface="Microsoft YaHei" panose="020B0503020204020204" pitchFamily="34" charset="-122"/>
              </a:rPr>
              <a:t>总数：</a:t>
            </a:r>
            <a:r>
              <a:rPr kumimoji="1" lang="en-US" altLang="zh-CN" sz="1600" dirty="0">
                <a:latin typeface="Microsoft YaHei" panose="020B0503020204020204" pitchFamily="34" charset="-122"/>
                <a:ea typeface="Microsoft YaHei" panose="020B0503020204020204" pitchFamily="34" charset="-122"/>
              </a:rPr>
              <a:t>13</a:t>
            </a:r>
            <a:r>
              <a:rPr kumimoji="1" lang="zh-CN" altLang="en-US" sz="1600" dirty="0">
                <a:latin typeface="Microsoft YaHei" panose="020B0503020204020204" pitchFamily="34" charset="-122"/>
                <a:ea typeface="Microsoft YaHei" panose="020B0503020204020204" pitchFamily="34" charset="-122"/>
              </a:rPr>
              <a:t>个，支持</a:t>
            </a:r>
            <a:r>
              <a:rPr kumimoji="1" lang="en-US" altLang="zh-CN" sz="1600" dirty="0">
                <a:latin typeface="Microsoft YaHei" panose="020B0503020204020204" pitchFamily="34" charset="-122"/>
                <a:ea typeface="Microsoft YaHei" panose="020B0503020204020204" pitchFamily="34" charset="-122"/>
              </a:rPr>
              <a:t>IPv6</a:t>
            </a:r>
            <a:r>
              <a:rPr kumimoji="1" lang="zh-CN" altLang="en-US" sz="1600" dirty="0">
                <a:latin typeface="Microsoft YaHei" panose="020B0503020204020204" pitchFamily="34" charset="-122"/>
                <a:ea typeface="Microsoft YaHei" panose="020B0503020204020204" pitchFamily="34" charset="-122"/>
              </a:rPr>
              <a:t>：</a:t>
            </a:r>
            <a:r>
              <a:rPr kumimoji="1" lang="en-US" altLang="zh-CN" sz="1600" dirty="0">
                <a:latin typeface="Microsoft YaHei" panose="020B0503020204020204" pitchFamily="34" charset="-122"/>
                <a:ea typeface="Microsoft YaHei" panose="020B0503020204020204" pitchFamily="34" charset="-122"/>
              </a:rPr>
              <a:t>4</a:t>
            </a:r>
            <a:r>
              <a:rPr kumimoji="1" lang="zh-CN" altLang="en-US" sz="1600" dirty="0">
                <a:latin typeface="Microsoft YaHei" panose="020B0503020204020204" pitchFamily="34" charset="-122"/>
                <a:ea typeface="Microsoft YaHei" panose="020B0503020204020204" pitchFamily="34" charset="-122"/>
              </a:rPr>
              <a:t>个</a:t>
            </a:r>
          </a:p>
        </p:txBody>
      </p:sp>
      <p:sp>
        <p:nvSpPr>
          <p:cNvPr id="20" name="文本框 19">
            <a:extLst>
              <a:ext uri="{FF2B5EF4-FFF2-40B4-BE49-F238E27FC236}">
                <a16:creationId xmlns:a16="http://schemas.microsoft.com/office/drawing/2014/main" id="{30976E63-FD9E-4660-A38E-9D2C93966763}"/>
              </a:ext>
            </a:extLst>
          </p:cNvPr>
          <p:cNvSpPr txBox="1"/>
          <p:nvPr/>
        </p:nvSpPr>
        <p:spPr>
          <a:xfrm>
            <a:off x="9241396" y="3451303"/>
            <a:ext cx="1672683" cy="1135054"/>
          </a:xfrm>
          <a:prstGeom prst="rect">
            <a:avLst/>
          </a:prstGeom>
          <a:noFill/>
        </p:spPr>
        <p:txBody>
          <a:bodyPr wrap="square" rtlCol="0" anchor="ctr">
            <a:spAutoFit/>
          </a:bodyPr>
          <a:lstStyle/>
          <a:p>
            <a:pPr algn="ctr">
              <a:lnSpc>
                <a:spcPct val="150000"/>
              </a:lnSpc>
            </a:pPr>
            <a:r>
              <a:rPr kumimoji="1" lang="en-US" altLang="zh-CN" sz="2400" b="1" dirty="0">
                <a:latin typeface="Microsoft YaHei" panose="020B0503020204020204" pitchFamily="34" charset="-122"/>
                <a:ea typeface="Microsoft YaHei" panose="020B0503020204020204" pitchFamily="34" charset="-122"/>
              </a:rPr>
              <a:t>30.8%</a:t>
            </a:r>
          </a:p>
          <a:p>
            <a:pPr algn="ctr">
              <a:lnSpc>
                <a:spcPct val="150000"/>
              </a:lnSpc>
            </a:pPr>
            <a:r>
              <a:rPr kumimoji="1" lang="zh-CN" altLang="en-US" sz="2400" b="1" dirty="0">
                <a:latin typeface="Microsoft YaHei" panose="020B0503020204020204" pitchFamily="34" charset="-122"/>
                <a:ea typeface="Microsoft YaHei" panose="020B0503020204020204" pitchFamily="34" charset="-122"/>
              </a:rPr>
              <a:t>媒体</a:t>
            </a:r>
          </a:p>
        </p:txBody>
      </p:sp>
      <p:sp>
        <p:nvSpPr>
          <p:cNvPr id="21" name="文本框 20">
            <a:extLst>
              <a:ext uri="{FF2B5EF4-FFF2-40B4-BE49-F238E27FC236}">
                <a16:creationId xmlns:a16="http://schemas.microsoft.com/office/drawing/2014/main" id="{B254D293-547C-4187-B475-077E5D0776CC}"/>
              </a:ext>
            </a:extLst>
          </p:cNvPr>
          <p:cNvSpPr txBox="1"/>
          <p:nvPr/>
        </p:nvSpPr>
        <p:spPr>
          <a:xfrm>
            <a:off x="6074195" y="6550223"/>
            <a:ext cx="5917045" cy="307777"/>
          </a:xfrm>
          <a:prstGeom prst="rect">
            <a:avLst/>
          </a:prstGeom>
          <a:noFill/>
        </p:spPr>
        <p:txBody>
          <a:bodyPr wrap="square" rtlCol="0">
            <a:spAutoFit/>
          </a:bodyPr>
          <a:lstStyle/>
          <a:p>
            <a:pPr lvl="0" algn="r">
              <a:defRPr/>
            </a:pPr>
            <a:r>
              <a:rPr kumimoji="1"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资料来源：</a:t>
            </a:r>
            <a:r>
              <a:rPr kumimoji="1" lang="zh-CN" altLang="en-US" sz="1400" dirty="0">
                <a:solidFill>
                  <a:prstClr val="black"/>
                </a:solidFill>
                <a:latin typeface="Microsoft YaHei" panose="020B0503020204020204" pitchFamily="34" charset="-122"/>
                <a:ea typeface="Microsoft YaHei" panose="020B0503020204020204" pitchFamily="34" charset="-122"/>
              </a:rPr>
              <a:t>国家</a:t>
            </a:r>
            <a:r>
              <a:rPr kumimoji="1" lang="en-US" altLang="zh-CN" sz="1400" dirty="0">
                <a:solidFill>
                  <a:prstClr val="black"/>
                </a:solidFill>
                <a:latin typeface="Microsoft YaHei" panose="020B0503020204020204" pitchFamily="34" charset="-122"/>
                <a:ea typeface="Microsoft YaHei" panose="020B0503020204020204" pitchFamily="34" charset="-122"/>
              </a:rPr>
              <a:t>IPV6</a:t>
            </a:r>
            <a:r>
              <a:rPr kumimoji="1" lang="zh-CN" altLang="en-US" sz="1400" dirty="0">
                <a:solidFill>
                  <a:prstClr val="black"/>
                </a:solidFill>
                <a:latin typeface="Microsoft YaHei" panose="020B0503020204020204" pitchFamily="34" charset="-122"/>
                <a:ea typeface="Microsoft YaHei" panose="020B0503020204020204" pitchFamily="34" charset="-122"/>
              </a:rPr>
              <a:t>发展监测平台</a:t>
            </a:r>
            <a:r>
              <a:rPr kumimoji="1" lang="en-US" altLang="zh-CN" sz="1400" dirty="0">
                <a:solidFill>
                  <a:prstClr val="black"/>
                </a:solidFill>
                <a:latin typeface="Microsoft YaHei" panose="020B0503020204020204" pitchFamily="34" charset="-122"/>
                <a:ea typeface="Microsoft YaHei" panose="020B0503020204020204" pitchFamily="34" charset="-122"/>
              </a:rPr>
              <a:t>https://www.china-ipv6.cn</a:t>
            </a:r>
            <a:endParaRPr kumimoji="1"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071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762295" cy="480131"/>
          </a:xfrm>
        </p:spPr>
        <p:txBody>
          <a:bodyPr/>
          <a:lstStyle/>
          <a:p>
            <a:r>
              <a:rPr kumimoji="1" lang="en-US" altLang="zh-CN" dirty="0"/>
              <a:t>IPV4</a:t>
            </a:r>
            <a:r>
              <a:rPr kumimoji="1" lang="zh-CN" altLang="en-US" dirty="0"/>
              <a:t>地址耗尽</a:t>
            </a:r>
          </a:p>
        </p:txBody>
      </p:sp>
      <p:sp>
        <p:nvSpPr>
          <p:cNvPr id="41" name="标题 1">
            <a:extLst>
              <a:ext uri="{FF2B5EF4-FFF2-40B4-BE49-F238E27FC236}">
                <a16:creationId xmlns:a16="http://schemas.microsoft.com/office/drawing/2014/main" id="{648AA48F-E6C7-43AD-B7C8-1351A7C15F0A}"/>
              </a:ext>
            </a:extLst>
          </p:cNvPr>
          <p:cNvSpPr txBox="1">
            <a:spLocks/>
          </p:cNvSpPr>
          <p:nvPr/>
        </p:nvSpPr>
        <p:spPr>
          <a:xfrm>
            <a:off x="819365" y="916944"/>
            <a:ext cx="9827433" cy="640345"/>
          </a:xfrm>
          <a:prstGeom prst="rect">
            <a:avLst/>
          </a:prstGeom>
          <a:solidFill>
            <a:schemeClr val="bg1">
              <a:lumMod val="50000"/>
            </a:schemeClr>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3200" kern="1200">
                <a:solidFill>
                  <a:schemeClr val="accent3"/>
                </a:solidFill>
                <a:latin typeface="+mj-lt"/>
                <a:ea typeface="+mj-ea"/>
                <a:cs typeface="+mj-cs"/>
              </a:defRPr>
            </a:lvl1pPr>
          </a:lstStyle>
          <a:p>
            <a:pPr algn="ctr"/>
            <a:r>
              <a:rPr lang="en-US" altLang="zh-CN" sz="2667" b="1" dirty="0">
                <a:solidFill>
                  <a:schemeClr val="bg1"/>
                </a:solidFill>
                <a:latin typeface="微软雅黑" pitchFamily="34" charset="-122"/>
                <a:ea typeface="微软雅黑" pitchFamily="34" charset="-122"/>
              </a:rPr>
              <a:t>2011</a:t>
            </a:r>
            <a:r>
              <a:rPr lang="zh-CN" altLang="en-US" sz="2667" b="1" dirty="0">
                <a:solidFill>
                  <a:schemeClr val="bg1"/>
                </a:solidFill>
                <a:latin typeface="微软雅黑" pitchFamily="34" charset="-122"/>
                <a:ea typeface="微软雅黑" pitchFamily="34" charset="-122"/>
              </a:rPr>
              <a:t>年</a:t>
            </a:r>
            <a:r>
              <a:rPr lang="en-US" altLang="zh-CN" sz="2667" b="1" dirty="0">
                <a:solidFill>
                  <a:schemeClr val="bg1"/>
                </a:solidFill>
                <a:latin typeface="微软雅黑" pitchFamily="34" charset="-122"/>
                <a:ea typeface="微软雅黑" pitchFamily="34" charset="-122"/>
              </a:rPr>
              <a:t>2</a:t>
            </a:r>
            <a:r>
              <a:rPr lang="zh-CN" altLang="en-US" sz="2667" b="1" dirty="0">
                <a:solidFill>
                  <a:schemeClr val="bg1"/>
                </a:solidFill>
                <a:latin typeface="微软雅黑" pitchFamily="34" charset="-122"/>
                <a:ea typeface="微软雅黑" pitchFamily="34" charset="-122"/>
              </a:rPr>
              <a:t>月，</a:t>
            </a:r>
            <a:r>
              <a:rPr lang="en-US" altLang="zh-CN" sz="2667" b="1" dirty="0">
                <a:solidFill>
                  <a:schemeClr val="bg1"/>
                </a:solidFill>
                <a:latin typeface="微软雅黑" pitchFamily="34" charset="-122"/>
                <a:ea typeface="微软雅黑" pitchFamily="34" charset="-122"/>
              </a:rPr>
              <a:t>IANA</a:t>
            </a:r>
            <a:r>
              <a:rPr lang="zh-CN" altLang="en-US" sz="2667" b="1" dirty="0">
                <a:solidFill>
                  <a:schemeClr val="bg1"/>
                </a:solidFill>
                <a:latin typeface="微软雅黑" pitchFamily="34" charset="-122"/>
                <a:ea typeface="微软雅黑" pitchFamily="34" charset="-122"/>
              </a:rPr>
              <a:t>宣布</a:t>
            </a:r>
            <a:r>
              <a:rPr lang="en-US" altLang="zh-CN" sz="2667" b="1" dirty="0">
                <a:solidFill>
                  <a:schemeClr val="bg1"/>
                </a:solidFill>
                <a:latin typeface="微软雅黑" pitchFamily="34" charset="-122"/>
                <a:ea typeface="微软雅黑" pitchFamily="34" charset="-122"/>
              </a:rPr>
              <a:t>IPv4</a:t>
            </a:r>
            <a:r>
              <a:rPr lang="zh-CN" altLang="en-US" sz="2667" b="1" dirty="0">
                <a:solidFill>
                  <a:schemeClr val="bg1"/>
                </a:solidFill>
                <a:latin typeface="微软雅黑" pitchFamily="34" charset="-122"/>
                <a:ea typeface="微软雅黑" pitchFamily="34" charset="-122"/>
              </a:rPr>
              <a:t>地址耗尽，无可分配</a:t>
            </a:r>
            <a:r>
              <a:rPr lang="en-US" altLang="zh-CN" sz="2667" b="1" dirty="0">
                <a:solidFill>
                  <a:schemeClr val="bg1"/>
                </a:solidFill>
                <a:latin typeface="微软雅黑" pitchFamily="34" charset="-122"/>
                <a:ea typeface="微软雅黑" pitchFamily="34" charset="-122"/>
              </a:rPr>
              <a:t>IPV4</a:t>
            </a:r>
            <a:r>
              <a:rPr lang="zh-CN" altLang="en-US" sz="2667" b="1" dirty="0">
                <a:solidFill>
                  <a:schemeClr val="bg1"/>
                </a:solidFill>
                <a:latin typeface="微软雅黑" pitchFamily="34" charset="-122"/>
                <a:ea typeface="微软雅黑" pitchFamily="34" charset="-122"/>
              </a:rPr>
              <a:t>地址</a:t>
            </a:r>
          </a:p>
        </p:txBody>
      </p:sp>
      <p:sp>
        <p:nvSpPr>
          <p:cNvPr id="42" name="矩形 41">
            <a:extLst>
              <a:ext uri="{FF2B5EF4-FFF2-40B4-BE49-F238E27FC236}">
                <a16:creationId xmlns:a16="http://schemas.microsoft.com/office/drawing/2014/main" id="{A61DFC2D-186F-4AB1-B2CF-1D6B5B6AC223}"/>
              </a:ext>
            </a:extLst>
          </p:cNvPr>
          <p:cNvSpPr/>
          <p:nvPr/>
        </p:nvSpPr>
        <p:spPr>
          <a:xfrm>
            <a:off x="819365" y="1758225"/>
            <a:ext cx="10025616" cy="960776"/>
          </a:xfrm>
          <a:prstGeom prst="rect">
            <a:avLst/>
          </a:prstGeom>
        </p:spPr>
        <p:txBody>
          <a:bodyPr wrap="square">
            <a:spAutoFit/>
          </a:bodyPr>
          <a:lstStyle/>
          <a:p>
            <a:pPr algn="just">
              <a:lnSpc>
                <a:spcPct val="150000"/>
              </a:lnSpc>
            </a:pPr>
            <a:r>
              <a:rPr lang="en-US" altLang="zh-CN" sz="2000" dirty="0"/>
              <a:t>2011</a:t>
            </a:r>
            <a:r>
              <a:rPr lang="zh-CN" altLang="en-US" sz="2000" dirty="0"/>
              <a:t>年</a:t>
            </a:r>
            <a:r>
              <a:rPr lang="en-US" altLang="zh-CN" sz="2000" dirty="0"/>
              <a:t>2</a:t>
            </a:r>
            <a:r>
              <a:rPr lang="zh-CN" altLang="en-US" sz="2000" dirty="0"/>
              <a:t>月份，</a:t>
            </a:r>
            <a:r>
              <a:rPr lang="en-US" altLang="zh-CN" sz="2000" dirty="0"/>
              <a:t>IANA(</a:t>
            </a:r>
            <a:r>
              <a:rPr lang="zh-CN" altLang="en-US" sz="2000" dirty="0"/>
              <a:t>因特网地址分配组织</a:t>
            </a:r>
            <a:r>
              <a:rPr lang="en-US" altLang="zh-CN" sz="2000" dirty="0"/>
              <a:t>)</a:t>
            </a:r>
            <a:r>
              <a:rPr lang="zh-CN" altLang="en-US" sz="2000" dirty="0"/>
              <a:t>就宣布已经将最后的</a:t>
            </a:r>
            <a:r>
              <a:rPr lang="en-US" altLang="zh-CN" sz="2000" dirty="0"/>
              <a:t>468</a:t>
            </a:r>
            <a:r>
              <a:rPr lang="zh-CN" altLang="en-US" sz="2000" dirty="0"/>
              <a:t>万个</a:t>
            </a:r>
            <a:r>
              <a:rPr lang="en-US" altLang="zh-CN" sz="2000" dirty="0"/>
              <a:t>IPV4</a:t>
            </a:r>
            <a:r>
              <a:rPr lang="zh-CN" altLang="en-US" sz="2000" dirty="0"/>
              <a:t>地址平均分配给全球的五个</a:t>
            </a:r>
            <a:r>
              <a:rPr lang="en-US" altLang="zh-CN" sz="2000" dirty="0"/>
              <a:t>RIR</a:t>
            </a:r>
            <a:r>
              <a:rPr lang="zh-CN" altLang="en-US" sz="2000" dirty="0"/>
              <a:t>（区域互联网注册管理机构），此后再没有可分配的</a:t>
            </a:r>
            <a:r>
              <a:rPr lang="en-US" altLang="zh-CN" sz="2000" dirty="0"/>
              <a:t>IPV4</a:t>
            </a:r>
            <a:r>
              <a:rPr lang="zh-CN" altLang="en-US" sz="2000" dirty="0"/>
              <a:t>地址了。</a:t>
            </a:r>
            <a:endParaRPr lang="zh-CN" altLang="en-US" sz="1867" dirty="0">
              <a:latin typeface="+mj-ea"/>
              <a:ea typeface="+mj-ea"/>
            </a:endParaRPr>
          </a:p>
        </p:txBody>
      </p:sp>
      <p:pic>
        <p:nvPicPr>
          <p:cNvPr id="1026" name="Picture 2" descr="image.png">
            <a:extLst>
              <a:ext uri="{FF2B5EF4-FFF2-40B4-BE49-F238E27FC236}">
                <a16:creationId xmlns:a16="http://schemas.microsoft.com/office/drawing/2014/main" id="{F2407649-CE60-452A-B72D-E09B855C4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093" y="2919937"/>
            <a:ext cx="9705975"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商业网站及应用改造明显加速，改造广度和深度有待提升</a:t>
            </a:r>
          </a:p>
        </p:txBody>
      </p:sp>
      <p:sp>
        <p:nvSpPr>
          <p:cNvPr id="13" name="矩形 12">
            <a:extLst>
              <a:ext uri="{FF2B5EF4-FFF2-40B4-BE49-F238E27FC236}">
                <a16:creationId xmlns:a16="http://schemas.microsoft.com/office/drawing/2014/main" id="{1AD4F3B5-3E9E-47BF-A407-FAB43CE97477}"/>
              </a:ext>
            </a:extLst>
          </p:cNvPr>
          <p:cNvSpPr/>
          <p:nvPr/>
        </p:nvSpPr>
        <p:spPr>
          <a:xfrm>
            <a:off x="407204" y="855577"/>
            <a:ext cx="11377592" cy="1497654"/>
          </a:xfrm>
          <a:prstGeom prst="rect">
            <a:avLst/>
          </a:prstGeom>
        </p:spPr>
        <p:txBody>
          <a:bodyPr wrap="square">
            <a:spAutoFit/>
          </a:bodyPr>
          <a:lstStyle/>
          <a:p>
            <a:pPr marL="285750" indent="-285750">
              <a:lnSpc>
                <a:spcPct val="130000"/>
              </a:lnSpc>
              <a:buFont typeface="Wingdings" pitchFamily="2" charset="2"/>
              <a:buChar char="n"/>
            </a:pPr>
            <a:r>
              <a:rPr lang="zh-CN" altLang="en-US" dirty="0">
                <a:latin typeface="Microsoft YaHei" panose="020B0503020204020204" pitchFamily="34" charset="-122"/>
                <a:ea typeface="Microsoft YaHei" panose="020B0503020204020204" pitchFamily="34" charset="-122"/>
              </a:rPr>
              <a:t>国内用户量排名前</a:t>
            </a:r>
            <a:r>
              <a:rPr lang="en-US" altLang="zh-CN" dirty="0">
                <a:latin typeface="Microsoft YaHei" panose="020B0503020204020204" pitchFamily="34" charset="-122"/>
                <a:ea typeface="Microsoft YaHei" panose="020B0503020204020204" pitchFamily="34" charset="-122"/>
              </a:rPr>
              <a:t>50</a:t>
            </a:r>
            <a:r>
              <a:rPr lang="zh-CN" altLang="en-US" dirty="0">
                <a:latin typeface="Microsoft YaHei" panose="020B0503020204020204" pitchFamily="34" charset="-122"/>
                <a:ea typeface="Microsoft YaHei" panose="020B0503020204020204" pitchFamily="34" charset="-122"/>
              </a:rPr>
              <a:t>的商业网站及移动应用可通过</a:t>
            </a:r>
            <a:r>
              <a:rPr lang="en"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访问的已达</a:t>
            </a:r>
            <a:r>
              <a:rPr lang="en-US" altLang="zh-CN" dirty="0">
                <a:latin typeface="Microsoft YaHei" panose="020B0503020204020204" pitchFamily="34" charset="-122"/>
                <a:ea typeface="Microsoft YaHei" panose="020B0503020204020204" pitchFamily="34" charset="-122"/>
              </a:rPr>
              <a:t>40</a:t>
            </a:r>
            <a:r>
              <a:rPr lang="zh-CN" altLang="en-US" dirty="0">
                <a:latin typeface="Microsoft YaHei" panose="020B0503020204020204" pitchFamily="34" charset="-122"/>
                <a:ea typeface="Microsoft YaHei" panose="020B0503020204020204" pitchFamily="34" charset="-122"/>
              </a:rPr>
              <a:t>家，占比为</a:t>
            </a:r>
            <a:r>
              <a:rPr lang="en-US" altLang="zh-CN" dirty="0">
                <a:latin typeface="Microsoft YaHei" panose="020B0503020204020204" pitchFamily="34" charset="-122"/>
                <a:ea typeface="Microsoft YaHei" panose="020B0503020204020204" pitchFamily="34" charset="-122"/>
              </a:rPr>
              <a:t>80%</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buFont typeface="Wingdings" pitchFamily="2" charset="2"/>
              <a:buChar char="n"/>
            </a:pPr>
            <a:r>
              <a:rPr lang="zh-CN" altLang="en-US" dirty="0">
                <a:latin typeface="Microsoft YaHei" panose="020B0503020204020204" pitchFamily="34" charset="-122"/>
                <a:ea typeface="Microsoft YaHei" panose="020B0503020204020204" pitchFamily="34" charset="-122"/>
              </a:rPr>
              <a:t>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的网站及应用大部分是首页可达，更深层次的链接还未支持</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访问，后续需加大</a:t>
            </a: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改造深度。 </a:t>
            </a:r>
            <a:endParaRPr lang="en-US" altLang="zh-CN" dirty="0">
              <a:latin typeface="Microsoft YaHei" panose="020B0503020204020204" pitchFamily="34" charset="-122"/>
              <a:ea typeface="Microsoft YaHei" panose="020B0503020204020204" pitchFamily="34" charset="-122"/>
            </a:endParaRPr>
          </a:p>
          <a:p>
            <a:pPr marL="285750" indent="-285750">
              <a:lnSpc>
                <a:spcPct val="130000"/>
              </a:lnSpc>
              <a:buFont typeface="Wingdings" pitchFamily="2" charset="2"/>
              <a:buChar char="n"/>
            </a:pPr>
            <a:r>
              <a:rPr lang="zh-CN" altLang="en-US" dirty="0">
                <a:latin typeface="Microsoft YaHei" panose="020B0503020204020204" pitchFamily="34" charset="-122"/>
                <a:ea typeface="Microsoft YaHei" panose="020B0503020204020204" pitchFamily="34" charset="-122"/>
              </a:rPr>
              <a:t>由于改造周期较长、牵涉环节较多，网络、应用、终端的协同发展机制有待进一步优化，网站及应用改造的广度和深度有待提升。 </a:t>
            </a:r>
          </a:p>
        </p:txBody>
      </p:sp>
      <p:grpSp>
        <p:nvGrpSpPr>
          <p:cNvPr id="14" name="组合 13">
            <a:extLst>
              <a:ext uri="{FF2B5EF4-FFF2-40B4-BE49-F238E27FC236}">
                <a16:creationId xmlns:a16="http://schemas.microsoft.com/office/drawing/2014/main" id="{C9F8956A-AA69-4E95-B4B3-B4C5B3A0E75A}"/>
              </a:ext>
            </a:extLst>
          </p:cNvPr>
          <p:cNvGrpSpPr/>
          <p:nvPr/>
        </p:nvGrpSpPr>
        <p:grpSpPr>
          <a:xfrm>
            <a:off x="270524" y="2490869"/>
            <a:ext cx="11650952" cy="3611073"/>
            <a:chOff x="294628" y="1989547"/>
            <a:chExt cx="11650952" cy="3611073"/>
          </a:xfrm>
        </p:grpSpPr>
        <p:grpSp>
          <p:nvGrpSpPr>
            <p:cNvPr id="15" name="组合 14">
              <a:extLst>
                <a:ext uri="{FF2B5EF4-FFF2-40B4-BE49-F238E27FC236}">
                  <a16:creationId xmlns:a16="http://schemas.microsoft.com/office/drawing/2014/main" id="{9BF45959-5197-454B-8603-02C7133E0A9D}"/>
                </a:ext>
              </a:extLst>
            </p:cNvPr>
            <p:cNvGrpSpPr/>
            <p:nvPr/>
          </p:nvGrpSpPr>
          <p:grpSpPr>
            <a:xfrm>
              <a:off x="294628" y="1989549"/>
              <a:ext cx="3877516" cy="3606588"/>
              <a:chOff x="383836" y="1989548"/>
              <a:chExt cx="4017476" cy="3736769"/>
            </a:xfrm>
          </p:grpSpPr>
          <p:pic>
            <p:nvPicPr>
              <p:cNvPr id="23" name="图片 22">
                <a:extLst>
                  <a:ext uri="{FF2B5EF4-FFF2-40B4-BE49-F238E27FC236}">
                    <a16:creationId xmlns:a16="http://schemas.microsoft.com/office/drawing/2014/main" id="{4C80EC31-5E6A-49B1-9FAC-800A631A8C18}"/>
                  </a:ext>
                </a:extLst>
              </p:cNvPr>
              <p:cNvPicPr>
                <a:picLocks noChangeAspect="1"/>
              </p:cNvPicPr>
              <p:nvPr/>
            </p:nvPicPr>
            <p:blipFill>
              <a:blip r:embed="rId3"/>
              <a:stretch>
                <a:fillRect/>
              </a:stretch>
            </p:blipFill>
            <p:spPr>
              <a:xfrm>
                <a:off x="383836" y="1989548"/>
                <a:ext cx="4017476" cy="2965690"/>
              </a:xfrm>
              <a:prstGeom prst="rect">
                <a:avLst/>
              </a:prstGeom>
            </p:spPr>
          </p:pic>
          <p:pic>
            <p:nvPicPr>
              <p:cNvPr id="24" name="图片 23">
                <a:extLst>
                  <a:ext uri="{FF2B5EF4-FFF2-40B4-BE49-F238E27FC236}">
                    <a16:creationId xmlns:a16="http://schemas.microsoft.com/office/drawing/2014/main" id="{89417018-DEDE-439D-BAE7-2BC623FF22EF}"/>
                  </a:ext>
                </a:extLst>
              </p:cNvPr>
              <p:cNvPicPr>
                <a:picLocks noChangeAspect="1"/>
              </p:cNvPicPr>
              <p:nvPr/>
            </p:nvPicPr>
            <p:blipFill>
              <a:blip r:embed="rId4"/>
              <a:stretch>
                <a:fillRect/>
              </a:stretch>
            </p:blipFill>
            <p:spPr>
              <a:xfrm>
                <a:off x="383836" y="4930854"/>
                <a:ext cx="3997760" cy="795463"/>
              </a:xfrm>
              <a:prstGeom prst="rect">
                <a:avLst/>
              </a:prstGeom>
            </p:spPr>
          </p:pic>
        </p:grpSp>
        <p:grpSp>
          <p:nvGrpSpPr>
            <p:cNvPr id="16" name="组合 15">
              <a:extLst>
                <a:ext uri="{FF2B5EF4-FFF2-40B4-BE49-F238E27FC236}">
                  <a16:creationId xmlns:a16="http://schemas.microsoft.com/office/drawing/2014/main" id="{4E19B070-DE8F-4513-AF0E-F3498AE960DA}"/>
                </a:ext>
              </a:extLst>
            </p:cNvPr>
            <p:cNvGrpSpPr/>
            <p:nvPr/>
          </p:nvGrpSpPr>
          <p:grpSpPr>
            <a:xfrm>
              <a:off x="4279266" y="1989547"/>
              <a:ext cx="3788269" cy="3606591"/>
              <a:chOff x="4491138" y="1989548"/>
              <a:chExt cx="3925008" cy="3736773"/>
            </a:xfrm>
          </p:grpSpPr>
          <p:pic>
            <p:nvPicPr>
              <p:cNvPr id="21" name="图片 20">
                <a:extLst>
                  <a:ext uri="{FF2B5EF4-FFF2-40B4-BE49-F238E27FC236}">
                    <a16:creationId xmlns:a16="http://schemas.microsoft.com/office/drawing/2014/main" id="{2AB2FC18-5CEF-4F1F-AA3D-BBBC3B0DF01E}"/>
                  </a:ext>
                </a:extLst>
              </p:cNvPr>
              <p:cNvPicPr>
                <a:picLocks noChangeAspect="1"/>
              </p:cNvPicPr>
              <p:nvPr/>
            </p:nvPicPr>
            <p:blipFill>
              <a:blip r:embed="rId5"/>
              <a:stretch>
                <a:fillRect/>
              </a:stretch>
            </p:blipFill>
            <p:spPr>
              <a:xfrm>
                <a:off x="4491138" y="1989548"/>
                <a:ext cx="3925008" cy="429561"/>
              </a:xfrm>
              <a:prstGeom prst="rect">
                <a:avLst/>
              </a:prstGeom>
            </p:spPr>
          </p:pic>
          <p:pic>
            <p:nvPicPr>
              <p:cNvPr id="22" name="图片 21">
                <a:extLst>
                  <a:ext uri="{FF2B5EF4-FFF2-40B4-BE49-F238E27FC236}">
                    <a16:creationId xmlns:a16="http://schemas.microsoft.com/office/drawing/2014/main" id="{0DD5B3DD-5F0D-40FC-B45A-A7A006C58773}"/>
                  </a:ext>
                </a:extLst>
              </p:cNvPr>
              <p:cNvPicPr>
                <a:picLocks noChangeAspect="1"/>
              </p:cNvPicPr>
              <p:nvPr/>
            </p:nvPicPr>
            <p:blipFill>
              <a:blip r:embed="rId6"/>
              <a:stretch>
                <a:fillRect/>
              </a:stretch>
            </p:blipFill>
            <p:spPr>
              <a:xfrm>
                <a:off x="4497966" y="2405519"/>
                <a:ext cx="3889931" cy="3320802"/>
              </a:xfrm>
              <a:prstGeom prst="rect">
                <a:avLst/>
              </a:prstGeom>
            </p:spPr>
          </p:pic>
        </p:grpSp>
        <p:grpSp>
          <p:nvGrpSpPr>
            <p:cNvPr id="17" name="组合 16">
              <a:extLst>
                <a:ext uri="{FF2B5EF4-FFF2-40B4-BE49-F238E27FC236}">
                  <a16:creationId xmlns:a16="http://schemas.microsoft.com/office/drawing/2014/main" id="{EA52A38F-4A89-477B-93E7-25034E749BC3}"/>
                </a:ext>
              </a:extLst>
            </p:cNvPr>
            <p:cNvGrpSpPr/>
            <p:nvPr/>
          </p:nvGrpSpPr>
          <p:grpSpPr>
            <a:xfrm>
              <a:off x="8144521" y="1989547"/>
              <a:ext cx="3801059" cy="3611073"/>
              <a:chOff x="8538620" y="1989547"/>
              <a:chExt cx="3938260" cy="3741416"/>
            </a:xfrm>
          </p:grpSpPr>
          <p:pic>
            <p:nvPicPr>
              <p:cNvPr id="18" name="图片 17">
                <a:extLst>
                  <a:ext uri="{FF2B5EF4-FFF2-40B4-BE49-F238E27FC236}">
                    <a16:creationId xmlns:a16="http://schemas.microsoft.com/office/drawing/2014/main" id="{4E76BD25-1D5E-4ADB-AF35-49D4B6639014}"/>
                  </a:ext>
                </a:extLst>
              </p:cNvPr>
              <p:cNvPicPr>
                <a:picLocks noChangeAspect="1"/>
              </p:cNvPicPr>
              <p:nvPr/>
            </p:nvPicPr>
            <p:blipFill>
              <a:blip r:embed="rId5"/>
              <a:stretch>
                <a:fillRect/>
              </a:stretch>
            </p:blipFill>
            <p:spPr>
              <a:xfrm>
                <a:off x="8551872" y="1989547"/>
                <a:ext cx="3925008" cy="429561"/>
              </a:xfrm>
              <a:prstGeom prst="rect">
                <a:avLst/>
              </a:prstGeom>
            </p:spPr>
          </p:pic>
          <p:pic>
            <p:nvPicPr>
              <p:cNvPr id="19" name="图片 18">
                <a:extLst>
                  <a:ext uri="{FF2B5EF4-FFF2-40B4-BE49-F238E27FC236}">
                    <a16:creationId xmlns:a16="http://schemas.microsoft.com/office/drawing/2014/main" id="{EC95CF51-9011-4296-89A5-65A4C45D0B88}"/>
                  </a:ext>
                </a:extLst>
              </p:cNvPr>
              <p:cNvPicPr>
                <a:picLocks noChangeAspect="1"/>
              </p:cNvPicPr>
              <p:nvPr/>
            </p:nvPicPr>
            <p:blipFill>
              <a:blip r:embed="rId7"/>
              <a:stretch>
                <a:fillRect/>
              </a:stretch>
            </p:blipFill>
            <p:spPr>
              <a:xfrm>
                <a:off x="8538620" y="2417119"/>
                <a:ext cx="3925008" cy="799304"/>
              </a:xfrm>
              <a:prstGeom prst="rect">
                <a:avLst/>
              </a:prstGeom>
            </p:spPr>
          </p:pic>
          <p:pic>
            <p:nvPicPr>
              <p:cNvPr id="20" name="图片 19">
                <a:extLst>
                  <a:ext uri="{FF2B5EF4-FFF2-40B4-BE49-F238E27FC236}">
                    <a16:creationId xmlns:a16="http://schemas.microsoft.com/office/drawing/2014/main" id="{FC7AB133-1D3C-4588-8938-401FE8F07FC1}"/>
                  </a:ext>
                </a:extLst>
              </p:cNvPr>
              <p:cNvPicPr>
                <a:picLocks noChangeAspect="1"/>
              </p:cNvPicPr>
              <p:nvPr/>
            </p:nvPicPr>
            <p:blipFill>
              <a:blip r:embed="rId8"/>
              <a:stretch>
                <a:fillRect/>
              </a:stretch>
            </p:blipFill>
            <p:spPr>
              <a:xfrm>
                <a:off x="8538621" y="3216424"/>
                <a:ext cx="3894792" cy="2514539"/>
              </a:xfrm>
              <a:prstGeom prst="rect">
                <a:avLst/>
              </a:prstGeom>
            </p:spPr>
          </p:pic>
        </p:grpSp>
      </p:grpSp>
      <p:sp>
        <p:nvSpPr>
          <p:cNvPr id="25" name="矩形 24">
            <a:extLst>
              <a:ext uri="{FF2B5EF4-FFF2-40B4-BE49-F238E27FC236}">
                <a16:creationId xmlns:a16="http://schemas.microsoft.com/office/drawing/2014/main" id="{F5299C7B-8AE1-4217-86E8-DA3C526714A4}"/>
              </a:ext>
            </a:extLst>
          </p:cNvPr>
          <p:cNvSpPr/>
          <p:nvPr/>
        </p:nvSpPr>
        <p:spPr>
          <a:xfrm>
            <a:off x="7501959" y="6105010"/>
            <a:ext cx="4519186" cy="338554"/>
          </a:xfrm>
          <a:prstGeom prst="rect">
            <a:avLst/>
          </a:prstGeom>
        </p:spPr>
        <p:txBody>
          <a:bodyPr wrap="none">
            <a:spAutoFit/>
          </a:bodyPr>
          <a:lstStyle/>
          <a:p>
            <a:r>
              <a:rPr lang="zh-CN" altLang="en-US" sz="1600" b="1" dirty="0">
                <a:latin typeface="Microsoft YaHei" panose="020B0503020204020204" pitchFamily="34" charset="-122"/>
                <a:ea typeface="Microsoft YaHei" panose="020B0503020204020204" pitchFamily="34" charset="-122"/>
              </a:rPr>
              <a:t>排名前 </a:t>
            </a:r>
            <a:r>
              <a:rPr lang="en-US" altLang="zh-CN" sz="1600" b="1" dirty="0">
                <a:latin typeface="Microsoft YaHei" panose="020B0503020204020204" pitchFamily="34" charset="-122"/>
                <a:ea typeface="Microsoft YaHei" panose="020B0503020204020204" pitchFamily="34" charset="-122"/>
              </a:rPr>
              <a:t>50 </a:t>
            </a:r>
            <a:r>
              <a:rPr lang="zh-CN" altLang="en-US" sz="1600" b="1" dirty="0">
                <a:latin typeface="Microsoft YaHei" panose="020B0503020204020204" pitchFamily="34" charset="-122"/>
                <a:ea typeface="Microsoft YaHei" panose="020B0503020204020204" pitchFamily="34" charset="-122"/>
              </a:rPr>
              <a:t>位的商业网站及移动应用支持度情况 </a:t>
            </a:r>
          </a:p>
        </p:txBody>
      </p:sp>
    </p:spTree>
    <p:extLst>
      <p:ext uri="{BB962C8B-B14F-4D97-AF65-F5344CB8AC3E}">
        <p14:creationId xmlns:p14="http://schemas.microsoft.com/office/powerpoint/2010/main" val="192633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a:extLst>
              <a:ext uri="{FF2B5EF4-FFF2-40B4-BE49-F238E27FC236}">
                <a16:creationId xmlns:a16="http://schemas.microsoft.com/office/drawing/2014/main" id="{387BE765-7D31-4F6F-8753-535B39AD1118}"/>
              </a:ext>
            </a:extLst>
          </p:cNvPr>
          <p:cNvSpPr txBox="1">
            <a:spLocks/>
          </p:cNvSpPr>
          <p:nvPr/>
        </p:nvSpPr>
        <p:spPr>
          <a:xfrm>
            <a:off x="797667" y="301163"/>
            <a:ext cx="5145349" cy="504885"/>
          </a:xfrm>
          <a:prstGeom prst="rect">
            <a:avLst/>
          </a:prstGeom>
        </p:spPr>
        <p:txBody>
          <a:bodyPr vert="horz" wrap="none" lIns="91440" tIns="45720" rIns="91440" bIns="45720" rtlCol="0" anchor="ctr">
            <a:normAutofit fontScale="97500"/>
          </a:bodyPr>
          <a:lstStyle>
            <a:lvl1pPr algn="l" defTabSz="914400" rtl="0" eaLnBrk="1" latinLnBrk="0" hangingPunct="1">
              <a:lnSpc>
                <a:spcPct val="90000"/>
              </a:lnSpc>
              <a:spcBef>
                <a:spcPct val="0"/>
              </a:spcBef>
              <a:buNone/>
              <a:defRPr lang="zh-CN" altLang="en-US" sz="2800" b="1" kern="1200" spc="300">
                <a:gradFill>
                  <a:gsLst>
                    <a:gs pos="0">
                      <a:schemeClr val="accent1"/>
                    </a:gs>
                    <a:gs pos="100000">
                      <a:schemeClr val="accent2"/>
                    </a:gs>
                  </a:gsLst>
                  <a:lin ang="5400000" scaled="1"/>
                </a:gradFill>
                <a:latin typeface="微软雅黑"/>
                <a:ea typeface="+mn-ea"/>
                <a:cs typeface="+mn-cs"/>
              </a:defRPr>
            </a:lvl1pPr>
          </a:lstStyle>
          <a:p>
            <a:r>
              <a:rPr lang="zh-CN" altLang="en-US" dirty="0"/>
              <a:t>教育行业</a:t>
            </a:r>
            <a:r>
              <a:rPr lang="en-US" altLang="zh-CN" dirty="0"/>
              <a:t>IPv6</a:t>
            </a:r>
            <a:r>
              <a:rPr lang="zh-CN" altLang="en-US" dirty="0"/>
              <a:t>推进</a:t>
            </a:r>
          </a:p>
        </p:txBody>
      </p:sp>
      <p:sp>
        <p:nvSpPr>
          <p:cNvPr id="27" name="内容占位符 2">
            <a:extLst>
              <a:ext uri="{FF2B5EF4-FFF2-40B4-BE49-F238E27FC236}">
                <a16:creationId xmlns:a16="http://schemas.microsoft.com/office/drawing/2014/main" id="{80FDD74C-0F5A-4E3F-B276-80E754DD6DB3}"/>
              </a:ext>
            </a:extLst>
          </p:cNvPr>
          <p:cNvSpPr txBox="1">
            <a:spLocks/>
          </p:cNvSpPr>
          <p:nvPr/>
        </p:nvSpPr>
        <p:spPr>
          <a:xfrm>
            <a:off x="660892" y="1261533"/>
            <a:ext cx="11205633" cy="55118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200" cap="all" dirty="0">
                <a:latin typeface="Times New Roman" panose="02020603050405020304" pitchFamily="18" charset="0"/>
                <a:ea typeface="微软雅黑" panose="020B0503020204020204" pitchFamily="34" charset="-122"/>
                <a:cs typeface="Times New Roman" panose="02020603050405020304" pitchFamily="18" charset="0"/>
              </a:rPr>
              <a:t>中共中央办公厅 国务院办公厅</a:t>
            </a:r>
            <a:r>
              <a:rPr lang="en-US" altLang="zh-CN" sz="3200" cap="all"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3200" cap="all" dirty="0">
                <a:latin typeface="Times New Roman" panose="02020603050405020304" pitchFamily="18" charset="0"/>
                <a:ea typeface="微软雅黑" panose="020B0503020204020204" pitchFamily="34" charset="-122"/>
                <a:cs typeface="Times New Roman" panose="02020603050405020304" pitchFamily="18" charset="0"/>
              </a:rPr>
              <a:t>推进互联网协议第六版（</a:t>
            </a:r>
            <a:r>
              <a:rPr lang="en-US" altLang="zh-CN" sz="3200" cap="all" dirty="0">
                <a:latin typeface="Times New Roman" panose="02020603050405020304" pitchFamily="18" charset="0"/>
                <a:ea typeface="微软雅黑" panose="020B0503020204020204" pitchFamily="34" charset="-122"/>
                <a:cs typeface="Times New Roman" panose="02020603050405020304" pitchFamily="18" charset="0"/>
              </a:rPr>
              <a:t>IPv6</a:t>
            </a:r>
            <a:r>
              <a:rPr lang="zh-CN" altLang="en-US" sz="3200" cap="all" dirty="0">
                <a:latin typeface="Times New Roman" panose="02020603050405020304" pitchFamily="18" charset="0"/>
                <a:ea typeface="微软雅黑" panose="020B0503020204020204" pitchFamily="34" charset="-122"/>
                <a:cs typeface="Times New Roman" panose="02020603050405020304" pitchFamily="18" charset="0"/>
              </a:rPr>
              <a:t>）规模部署行动计划</a:t>
            </a:r>
            <a:r>
              <a:rPr lang="en-US" altLang="zh-CN" sz="3200" cap="all"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t>2017-11-26 17:46 </a:t>
            </a:r>
            <a:r>
              <a:rPr lang="zh-CN" altLang="en-US" sz="1600" dirty="0"/>
              <a:t>来源： 新华社</a:t>
            </a:r>
            <a:endParaRPr lang="en-US" altLang="zh-CN" sz="1600" cap="all"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a:p>
        </p:txBody>
      </p:sp>
      <p:pic>
        <p:nvPicPr>
          <p:cNvPr id="28" name="图片 27">
            <a:extLst>
              <a:ext uri="{FF2B5EF4-FFF2-40B4-BE49-F238E27FC236}">
                <a16:creationId xmlns:a16="http://schemas.microsoft.com/office/drawing/2014/main" id="{AE46B41A-3712-43E4-9193-8E9E41E3F58C}"/>
              </a:ext>
            </a:extLst>
          </p:cNvPr>
          <p:cNvPicPr>
            <a:picLocks noChangeAspect="1"/>
          </p:cNvPicPr>
          <p:nvPr/>
        </p:nvPicPr>
        <p:blipFill>
          <a:blip r:embed="rId3"/>
          <a:stretch>
            <a:fillRect/>
          </a:stretch>
        </p:blipFill>
        <p:spPr>
          <a:xfrm>
            <a:off x="6289920" y="2783138"/>
            <a:ext cx="5493979" cy="3748573"/>
          </a:xfrm>
          <a:prstGeom prst="rect">
            <a:avLst/>
          </a:prstGeom>
        </p:spPr>
      </p:pic>
      <p:pic>
        <p:nvPicPr>
          <p:cNvPr id="29" name="图片 28">
            <a:extLst>
              <a:ext uri="{FF2B5EF4-FFF2-40B4-BE49-F238E27FC236}">
                <a16:creationId xmlns:a16="http://schemas.microsoft.com/office/drawing/2014/main" id="{71AF5D13-3A52-4413-B0ED-5DBFE65D9C70}"/>
              </a:ext>
            </a:extLst>
          </p:cNvPr>
          <p:cNvPicPr>
            <a:picLocks noChangeAspect="1"/>
          </p:cNvPicPr>
          <p:nvPr/>
        </p:nvPicPr>
        <p:blipFill>
          <a:blip r:embed="rId4"/>
          <a:stretch>
            <a:fillRect/>
          </a:stretch>
        </p:blipFill>
        <p:spPr>
          <a:xfrm>
            <a:off x="408102" y="2643369"/>
            <a:ext cx="6217233" cy="3576095"/>
          </a:xfrm>
          <a:prstGeom prst="rect">
            <a:avLst/>
          </a:prstGeom>
        </p:spPr>
      </p:pic>
      <p:pic>
        <p:nvPicPr>
          <p:cNvPr id="30" name="图片 29">
            <a:extLst>
              <a:ext uri="{FF2B5EF4-FFF2-40B4-BE49-F238E27FC236}">
                <a16:creationId xmlns:a16="http://schemas.microsoft.com/office/drawing/2014/main" id="{B661A5FC-5535-4C58-B487-51CB88A5E4DA}"/>
              </a:ext>
            </a:extLst>
          </p:cNvPr>
          <p:cNvPicPr>
            <a:picLocks noChangeAspect="1"/>
          </p:cNvPicPr>
          <p:nvPr/>
        </p:nvPicPr>
        <p:blipFill>
          <a:blip r:embed="rId5"/>
          <a:stretch>
            <a:fillRect/>
          </a:stretch>
        </p:blipFill>
        <p:spPr>
          <a:xfrm>
            <a:off x="2984746" y="2382738"/>
            <a:ext cx="5472714" cy="3976495"/>
          </a:xfrm>
          <a:prstGeom prst="rect">
            <a:avLst/>
          </a:prstGeom>
        </p:spPr>
      </p:pic>
    </p:spTree>
    <p:extLst>
      <p:ext uri="{BB962C8B-B14F-4D97-AF65-F5344CB8AC3E}">
        <p14:creationId xmlns:p14="http://schemas.microsoft.com/office/powerpoint/2010/main" val="12108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66" descr="e7d195523061f1c03a90ee8e42cb24248e56383cd534985688F9F494128731F165EE95AB4B0C0A38076AAEA07667B1565C446FC45FF01DFB0E885BCDBDF3A284F3DB14DA61DD97F0BAB2E6C668FB4931C7AFB968536FC41933578C7BCBA3B696BC0949B6F72ED8A81857B001C58C339FCA682F2971D289F3775BBD948770D77841EAB54B73301584">
            <a:extLst>
              <a:ext uri="{FF2B5EF4-FFF2-40B4-BE49-F238E27FC236}">
                <a16:creationId xmlns:a16="http://schemas.microsoft.com/office/drawing/2014/main" id="{56D99B48-C492-4D7B-A35E-FF0944A721FD}"/>
              </a:ext>
            </a:extLst>
          </p:cNvPr>
          <p:cNvSpPr>
            <a:spLocks noChangeArrowheads="1"/>
          </p:cNvSpPr>
          <p:nvPr/>
        </p:nvSpPr>
        <p:spPr bwMode="auto">
          <a:xfrm>
            <a:off x="8619292" y="3359013"/>
            <a:ext cx="10241" cy="10241"/>
          </a:xfrm>
          <a:prstGeom prst="ellipse">
            <a:avLst/>
          </a:prstGeom>
          <a:solidFill>
            <a:schemeClr val="accent2"/>
          </a:solidFill>
          <a:ln>
            <a:noFill/>
          </a:ln>
        </p:spPr>
        <p:txBody>
          <a:bodyPr vert="horz" wrap="square" lIns="91438" tIns="45719" rIns="91438" bIns="45719" numCol="1" anchor="t" anchorCtr="0" compatLnSpc="1">
            <a:prstTxWarp prst="textNoShape">
              <a:avLst/>
            </a:prstTxWarp>
          </a:bodyPr>
          <a:lstStyle/>
          <a:p>
            <a:pPr defTabSz="914377"/>
            <a:endParaRPr lang="zh-CN" altLang="en-US" sz="1900">
              <a:solidFill>
                <a:prstClr val="black"/>
              </a:solidFill>
            </a:endParaRPr>
          </a:p>
        </p:txBody>
      </p:sp>
      <p:sp>
        <p:nvSpPr>
          <p:cNvPr id="4" name="Oval 170" descr="e7d195523061f1c03a90ee8e42cb24248e56383cd534985688F9F494128731F165EE95AB4B0C0A38076AAEA07667B1565C446FC45FF01DFB0E885BCDBDF3A284F3DB14DA61DD97F0BAB2E6C668FB4931C7AFB968536FC41933578C7BCBA3B696BC0949B6F72ED8A81857B001C58C339FCA682F2971D289F3775BBD948770D77841EAB54B73301584">
            <a:extLst>
              <a:ext uri="{FF2B5EF4-FFF2-40B4-BE49-F238E27FC236}">
                <a16:creationId xmlns:a16="http://schemas.microsoft.com/office/drawing/2014/main" id="{33392216-DDFF-4D1C-95B4-F861FFD97BC6}"/>
              </a:ext>
            </a:extLst>
          </p:cNvPr>
          <p:cNvSpPr>
            <a:spLocks noChangeArrowheads="1"/>
          </p:cNvSpPr>
          <p:nvPr/>
        </p:nvSpPr>
        <p:spPr bwMode="auto">
          <a:xfrm>
            <a:off x="8584181" y="3597478"/>
            <a:ext cx="10241" cy="10241"/>
          </a:xfrm>
          <a:prstGeom prst="ellipse">
            <a:avLst/>
          </a:prstGeom>
          <a:solidFill>
            <a:schemeClr val="accent2"/>
          </a:solidFill>
          <a:ln>
            <a:noFill/>
          </a:ln>
        </p:spPr>
        <p:txBody>
          <a:bodyPr vert="horz" wrap="square" lIns="91438" tIns="45719" rIns="91438" bIns="45719" numCol="1" anchor="t" anchorCtr="0" compatLnSpc="1">
            <a:prstTxWarp prst="textNoShape">
              <a:avLst/>
            </a:prstTxWarp>
          </a:bodyPr>
          <a:lstStyle/>
          <a:p>
            <a:pPr defTabSz="914377"/>
            <a:endParaRPr lang="zh-CN" altLang="en-US" sz="1900">
              <a:solidFill>
                <a:prstClr val="black"/>
              </a:solidFill>
            </a:endParaRPr>
          </a:p>
        </p:txBody>
      </p:sp>
      <p:sp>
        <p:nvSpPr>
          <p:cNvPr id="5" name="Oval 188" descr="e7d195523061f1c03a90ee8e42cb24248e56383cd534985688F9F494128731F165EE95AB4B0C0A38076AAEA07667B1565C446FC45FF01DFB0E885BCDBDF3A284F3DB14DA61DD97F0BAB2E6C668FB4931C7AFB968536FC41933578C7BCBA3B696BC0949B6F72ED8A81857B001C58C339FCA682F2971D289F3775BBD948770D77841EAB54B73301584">
            <a:extLst>
              <a:ext uri="{FF2B5EF4-FFF2-40B4-BE49-F238E27FC236}">
                <a16:creationId xmlns:a16="http://schemas.microsoft.com/office/drawing/2014/main" id="{948E7780-EC5F-48CB-9206-9B631CC5A362}"/>
              </a:ext>
            </a:extLst>
          </p:cNvPr>
          <p:cNvSpPr>
            <a:spLocks noChangeArrowheads="1"/>
          </p:cNvSpPr>
          <p:nvPr/>
        </p:nvSpPr>
        <p:spPr bwMode="auto">
          <a:xfrm>
            <a:off x="8604662" y="3445328"/>
            <a:ext cx="11704" cy="10241"/>
          </a:xfrm>
          <a:prstGeom prst="ellipse">
            <a:avLst/>
          </a:prstGeom>
          <a:solidFill>
            <a:schemeClr val="accent2"/>
          </a:solidFill>
          <a:ln>
            <a:noFill/>
          </a:ln>
        </p:spPr>
        <p:txBody>
          <a:bodyPr vert="horz" wrap="square" lIns="91438" tIns="45719" rIns="91438" bIns="45719" numCol="1" anchor="t" anchorCtr="0" compatLnSpc="1">
            <a:prstTxWarp prst="textNoShape">
              <a:avLst/>
            </a:prstTxWarp>
          </a:bodyPr>
          <a:lstStyle/>
          <a:p>
            <a:pPr defTabSz="914377"/>
            <a:endParaRPr lang="zh-CN" altLang="en-US" sz="1900">
              <a:solidFill>
                <a:prstClr val="black"/>
              </a:solidFill>
            </a:endParaRPr>
          </a:p>
        </p:txBody>
      </p:sp>
      <p:cxnSp>
        <p:nvCxnSpPr>
          <p:cNvPr id="6" name="直接连接符 5">
            <a:extLst>
              <a:ext uri="{FF2B5EF4-FFF2-40B4-BE49-F238E27FC236}">
                <a16:creationId xmlns:a16="http://schemas.microsoft.com/office/drawing/2014/main" id="{6DCF2804-5812-4D20-A6F1-852DFF97471D}"/>
              </a:ext>
            </a:extLst>
          </p:cNvPr>
          <p:cNvCxnSpPr/>
          <p:nvPr/>
        </p:nvCxnSpPr>
        <p:spPr>
          <a:xfrm>
            <a:off x="5646153" y="971163"/>
            <a:ext cx="4426" cy="166144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FF041178-051C-4988-80C2-9EA9B9F4AE69}"/>
              </a:ext>
            </a:extLst>
          </p:cNvPr>
          <p:cNvSpPr/>
          <p:nvPr/>
        </p:nvSpPr>
        <p:spPr>
          <a:xfrm>
            <a:off x="4943872" y="1904638"/>
            <a:ext cx="1415772" cy="461665"/>
          </a:xfrm>
          <a:prstGeom prst="rect">
            <a:avLst/>
          </a:prstGeom>
          <a:solidFill>
            <a:schemeClr val="accent1">
              <a:lumMod val="40000"/>
              <a:lumOff val="60000"/>
            </a:schemeClr>
          </a:solidFill>
        </p:spPr>
        <p:txBody>
          <a:bodyPr wrap="none">
            <a:spAutoFit/>
          </a:bodyPr>
          <a:lstStyle/>
          <a:p>
            <a:pPr defTabSz="914377"/>
            <a:r>
              <a:rPr lang="zh-CN" altLang="en-US" sz="2400" b="1" dirty="0">
                <a:solidFill>
                  <a:srgbClr val="000000"/>
                </a:solidFill>
                <a:latin typeface="微软雅黑"/>
              </a:rPr>
              <a:t>重点任务</a:t>
            </a:r>
            <a:endParaRPr lang="zh-CN" altLang="en-US" sz="1400" dirty="0">
              <a:solidFill>
                <a:srgbClr val="000000"/>
              </a:solidFill>
              <a:latin typeface="微软雅黑"/>
            </a:endParaRPr>
          </a:p>
        </p:txBody>
      </p:sp>
      <p:sp>
        <p:nvSpPr>
          <p:cNvPr id="8" name="矩形 7">
            <a:extLst>
              <a:ext uri="{FF2B5EF4-FFF2-40B4-BE49-F238E27FC236}">
                <a16:creationId xmlns:a16="http://schemas.microsoft.com/office/drawing/2014/main" id="{920FB44A-33C2-409F-8441-C90A7DFC1E95}"/>
              </a:ext>
            </a:extLst>
          </p:cNvPr>
          <p:cNvSpPr/>
          <p:nvPr/>
        </p:nvSpPr>
        <p:spPr>
          <a:xfrm>
            <a:off x="2167432" y="776898"/>
            <a:ext cx="6941393" cy="707886"/>
          </a:xfrm>
          <a:prstGeom prst="rect">
            <a:avLst/>
          </a:prstGeom>
          <a:solidFill>
            <a:schemeClr val="accent1"/>
          </a:solidFill>
        </p:spPr>
        <p:txBody>
          <a:bodyPr wrap="square">
            <a:spAutoFit/>
          </a:bodyPr>
          <a:lstStyle/>
          <a:p>
            <a:pPr algn="ctr" defTabSz="914377"/>
            <a:r>
              <a:rPr lang="zh-CN" altLang="en-US" sz="2000" b="1" dirty="0">
                <a:solidFill>
                  <a:prstClr val="white"/>
                </a:solidFill>
                <a:latin typeface="微软雅黑"/>
              </a:rPr>
              <a:t>山东省教育厅办公室 关于贯彻落实</a:t>
            </a:r>
            <a:r>
              <a:rPr lang="en-US" altLang="zh-CN" sz="2000" b="1" dirty="0">
                <a:solidFill>
                  <a:prstClr val="white"/>
                </a:solidFill>
                <a:latin typeface="微软雅黑"/>
              </a:rPr>
              <a:t>《</a:t>
            </a:r>
            <a:r>
              <a:rPr lang="zh-CN" altLang="en-US" sz="2000" b="1" dirty="0">
                <a:solidFill>
                  <a:prstClr val="white"/>
                </a:solidFill>
                <a:latin typeface="微软雅黑"/>
              </a:rPr>
              <a:t>山东省推进互联网协议 第六版（</a:t>
            </a:r>
            <a:r>
              <a:rPr lang="en-US" altLang="zh-CN" sz="2000" b="1" dirty="0">
                <a:solidFill>
                  <a:prstClr val="white"/>
                </a:solidFill>
                <a:latin typeface="微软雅黑"/>
              </a:rPr>
              <a:t>IPv6</a:t>
            </a:r>
            <a:r>
              <a:rPr lang="zh-CN" altLang="en-US" sz="2000" b="1" dirty="0">
                <a:solidFill>
                  <a:prstClr val="white"/>
                </a:solidFill>
                <a:latin typeface="微软雅黑"/>
              </a:rPr>
              <a:t>）规模部署行动计划 的实施方案</a:t>
            </a:r>
            <a:r>
              <a:rPr lang="en-US" altLang="zh-CN" sz="2000" b="1" dirty="0">
                <a:solidFill>
                  <a:prstClr val="white"/>
                </a:solidFill>
                <a:latin typeface="微软雅黑"/>
              </a:rPr>
              <a:t>》</a:t>
            </a:r>
            <a:r>
              <a:rPr lang="zh-CN" altLang="en-US" sz="2000" b="1" dirty="0">
                <a:solidFill>
                  <a:prstClr val="white"/>
                </a:solidFill>
                <a:latin typeface="微软雅黑"/>
              </a:rPr>
              <a:t>的通知 </a:t>
            </a:r>
          </a:p>
        </p:txBody>
      </p:sp>
      <p:sp>
        <p:nvSpPr>
          <p:cNvPr id="9" name="圆角矩形 15">
            <a:extLst>
              <a:ext uri="{FF2B5EF4-FFF2-40B4-BE49-F238E27FC236}">
                <a16:creationId xmlns:a16="http://schemas.microsoft.com/office/drawing/2014/main" id="{D87A3276-0308-4C0F-A596-4F3D689223C2}"/>
              </a:ext>
            </a:extLst>
          </p:cNvPr>
          <p:cNvSpPr/>
          <p:nvPr/>
        </p:nvSpPr>
        <p:spPr>
          <a:xfrm>
            <a:off x="2135560"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人才培养</a:t>
            </a:r>
          </a:p>
        </p:txBody>
      </p:sp>
      <p:sp>
        <p:nvSpPr>
          <p:cNvPr id="10" name="圆角矩形 16">
            <a:extLst>
              <a:ext uri="{FF2B5EF4-FFF2-40B4-BE49-F238E27FC236}">
                <a16:creationId xmlns:a16="http://schemas.microsoft.com/office/drawing/2014/main" id="{BC06A5A1-B984-475B-A3EE-BEA18CBEBD8D}"/>
              </a:ext>
            </a:extLst>
          </p:cNvPr>
          <p:cNvSpPr/>
          <p:nvPr/>
        </p:nvSpPr>
        <p:spPr>
          <a:xfrm>
            <a:off x="4943872"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应用系统和服务升级</a:t>
            </a:r>
          </a:p>
        </p:txBody>
      </p:sp>
      <p:sp>
        <p:nvSpPr>
          <p:cNvPr id="11" name="圆角矩形 17">
            <a:extLst>
              <a:ext uri="{FF2B5EF4-FFF2-40B4-BE49-F238E27FC236}">
                <a16:creationId xmlns:a16="http://schemas.microsoft.com/office/drawing/2014/main" id="{35F5D465-FDCD-492A-B660-6027CB986E4F}"/>
              </a:ext>
            </a:extLst>
          </p:cNvPr>
          <p:cNvSpPr/>
          <p:nvPr/>
        </p:nvSpPr>
        <p:spPr>
          <a:xfrm>
            <a:off x="6528048"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77"/>
            <a:r>
              <a:rPr lang="en-US" altLang="zh-CN" sz="1900" b="1" dirty="0">
                <a:solidFill>
                  <a:srgbClr val="00436D"/>
                </a:solidFill>
                <a:latin typeface="微软雅黑"/>
              </a:rPr>
              <a:t>IPv6</a:t>
            </a:r>
            <a:r>
              <a:rPr lang="zh-CN" altLang="en-US" sz="1900" b="1" dirty="0">
                <a:solidFill>
                  <a:srgbClr val="00436D"/>
                </a:solidFill>
                <a:latin typeface="微软雅黑"/>
              </a:rPr>
              <a:t>技</a:t>
            </a:r>
            <a:endParaRPr lang="en-US" altLang="zh-CN" sz="1900" b="1" dirty="0">
              <a:solidFill>
                <a:srgbClr val="00436D"/>
              </a:solidFill>
              <a:latin typeface="微软雅黑"/>
            </a:endParaRPr>
          </a:p>
          <a:p>
            <a:pPr algn="ctr" defTabSz="914377"/>
            <a:r>
              <a:rPr lang="zh-CN" altLang="en-US" sz="1900" b="1" dirty="0">
                <a:solidFill>
                  <a:srgbClr val="00436D"/>
                </a:solidFill>
                <a:latin typeface="微软雅黑"/>
              </a:rPr>
              <a:t>术</a:t>
            </a:r>
            <a:endParaRPr lang="en-US" altLang="zh-CN" sz="1900" b="1" dirty="0">
              <a:solidFill>
                <a:srgbClr val="00436D"/>
              </a:solidFill>
              <a:latin typeface="微软雅黑"/>
            </a:endParaRPr>
          </a:p>
          <a:p>
            <a:pPr algn="ctr" defTabSz="914377"/>
            <a:r>
              <a:rPr lang="zh-CN" altLang="en-US" sz="1900" b="1" dirty="0">
                <a:solidFill>
                  <a:srgbClr val="00436D"/>
                </a:solidFill>
                <a:latin typeface="微软雅黑"/>
              </a:rPr>
              <a:t>的</a:t>
            </a:r>
            <a:endParaRPr lang="en-US" altLang="zh-CN" sz="1900" b="1" dirty="0">
              <a:solidFill>
                <a:srgbClr val="00436D"/>
              </a:solidFill>
              <a:latin typeface="微软雅黑"/>
            </a:endParaRPr>
          </a:p>
          <a:p>
            <a:pPr algn="ctr" defTabSz="914377"/>
            <a:r>
              <a:rPr lang="zh-CN" altLang="en-US" sz="1900" b="1" dirty="0">
                <a:solidFill>
                  <a:srgbClr val="00436D"/>
                </a:solidFill>
                <a:latin typeface="微软雅黑"/>
              </a:rPr>
              <a:t>支</a:t>
            </a:r>
            <a:endParaRPr lang="en-US" altLang="zh-CN" sz="1900" b="1" dirty="0">
              <a:solidFill>
                <a:srgbClr val="00436D"/>
              </a:solidFill>
              <a:latin typeface="微软雅黑"/>
            </a:endParaRPr>
          </a:p>
          <a:p>
            <a:pPr algn="ctr" defTabSz="914377"/>
            <a:r>
              <a:rPr lang="zh-CN" altLang="en-US" sz="1900" b="1" dirty="0">
                <a:solidFill>
                  <a:srgbClr val="00436D"/>
                </a:solidFill>
                <a:latin typeface="微软雅黑"/>
              </a:rPr>
              <a:t>撑</a:t>
            </a:r>
            <a:endParaRPr lang="en-US" altLang="zh-CN" sz="1900" b="1" dirty="0">
              <a:solidFill>
                <a:srgbClr val="00436D"/>
              </a:solidFill>
              <a:latin typeface="微软雅黑"/>
            </a:endParaRPr>
          </a:p>
          <a:p>
            <a:pPr algn="ctr" defTabSz="914377"/>
            <a:r>
              <a:rPr lang="zh-CN" altLang="en-US" sz="1900" b="1" dirty="0">
                <a:solidFill>
                  <a:srgbClr val="00436D"/>
                </a:solidFill>
                <a:latin typeface="微软雅黑"/>
              </a:rPr>
              <a:t>保</a:t>
            </a:r>
            <a:endParaRPr lang="en-US" altLang="zh-CN" sz="1900" b="1" dirty="0">
              <a:solidFill>
                <a:srgbClr val="00436D"/>
              </a:solidFill>
              <a:latin typeface="微软雅黑"/>
            </a:endParaRPr>
          </a:p>
          <a:p>
            <a:pPr algn="ctr" defTabSz="914377"/>
            <a:r>
              <a:rPr lang="zh-CN" altLang="en-US" sz="1900" b="1" dirty="0">
                <a:solidFill>
                  <a:srgbClr val="00436D"/>
                </a:solidFill>
                <a:latin typeface="微软雅黑"/>
              </a:rPr>
              <a:t>障</a:t>
            </a:r>
          </a:p>
        </p:txBody>
      </p:sp>
      <p:sp>
        <p:nvSpPr>
          <p:cNvPr id="12" name="圆角矩形 18">
            <a:extLst>
              <a:ext uri="{FF2B5EF4-FFF2-40B4-BE49-F238E27FC236}">
                <a16:creationId xmlns:a16="http://schemas.microsoft.com/office/drawing/2014/main" id="{BDF37351-3E6D-48D0-BF50-79147B1C14CE}"/>
              </a:ext>
            </a:extLst>
          </p:cNvPr>
          <p:cNvSpPr/>
          <p:nvPr/>
        </p:nvSpPr>
        <p:spPr>
          <a:xfrm>
            <a:off x="5735960"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网络安全管理和防护</a:t>
            </a:r>
          </a:p>
        </p:txBody>
      </p:sp>
      <p:sp>
        <p:nvSpPr>
          <p:cNvPr id="13" name="圆角矩形 20">
            <a:extLst>
              <a:ext uri="{FF2B5EF4-FFF2-40B4-BE49-F238E27FC236}">
                <a16:creationId xmlns:a16="http://schemas.microsoft.com/office/drawing/2014/main" id="{62C6BA0B-88AB-4004-B5E8-3B47C0907236}"/>
              </a:ext>
            </a:extLst>
          </p:cNvPr>
          <p:cNvSpPr/>
          <p:nvPr/>
        </p:nvSpPr>
        <p:spPr>
          <a:xfrm>
            <a:off x="7968208"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组织领导</a:t>
            </a:r>
          </a:p>
        </p:txBody>
      </p:sp>
      <p:sp>
        <p:nvSpPr>
          <p:cNvPr id="14" name="圆角矩形 21">
            <a:extLst>
              <a:ext uri="{FF2B5EF4-FFF2-40B4-BE49-F238E27FC236}">
                <a16:creationId xmlns:a16="http://schemas.microsoft.com/office/drawing/2014/main" id="{14A53023-4BD6-4081-B10F-0553AC9BEAA0}"/>
              </a:ext>
            </a:extLst>
          </p:cNvPr>
          <p:cNvSpPr/>
          <p:nvPr/>
        </p:nvSpPr>
        <p:spPr>
          <a:xfrm>
            <a:off x="9470478"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技术指导与支持</a:t>
            </a:r>
          </a:p>
        </p:txBody>
      </p:sp>
      <p:sp>
        <p:nvSpPr>
          <p:cNvPr id="15" name="圆角矩形 22">
            <a:extLst>
              <a:ext uri="{FF2B5EF4-FFF2-40B4-BE49-F238E27FC236}">
                <a16:creationId xmlns:a16="http://schemas.microsoft.com/office/drawing/2014/main" id="{3C07A40B-5007-4367-8876-98679F6C0952}"/>
              </a:ext>
            </a:extLst>
          </p:cNvPr>
          <p:cNvSpPr/>
          <p:nvPr/>
        </p:nvSpPr>
        <p:spPr>
          <a:xfrm>
            <a:off x="8719343"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责任分工</a:t>
            </a:r>
          </a:p>
        </p:txBody>
      </p:sp>
      <p:sp>
        <p:nvSpPr>
          <p:cNvPr id="16" name="圆角矩形 23">
            <a:extLst>
              <a:ext uri="{FF2B5EF4-FFF2-40B4-BE49-F238E27FC236}">
                <a16:creationId xmlns:a16="http://schemas.microsoft.com/office/drawing/2014/main" id="{07270CB8-3EE6-4D33-856A-FB7563C3C6F2}"/>
              </a:ext>
            </a:extLst>
          </p:cNvPr>
          <p:cNvSpPr/>
          <p:nvPr/>
        </p:nvSpPr>
        <p:spPr>
          <a:xfrm>
            <a:off x="10221614"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督查考核</a:t>
            </a:r>
          </a:p>
        </p:txBody>
      </p:sp>
      <p:sp>
        <p:nvSpPr>
          <p:cNvPr id="17" name="圆角矩形 24">
            <a:extLst>
              <a:ext uri="{FF2B5EF4-FFF2-40B4-BE49-F238E27FC236}">
                <a16:creationId xmlns:a16="http://schemas.microsoft.com/office/drawing/2014/main" id="{C118E0E9-C6A1-460D-AD96-2DD1CCF25798}"/>
              </a:ext>
            </a:extLst>
          </p:cNvPr>
          <p:cNvSpPr/>
          <p:nvPr/>
        </p:nvSpPr>
        <p:spPr>
          <a:xfrm>
            <a:off x="4151784"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基础网络设施升级改造</a:t>
            </a:r>
          </a:p>
        </p:txBody>
      </p:sp>
      <p:sp>
        <p:nvSpPr>
          <p:cNvPr id="18" name="圆角矩形 25">
            <a:extLst>
              <a:ext uri="{FF2B5EF4-FFF2-40B4-BE49-F238E27FC236}">
                <a16:creationId xmlns:a16="http://schemas.microsoft.com/office/drawing/2014/main" id="{C17B9EE0-BCC3-48AC-930A-E2696DCEF466}"/>
              </a:ext>
            </a:extLst>
          </p:cNvPr>
          <p:cNvSpPr/>
          <p:nvPr/>
        </p:nvSpPr>
        <p:spPr>
          <a:xfrm>
            <a:off x="1278668" y="2984758"/>
            <a:ext cx="576064" cy="309634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900" b="1" dirty="0">
                <a:solidFill>
                  <a:srgbClr val="00436D"/>
                </a:solidFill>
                <a:latin typeface="微软雅黑"/>
              </a:rPr>
              <a:t>系统升级</a:t>
            </a:r>
          </a:p>
        </p:txBody>
      </p:sp>
      <p:sp>
        <p:nvSpPr>
          <p:cNvPr id="19" name="矩形 18">
            <a:extLst>
              <a:ext uri="{FF2B5EF4-FFF2-40B4-BE49-F238E27FC236}">
                <a16:creationId xmlns:a16="http://schemas.microsoft.com/office/drawing/2014/main" id="{A9CE1E42-91C3-4AFF-809E-9F2B51F3D418}"/>
              </a:ext>
            </a:extLst>
          </p:cNvPr>
          <p:cNvSpPr/>
          <p:nvPr/>
        </p:nvSpPr>
        <p:spPr>
          <a:xfrm>
            <a:off x="4079776"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实施</a:t>
            </a:r>
            <a:endParaRPr lang="zh-CN" altLang="en-US" sz="1900" i="1" dirty="0">
              <a:solidFill>
                <a:srgbClr val="C00000"/>
              </a:solidFill>
            </a:endParaRPr>
          </a:p>
        </p:txBody>
      </p:sp>
      <p:sp>
        <p:nvSpPr>
          <p:cNvPr id="20" name="矩形 19">
            <a:extLst>
              <a:ext uri="{FF2B5EF4-FFF2-40B4-BE49-F238E27FC236}">
                <a16:creationId xmlns:a16="http://schemas.microsoft.com/office/drawing/2014/main" id="{5CE53114-85A5-4868-926C-6C84BD397242}"/>
              </a:ext>
            </a:extLst>
          </p:cNvPr>
          <p:cNvSpPr/>
          <p:nvPr/>
        </p:nvSpPr>
        <p:spPr>
          <a:xfrm>
            <a:off x="4871864"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加快</a:t>
            </a:r>
            <a:endParaRPr lang="zh-CN" altLang="en-US" sz="1900" i="1" dirty="0">
              <a:solidFill>
                <a:srgbClr val="C00000"/>
              </a:solidFill>
            </a:endParaRPr>
          </a:p>
        </p:txBody>
      </p:sp>
      <p:sp>
        <p:nvSpPr>
          <p:cNvPr id="21" name="矩形 20">
            <a:extLst>
              <a:ext uri="{FF2B5EF4-FFF2-40B4-BE49-F238E27FC236}">
                <a16:creationId xmlns:a16="http://schemas.microsoft.com/office/drawing/2014/main" id="{98AB2108-DA8E-4096-BC01-82C4B8C28BB3}"/>
              </a:ext>
            </a:extLst>
          </p:cNvPr>
          <p:cNvSpPr/>
          <p:nvPr/>
        </p:nvSpPr>
        <p:spPr>
          <a:xfrm>
            <a:off x="5663952"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优化</a:t>
            </a:r>
            <a:endParaRPr lang="zh-CN" altLang="en-US" sz="1900" i="1" dirty="0">
              <a:solidFill>
                <a:srgbClr val="C00000"/>
              </a:solidFill>
            </a:endParaRPr>
          </a:p>
        </p:txBody>
      </p:sp>
      <p:sp>
        <p:nvSpPr>
          <p:cNvPr id="22" name="矩形 21">
            <a:extLst>
              <a:ext uri="{FF2B5EF4-FFF2-40B4-BE49-F238E27FC236}">
                <a16:creationId xmlns:a16="http://schemas.microsoft.com/office/drawing/2014/main" id="{1A48FAA2-EC15-4B43-812C-EF16D4C9D205}"/>
              </a:ext>
            </a:extLst>
          </p:cNvPr>
          <p:cNvSpPr/>
          <p:nvPr/>
        </p:nvSpPr>
        <p:spPr>
          <a:xfrm>
            <a:off x="6487095"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加强</a:t>
            </a:r>
            <a:endParaRPr lang="zh-CN" altLang="en-US" sz="1900" i="1" dirty="0">
              <a:solidFill>
                <a:srgbClr val="C00000"/>
              </a:solidFill>
            </a:endParaRPr>
          </a:p>
        </p:txBody>
      </p:sp>
      <p:cxnSp>
        <p:nvCxnSpPr>
          <p:cNvPr id="23" name="直接连接符 22">
            <a:extLst>
              <a:ext uri="{FF2B5EF4-FFF2-40B4-BE49-F238E27FC236}">
                <a16:creationId xmlns:a16="http://schemas.microsoft.com/office/drawing/2014/main" id="{6ABA2823-2F27-4F02-9544-8D0D45C5EC45}"/>
              </a:ext>
            </a:extLst>
          </p:cNvPr>
          <p:cNvCxnSpPr/>
          <p:nvPr/>
        </p:nvCxnSpPr>
        <p:spPr>
          <a:xfrm flipV="1">
            <a:off x="1970278" y="1633592"/>
            <a:ext cx="7489567" cy="47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8290A8ED-5B38-4FA1-86CC-C6F3EFCE612B}"/>
              </a:ext>
            </a:extLst>
          </p:cNvPr>
          <p:cNvCxnSpPr/>
          <p:nvPr/>
        </p:nvCxnSpPr>
        <p:spPr>
          <a:xfrm flipH="1">
            <a:off x="1970278" y="1637802"/>
            <a:ext cx="10634" cy="98691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5450ECE-6A4A-4425-8B78-EDA5C102AF68}"/>
              </a:ext>
            </a:extLst>
          </p:cNvPr>
          <p:cNvCxnSpPr/>
          <p:nvPr/>
        </p:nvCxnSpPr>
        <p:spPr>
          <a:xfrm>
            <a:off x="9456982" y="1637802"/>
            <a:ext cx="0" cy="99917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5C93A5F2-62EC-48F8-AA19-6865882F284C}"/>
              </a:ext>
            </a:extLst>
          </p:cNvPr>
          <p:cNvSpPr/>
          <p:nvPr/>
        </p:nvSpPr>
        <p:spPr>
          <a:xfrm>
            <a:off x="1260831" y="1904638"/>
            <a:ext cx="1415772" cy="461665"/>
          </a:xfrm>
          <a:prstGeom prst="rect">
            <a:avLst/>
          </a:prstGeom>
          <a:solidFill>
            <a:schemeClr val="accent1">
              <a:lumMod val="40000"/>
              <a:lumOff val="60000"/>
            </a:schemeClr>
          </a:solidFill>
        </p:spPr>
        <p:txBody>
          <a:bodyPr wrap="none">
            <a:spAutoFit/>
          </a:bodyPr>
          <a:lstStyle/>
          <a:p>
            <a:pPr defTabSz="914377"/>
            <a:r>
              <a:rPr lang="zh-CN" altLang="zh-CN" sz="2400" b="1" dirty="0">
                <a:solidFill>
                  <a:srgbClr val="000000"/>
                </a:solidFill>
                <a:latin typeface="微软雅黑"/>
              </a:rPr>
              <a:t>主要目标</a:t>
            </a:r>
            <a:endParaRPr lang="zh-CN" altLang="en-US" sz="1400" dirty="0">
              <a:solidFill>
                <a:srgbClr val="000000"/>
              </a:solidFill>
              <a:latin typeface="微软雅黑"/>
            </a:endParaRPr>
          </a:p>
        </p:txBody>
      </p:sp>
      <p:sp>
        <p:nvSpPr>
          <p:cNvPr id="27" name="矩形 26">
            <a:extLst>
              <a:ext uri="{FF2B5EF4-FFF2-40B4-BE49-F238E27FC236}">
                <a16:creationId xmlns:a16="http://schemas.microsoft.com/office/drawing/2014/main" id="{E634634F-34E7-4710-B9E3-86E986D20808}"/>
              </a:ext>
            </a:extLst>
          </p:cNvPr>
          <p:cNvSpPr/>
          <p:nvPr/>
        </p:nvSpPr>
        <p:spPr>
          <a:xfrm>
            <a:off x="8712676" y="1904638"/>
            <a:ext cx="1415772" cy="461665"/>
          </a:xfrm>
          <a:prstGeom prst="rect">
            <a:avLst/>
          </a:prstGeom>
          <a:solidFill>
            <a:schemeClr val="accent1">
              <a:lumMod val="40000"/>
              <a:lumOff val="60000"/>
            </a:schemeClr>
          </a:solidFill>
        </p:spPr>
        <p:txBody>
          <a:bodyPr wrap="none">
            <a:spAutoFit/>
          </a:bodyPr>
          <a:lstStyle/>
          <a:p>
            <a:pPr defTabSz="914377"/>
            <a:r>
              <a:rPr lang="zh-CN" altLang="en-US" sz="2400" b="1" dirty="0">
                <a:solidFill>
                  <a:srgbClr val="000000"/>
                </a:solidFill>
                <a:latin typeface="微软雅黑"/>
              </a:rPr>
              <a:t>保障措施</a:t>
            </a:r>
            <a:endParaRPr lang="zh-CN" altLang="en-US" sz="1400" dirty="0">
              <a:solidFill>
                <a:srgbClr val="000000"/>
              </a:solidFill>
              <a:latin typeface="微软雅黑"/>
            </a:endParaRPr>
          </a:p>
        </p:txBody>
      </p:sp>
      <p:sp>
        <p:nvSpPr>
          <p:cNvPr id="28" name="矩形 27">
            <a:extLst>
              <a:ext uri="{FF2B5EF4-FFF2-40B4-BE49-F238E27FC236}">
                <a16:creationId xmlns:a16="http://schemas.microsoft.com/office/drawing/2014/main" id="{CF2DCEF7-2733-4F63-9C43-468C1CB78558}"/>
              </a:ext>
            </a:extLst>
          </p:cNvPr>
          <p:cNvSpPr/>
          <p:nvPr/>
        </p:nvSpPr>
        <p:spPr>
          <a:xfrm>
            <a:off x="1055440" y="2624718"/>
            <a:ext cx="1944216" cy="3600400"/>
          </a:xfrm>
          <a:prstGeom prst="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9" name="矩形 28">
            <a:extLst>
              <a:ext uri="{FF2B5EF4-FFF2-40B4-BE49-F238E27FC236}">
                <a16:creationId xmlns:a16="http://schemas.microsoft.com/office/drawing/2014/main" id="{43FD244D-F1CF-427F-B674-AB85B473BFC8}"/>
              </a:ext>
            </a:extLst>
          </p:cNvPr>
          <p:cNvSpPr/>
          <p:nvPr/>
        </p:nvSpPr>
        <p:spPr>
          <a:xfrm>
            <a:off x="3810582" y="2632609"/>
            <a:ext cx="3655094" cy="3600400"/>
          </a:xfrm>
          <a:prstGeom prst="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30" name="矩形 29">
            <a:extLst>
              <a:ext uri="{FF2B5EF4-FFF2-40B4-BE49-F238E27FC236}">
                <a16:creationId xmlns:a16="http://schemas.microsoft.com/office/drawing/2014/main" id="{DABE70E7-D470-4348-9FE1-E7300725391A}"/>
              </a:ext>
            </a:extLst>
          </p:cNvPr>
          <p:cNvSpPr/>
          <p:nvPr/>
        </p:nvSpPr>
        <p:spPr>
          <a:xfrm>
            <a:off x="7734871" y="2636972"/>
            <a:ext cx="3401690" cy="3600400"/>
          </a:xfrm>
          <a:prstGeom prst="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31" name="矩形 30">
            <a:extLst>
              <a:ext uri="{FF2B5EF4-FFF2-40B4-BE49-F238E27FC236}">
                <a16:creationId xmlns:a16="http://schemas.microsoft.com/office/drawing/2014/main" id="{B250DF96-40FB-4F3F-9BB7-D636331BE28C}"/>
              </a:ext>
            </a:extLst>
          </p:cNvPr>
          <p:cNvSpPr/>
          <p:nvPr/>
        </p:nvSpPr>
        <p:spPr>
          <a:xfrm>
            <a:off x="7896200"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加强</a:t>
            </a:r>
            <a:endParaRPr lang="zh-CN" altLang="en-US" sz="1900" i="1" dirty="0">
              <a:solidFill>
                <a:srgbClr val="C00000"/>
              </a:solidFill>
            </a:endParaRPr>
          </a:p>
        </p:txBody>
      </p:sp>
      <p:sp>
        <p:nvSpPr>
          <p:cNvPr id="32" name="矩形 31">
            <a:extLst>
              <a:ext uri="{FF2B5EF4-FFF2-40B4-BE49-F238E27FC236}">
                <a16:creationId xmlns:a16="http://schemas.microsoft.com/office/drawing/2014/main" id="{4330DBE9-5287-49D7-8B09-C654D4B36257}"/>
              </a:ext>
            </a:extLst>
          </p:cNvPr>
          <p:cNvSpPr/>
          <p:nvPr/>
        </p:nvSpPr>
        <p:spPr>
          <a:xfrm>
            <a:off x="8640283"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落实</a:t>
            </a:r>
            <a:endParaRPr lang="zh-CN" altLang="en-US" sz="1900" i="1" dirty="0">
              <a:solidFill>
                <a:srgbClr val="C00000"/>
              </a:solidFill>
            </a:endParaRPr>
          </a:p>
        </p:txBody>
      </p:sp>
      <p:sp>
        <p:nvSpPr>
          <p:cNvPr id="33" name="矩形 32">
            <a:extLst>
              <a:ext uri="{FF2B5EF4-FFF2-40B4-BE49-F238E27FC236}">
                <a16:creationId xmlns:a16="http://schemas.microsoft.com/office/drawing/2014/main" id="{BF278106-6C47-47C5-9927-37CC7C4551BE}"/>
              </a:ext>
            </a:extLst>
          </p:cNvPr>
          <p:cNvSpPr/>
          <p:nvPr/>
        </p:nvSpPr>
        <p:spPr>
          <a:xfrm>
            <a:off x="9384366"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加强</a:t>
            </a:r>
            <a:endParaRPr lang="zh-CN" altLang="en-US" sz="1900" i="1" dirty="0">
              <a:solidFill>
                <a:srgbClr val="C00000"/>
              </a:solidFill>
            </a:endParaRPr>
          </a:p>
        </p:txBody>
      </p:sp>
      <p:sp>
        <p:nvSpPr>
          <p:cNvPr id="34" name="矩形 33">
            <a:extLst>
              <a:ext uri="{FF2B5EF4-FFF2-40B4-BE49-F238E27FC236}">
                <a16:creationId xmlns:a16="http://schemas.microsoft.com/office/drawing/2014/main" id="{E7F71311-8AE2-4821-BEC9-D41F30B151BE}"/>
              </a:ext>
            </a:extLst>
          </p:cNvPr>
          <p:cNvSpPr/>
          <p:nvPr/>
        </p:nvSpPr>
        <p:spPr>
          <a:xfrm>
            <a:off x="10128448" y="2624718"/>
            <a:ext cx="671979" cy="384721"/>
          </a:xfrm>
          <a:prstGeom prst="rect">
            <a:avLst/>
          </a:prstGeom>
        </p:spPr>
        <p:txBody>
          <a:bodyPr wrap="none">
            <a:spAutoFit/>
          </a:bodyPr>
          <a:lstStyle/>
          <a:p>
            <a:pPr defTabSz="914377"/>
            <a:r>
              <a:rPr lang="zh-CN" altLang="en-US" sz="1900" b="1" i="1" dirty="0">
                <a:solidFill>
                  <a:srgbClr val="C00000"/>
                </a:solidFill>
                <a:latin typeface="微软雅黑"/>
              </a:rPr>
              <a:t>加强</a:t>
            </a:r>
            <a:endParaRPr lang="zh-CN" altLang="en-US" sz="1900" i="1" dirty="0">
              <a:solidFill>
                <a:srgbClr val="C00000"/>
              </a:solidFill>
            </a:endParaRPr>
          </a:p>
        </p:txBody>
      </p:sp>
      <p:sp>
        <p:nvSpPr>
          <p:cNvPr id="36" name="标题 35">
            <a:extLst>
              <a:ext uri="{FF2B5EF4-FFF2-40B4-BE49-F238E27FC236}">
                <a16:creationId xmlns:a16="http://schemas.microsoft.com/office/drawing/2014/main" id="{3265F538-A3B4-421D-BD0E-9BA541FEDD64}"/>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42040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主要目标</a:t>
            </a:r>
          </a:p>
        </p:txBody>
      </p:sp>
      <p:sp>
        <p:nvSpPr>
          <p:cNvPr id="3" name="MH_Other_7">
            <a:extLst>
              <a:ext uri="{FF2B5EF4-FFF2-40B4-BE49-F238E27FC236}">
                <a16:creationId xmlns:a16="http://schemas.microsoft.com/office/drawing/2014/main" id="{B7E810F4-1AAB-4B25-B2E1-9986C8259CE7}"/>
              </a:ext>
            </a:extLst>
          </p:cNvPr>
          <p:cNvSpPr/>
          <p:nvPr>
            <p:custDataLst>
              <p:tags r:id="rId1"/>
            </p:custDataLst>
          </p:nvPr>
        </p:nvSpPr>
        <p:spPr>
          <a:xfrm>
            <a:off x="2711624" y="3130079"/>
            <a:ext cx="3104528" cy="2243137"/>
          </a:xfrm>
          <a:prstGeom prst="roundRect">
            <a:avLst>
              <a:gd name="adj" fmla="val 6144"/>
            </a:avLst>
          </a:prstGeom>
          <a:solidFill>
            <a:srgbClr val="349EEB"/>
          </a:solidFill>
          <a:ln w="12700" cap="flat" cmpd="sng" algn="ctr">
            <a:noFill/>
            <a:prstDash val="solid"/>
            <a:miter lim="800000"/>
          </a:ln>
          <a:effectLst/>
        </p:spPr>
        <p:txBody>
          <a:bodyPr anchor="ctr"/>
          <a:lstStyle/>
          <a:p>
            <a:pPr algn="ctr" defTabSz="914377"/>
            <a:endParaRPr lang="zh-CN" altLang="en-US" sz="1900" kern="0">
              <a:solidFill>
                <a:prstClr val="white"/>
              </a:solidFill>
            </a:endParaRPr>
          </a:p>
        </p:txBody>
      </p:sp>
      <p:sp>
        <p:nvSpPr>
          <p:cNvPr id="4" name="MH_Text_1">
            <a:extLst>
              <a:ext uri="{FF2B5EF4-FFF2-40B4-BE49-F238E27FC236}">
                <a16:creationId xmlns:a16="http://schemas.microsoft.com/office/drawing/2014/main" id="{A86DAACC-8E27-45E0-9B71-181D0A0D6B76}"/>
              </a:ext>
            </a:extLst>
          </p:cNvPr>
          <p:cNvSpPr/>
          <p:nvPr>
            <p:custDataLst>
              <p:tags r:id="rId2"/>
            </p:custDataLst>
          </p:nvPr>
        </p:nvSpPr>
        <p:spPr>
          <a:xfrm>
            <a:off x="2836999" y="3261841"/>
            <a:ext cx="2812478" cy="2005013"/>
          </a:xfrm>
          <a:prstGeom prst="roundRect">
            <a:avLst>
              <a:gd name="adj" fmla="val 6144"/>
            </a:avLst>
          </a:prstGeom>
          <a:solidFill>
            <a:srgbClr val="FFFFFF"/>
          </a:solidFill>
          <a:ln w="19050">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just" defTabSz="914377">
              <a:defRPr/>
            </a:pPr>
            <a:r>
              <a:rPr lang="zh-CN" altLang="en-US" sz="1900" dirty="0">
                <a:solidFill>
                  <a:srgbClr val="3B3B3B"/>
                </a:solidFill>
                <a:latin typeface="微软雅黑"/>
              </a:rPr>
              <a:t>到 </a:t>
            </a:r>
            <a:r>
              <a:rPr lang="en-US" altLang="zh-CN" sz="1900" dirty="0">
                <a:solidFill>
                  <a:srgbClr val="3B3B3B"/>
                </a:solidFill>
                <a:latin typeface="微软雅黑"/>
              </a:rPr>
              <a:t>2020 </a:t>
            </a:r>
            <a:r>
              <a:rPr lang="zh-CN" altLang="en-US" sz="1900" dirty="0">
                <a:solidFill>
                  <a:srgbClr val="3B3B3B"/>
                </a:solidFill>
                <a:latin typeface="微软雅黑"/>
              </a:rPr>
              <a:t>年底，全省教育系统的各类网络、门户网站和重要应用系统完成升级改造，全面支持 </a:t>
            </a:r>
            <a:r>
              <a:rPr lang="en-US" altLang="zh-CN" sz="1900" dirty="0">
                <a:solidFill>
                  <a:srgbClr val="3B3B3B"/>
                </a:solidFill>
                <a:latin typeface="微软雅黑"/>
              </a:rPr>
              <a:t>IPv6 </a:t>
            </a:r>
            <a:r>
              <a:rPr lang="zh-CN" altLang="en-US" sz="1900" dirty="0">
                <a:solidFill>
                  <a:srgbClr val="3B3B3B"/>
                </a:solidFill>
                <a:latin typeface="微软雅黑"/>
              </a:rPr>
              <a:t>用户访问；基于 </a:t>
            </a:r>
            <a:r>
              <a:rPr lang="en-US" altLang="zh-CN" sz="1900" dirty="0">
                <a:solidFill>
                  <a:srgbClr val="3B3B3B"/>
                </a:solidFill>
                <a:latin typeface="微软雅黑"/>
              </a:rPr>
              <a:t>IPv6 </a:t>
            </a:r>
            <a:r>
              <a:rPr lang="zh-CN" altLang="en-US" sz="1900" dirty="0">
                <a:solidFill>
                  <a:srgbClr val="3B3B3B"/>
                </a:solidFill>
                <a:latin typeface="微软雅黑"/>
              </a:rPr>
              <a:t>的安全保障体系基本形成。</a:t>
            </a:r>
          </a:p>
        </p:txBody>
      </p:sp>
      <p:sp>
        <p:nvSpPr>
          <p:cNvPr id="5" name="MH_Other_14">
            <a:extLst>
              <a:ext uri="{FF2B5EF4-FFF2-40B4-BE49-F238E27FC236}">
                <a16:creationId xmlns:a16="http://schemas.microsoft.com/office/drawing/2014/main" id="{B278011C-CD26-486C-971D-13E653F2FFAB}"/>
              </a:ext>
            </a:extLst>
          </p:cNvPr>
          <p:cNvSpPr/>
          <p:nvPr>
            <p:custDataLst>
              <p:tags r:id="rId3"/>
            </p:custDataLst>
          </p:nvPr>
        </p:nvSpPr>
        <p:spPr>
          <a:xfrm>
            <a:off x="6454056" y="3130079"/>
            <a:ext cx="3104528" cy="2243137"/>
          </a:xfrm>
          <a:prstGeom prst="roundRect">
            <a:avLst>
              <a:gd name="adj" fmla="val 6144"/>
            </a:avLst>
          </a:pr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latin typeface="微软雅黑"/>
            </a:endParaRPr>
          </a:p>
        </p:txBody>
      </p:sp>
      <p:sp>
        <p:nvSpPr>
          <p:cNvPr id="6" name="MH_Text_2">
            <a:extLst>
              <a:ext uri="{FF2B5EF4-FFF2-40B4-BE49-F238E27FC236}">
                <a16:creationId xmlns:a16="http://schemas.microsoft.com/office/drawing/2014/main" id="{B9AA7BE2-8F22-4287-858B-7AAF4EA4689F}"/>
              </a:ext>
            </a:extLst>
          </p:cNvPr>
          <p:cNvSpPr/>
          <p:nvPr>
            <p:custDataLst>
              <p:tags r:id="rId4"/>
            </p:custDataLst>
          </p:nvPr>
        </p:nvSpPr>
        <p:spPr>
          <a:xfrm>
            <a:off x="6600106" y="3261841"/>
            <a:ext cx="2812478" cy="2005013"/>
          </a:xfrm>
          <a:prstGeom prst="roundRect">
            <a:avLst>
              <a:gd name="adj" fmla="val 6144"/>
            </a:avLst>
          </a:prstGeom>
          <a:solidFill>
            <a:srgbClr val="FFFFFF"/>
          </a:solidFill>
          <a:ln w="19050">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just" defTabSz="914377">
              <a:defRPr/>
            </a:pPr>
            <a:r>
              <a:rPr lang="zh-CN" altLang="en-US" sz="1900" dirty="0">
                <a:solidFill>
                  <a:srgbClr val="3B3B3B"/>
                </a:solidFill>
                <a:latin typeface="微软雅黑"/>
              </a:rPr>
              <a:t>下一代互联网相关学科专业人才培养、技术研发与创新工作显著加强，全省教育系统人才保障和支撑能力大幅提升。 </a:t>
            </a:r>
          </a:p>
        </p:txBody>
      </p:sp>
      <p:sp>
        <p:nvSpPr>
          <p:cNvPr id="7" name="MH_SubTitle_1">
            <a:extLst>
              <a:ext uri="{FF2B5EF4-FFF2-40B4-BE49-F238E27FC236}">
                <a16:creationId xmlns:a16="http://schemas.microsoft.com/office/drawing/2014/main" id="{5790613A-370E-4FD5-AEB9-B25B606788B3}"/>
              </a:ext>
            </a:extLst>
          </p:cNvPr>
          <p:cNvSpPr txBox="1"/>
          <p:nvPr>
            <p:custDataLst>
              <p:tags r:id="rId5"/>
            </p:custDataLst>
          </p:nvPr>
        </p:nvSpPr>
        <p:spPr>
          <a:xfrm>
            <a:off x="2906973" y="1770301"/>
            <a:ext cx="2714625" cy="460375"/>
          </a:xfrm>
          <a:prstGeom prst="rect">
            <a:avLst/>
          </a:prstGeom>
          <a:noFill/>
        </p:spPr>
        <p:txBody>
          <a:bodyPr>
            <a:normAutofit/>
          </a:bodyPr>
          <a:lstStyle/>
          <a:p>
            <a:pPr algn="ctr" defTabSz="914377">
              <a:defRPr/>
            </a:pPr>
            <a:r>
              <a:rPr lang="zh-CN" altLang="en-US" sz="2400" b="1" dirty="0">
                <a:solidFill>
                  <a:srgbClr val="00436D">
                    <a:lumMod val="75000"/>
                  </a:srgbClr>
                </a:solidFill>
                <a:latin typeface="微软雅黑"/>
              </a:rPr>
              <a:t>系统升级</a:t>
            </a:r>
          </a:p>
        </p:txBody>
      </p:sp>
      <p:sp>
        <p:nvSpPr>
          <p:cNvPr id="8" name="MH_SubTitle_2">
            <a:extLst>
              <a:ext uri="{FF2B5EF4-FFF2-40B4-BE49-F238E27FC236}">
                <a16:creationId xmlns:a16="http://schemas.microsoft.com/office/drawing/2014/main" id="{C9714865-86FA-419C-987B-00F71709CF4D}"/>
              </a:ext>
            </a:extLst>
          </p:cNvPr>
          <p:cNvSpPr txBox="1"/>
          <p:nvPr>
            <p:custDataLst>
              <p:tags r:id="rId6"/>
            </p:custDataLst>
          </p:nvPr>
        </p:nvSpPr>
        <p:spPr>
          <a:xfrm>
            <a:off x="6601060" y="1780704"/>
            <a:ext cx="2714625" cy="460375"/>
          </a:xfrm>
          <a:prstGeom prst="rect">
            <a:avLst/>
          </a:prstGeom>
          <a:noFill/>
        </p:spPr>
        <p:txBody>
          <a:bodyPr>
            <a:normAutofit/>
          </a:bodyPr>
          <a:lstStyle/>
          <a:p>
            <a:pPr algn="ctr" defTabSz="914377">
              <a:defRPr/>
            </a:pPr>
            <a:r>
              <a:rPr lang="zh-CN" altLang="en-US" sz="2400" b="1" dirty="0">
                <a:solidFill>
                  <a:srgbClr val="00436D">
                    <a:lumMod val="75000"/>
                  </a:srgbClr>
                </a:solidFill>
                <a:latin typeface="微软雅黑"/>
              </a:rPr>
              <a:t>人才培养</a:t>
            </a:r>
          </a:p>
        </p:txBody>
      </p:sp>
      <p:sp>
        <p:nvSpPr>
          <p:cNvPr id="9" name="MH_Other_1">
            <a:extLst>
              <a:ext uri="{FF2B5EF4-FFF2-40B4-BE49-F238E27FC236}">
                <a16:creationId xmlns:a16="http://schemas.microsoft.com/office/drawing/2014/main" id="{61FE6705-E0FE-458D-AD23-70DCBEC78542}"/>
              </a:ext>
            </a:extLst>
          </p:cNvPr>
          <p:cNvSpPr/>
          <p:nvPr>
            <p:custDataLst>
              <p:tags r:id="rId7"/>
            </p:custDataLst>
          </p:nvPr>
        </p:nvSpPr>
        <p:spPr>
          <a:xfrm>
            <a:off x="4052466" y="2879253"/>
            <a:ext cx="387350" cy="347662"/>
          </a:xfrm>
          <a:custGeom>
            <a:avLst/>
            <a:gdLst>
              <a:gd name="connsiteX0" fmla="*/ 181098 w 387596"/>
              <a:gd name="connsiteY0" fmla="*/ 66889 h 348240"/>
              <a:gd name="connsiteX1" fmla="*/ 51899 w 387596"/>
              <a:gd name="connsiteY1" fmla="*/ 174120 h 348240"/>
              <a:gd name="connsiteX2" fmla="*/ 181098 w 387596"/>
              <a:gd name="connsiteY2" fmla="*/ 281351 h 348240"/>
              <a:gd name="connsiteX3" fmla="*/ 310297 w 387596"/>
              <a:gd name="connsiteY3" fmla="*/ 174120 h 348240"/>
              <a:gd name="connsiteX4" fmla="*/ 181098 w 387596"/>
              <a:gd name="connsiteY4" fmla="*/ 66889 h 348240"/>
              <a:gd name="connsiteX5" fmla="*/ 193798 w 387596"/>
              <a:gd name="connsiteY5" fmla="*/ 0 h 348240"/>
              <a:gd name="connsiteX6" fmla="*/ 387596 w 387596"/>
              <a:gd name="connsiteY6" fmla="*/ 174120 h 348240"/>
              <a:gd name="connsiteX7" fmla="*/ 193798 w 387596"/>
              <a:gd name="connsiteY7" fmla="*/ 348240 h 348240"/>
              <a:gd name="connsiteX8" fmla="*/ 0 w 387596"/>
              <a:gd name="connsiteY8" fmla="*/ 174120 h 348240"/>
              <a:gd name="connsiteX9" fmla="*/ 193798 w 387596"/>
              <a:gd name="connsiteY9" fmla="*/ 0 h 34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596" h="348240">
                <a:moveTo>
                  <a:pt x="181098" y="66889"/>
                </a:moveTo>
                <a:cubicBezTo>
                  <a:pt x="109743" y="66889"/>
                  <a:pt x="51899" y="114898"/>
                  <a:pt x="51899" y="174120"/>
                </a:cubicBezTo>
                <a:cubicBezTo>
                  <a:pt x="51899" y="233342"/>
                  <a:pt x="109743" y="281351"/>
                  <a:pt x="181098" y="281351"/>
                </a:cubicBezTo>
                <a:cubicBezTo>
                  <a:pt x="252453" y="281351"/>
                  <a:pt x="310297" y="233342"/>
                  <a:pt x="310297" y="174120"/>
                </a:cubicBezTo>
                <a:cubicBezTo>
                  <a:pt x="310297" y="114898"/>
                  <a:pt x="252453" y="66889"/>
                  <a:pt x="181098" y="66889"/>
                </a:cubicBezTo>
                <a:close/>
                <a:moveTo>
                  <a:pt x="193798" y="0"/>
                </a:moveTo>
                <a:cubicBezTo>
                  <a:pt x="300830" y="0"/>
                  <a:pt x="387596" y="77956"/>
                  <a:pt x="387596" y="174120"/>
                </a:cubicBezTo>
                <a:cubicBezTo>
                  <a:pt x="387596" y="270284"/>
                  <a:pt x="300830" y="348240"/>
                  <a:pt x="193798" y="348240"/>
                </a:cubicBezTo>
                <a:cubicBezTo>
                  <a:pt x="86766" y="348240"/>
                  <a:pt x="0" y="270284"/>
                  <a:pt x="0" y="174120"/>
                </a:cubicBezTo>
                <a:cubicBezTo>
                  <a:pt x="0" y="77956"/>
                  <a:pt x="86766" y="0"/>
                  <a:pt x="193798" y="0"/>
                </a:cubicBezTo>
                <a:close/>
              </a:path>
            </a:pathLst>
          </a:custGeom>
          <a:solidFill>
            <a:srgbClr val="349EEB"/>
          </a:solidFill>
          <a:ln w="12700" cap="flat" cmpd="sng" algn="ctr">
            <a:noFill/>
            <a:prstDash val="solid"/>
            <a:miter lim="800000"/>
          </a:ln>
          <a:effectLst/>
        </p:spPr>
        <p:txBody>
          <a:bodyPr anchor="ctr"/>
          <a:lstStyle/>
          <a:p>
            <a:pPr algn="ctr" defTabSz="914377"/>
            <a:endParaRPr lang="zh-CN" altLang="en-US" sz="1900" kern="0">
              <a:solidFill>
                <a:prstClr val="white"/>
              </a:solidFill>
            </a:endParaRPr>
          </a:p>
        </p:txBody>
      </p:sp>
      <p:sp>
        <p:nvSpPr>
          <p:cNvPr id="10" name="MH_Other_2">
            <a:extLst>
              <a:ext uri="{FF2B5EF4-FFF2-40B4-BE49-F238E27FC236}">
                <a16:creationId xmlns:a16="http://schemas.microsoft.com/office/drawing/2014/main" id="{81AF804B-702F-48D1-AE80-B8288BF16928}"/>
              </a:ext>
            </a:extLst>
          </p:cNvPr>
          <p:cNvSpPr/>
          <p:nvPr>
            <p:custDataLst>
              <p:tags r:id="rId8"/>
            </p:custDataLst>
          </p:nvPr>
        </p:nvSpPr>
        <p:spPr>
          <a:xfrm>
            <a:off x="4173116" y="2960215"/>
            <a:ext cx="152400" cy="152400"/>
          </a:xfrm>
          <a:prstGeom prst="ellipse">
            <a:avLst/>
          </a:prstGeom>
          <a:solidFill>
            <a:srgbClr val="FFFFFF"/>
          </a:solidFill>
          <a:ln>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1" name="MH_Other_3">
            <a:extLst>
              <a:ext uri="{FF2B5EF4-FFF2-40B4-BE49-F238E27FC236}">
                <a16:creationId xmlns:a16="http://schemas.microsoft.com/office/drawing/2014/main" id="{576BB0BA-7557-4872-979A-A42B1D51A345}"/>
              </a:ext>
            </a:extLst>
          </p:cNvPr>
          <p:cNvSpPr/>
          <p:nvPr>
            <p:custDataLst>
              <p:tags r:id="rId9"/>
            </p:custDataLst>
          </p:nvPr>
        </p:nvSpPr>
        <p:spPr>
          <a:xfrm rot="5441149">
            <a:off x="4190579" y="2974503"/>
            <a:ext cx="111125" cy="95250"/>
          </a:xfrm>
          <a:prstGeom prst="ellipse">
            <a:avLst/>
          </a:prstGeom>
          <a:solidFill>
            <a:schemeClr val="accent1">
              <a:lumMod val="75000"/>
            </a:schemeClr>
          </a:solidFill>
          <a:ln w="1270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2" name="MH_Other_4">
            <a:extLst>
              <a:ext uri="{FF2B5EF4-FFF2-40B4-BE49-F238E27FC236}">
                <a16:creationId xmlns:a16="http://schemas.microsoft.com/office/drawing/2014/main" id="{37BFA5F4-A3AE-4E0B-B3F4-8C741A6CE23C}"/>
              </a:ext>
            </a:extLst>
          </p:cNvPr>
          <p:cNvSpPr/>
          <p:nvPr>
            <p:custDataLst>
              <p:tags r:id="rId10"/>
            </p:custDataLst>
          </p:nvPr>
        </p:nvSpPr>
        <p:spPr>
          <a:xfrm rot="5441149">
            <a:off x="3944516" y="2715740"/>
            <a:ext cx="603250" cy="57150"/>
          </a:xfrm>
          <a:prstGeom prst="rect">
            <a:avLst/>
          </a:prstGeom>
          <a:gradFill flip="none" rotWithShape="1">
            <a:gsLst>
              <a:gs pos="51000">
                <a:srgbClr val="C2C2C2"/>
              </a:gs>
              <a:gs pos="2000">
                <a:srgbClr val="000000"/>
              </a:gs>
              <a:gs pos="98000">
                <a:srgbClr val="00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3" name="MH_Other_5">
            <a:extLst>
              <a:ext uri="{FF2B5EF4-FFF2-40B4-BE49-F238E27FC236}">
                <a16:creationId xmlns:a16="http://schemas.microsoft.com/office/drawing/2014/main" id="{51B048E9-0CE7-4F61-B26B-EAAE4B75882A}"/>
              </a:ext>
            </a:extLst>
          </p:cNvPr>
          <p:cNvSpPr/>
          <p:nvPr>
            <p:custDataLst>
              <p:tags r:id="rId11"/>
            </p:custDataLst>
          </p:nvPr>
        </p:nvSpPr>
        <p:spPr>
          <a:xfrm>
            <a:off x="4076338" y="2307754"/>
            <a:ext cx="276225" cy="274637"/>
          </a:xfrm>
          <a:prstGeom prst="ellipse">
            <a:avLst/>
          </a:prstGeom>
          <a:solidFill>
            <a:srgbClr val="D9D9D9"/>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4" name="MH_Other_6">
            <a:extLst>
              <a:ext uri="{FF2B5EF4-FFF2-40B4-BE49-F238E27FC236}">
                <a16:creationId xmlns:a16="http://schemas.microsoft.com/office/drawing/2014/main" id="{B702966E-9D2A-4FE4-BC03-19EE6B35F17F}"/>
              </a:ext>
            </a:extLst>
          </p:cNvPr>
          <p:cNvSpPr/>
          <p:nvPr>
            <p:custDataLst>
              <p:tags r:id="rId12"/>
            </p:custDataLst>
          </p:nvPr>
        </p:nvSpPr>
        <p:spPr bwMode="auto">
          <a:xfrm>
            <a:off x="4144541" y="2344266"/>
            <a:ext cx="203200" cy="201613"/>
          </a:xfrm>
          <a:prstGeom prst="ellipse">
            <a:avLst/>
          </a:prstGeom>
          <a:solidFill>
            <a:srgbClr val="349EEB"/>
          </a:solidFill>
          <a:ln w="12700" cap="flat" cmpd="sng" algn="ctr">
            <a:noFill/>
            <a:prstDash val="solid"/>
            <a:miter lim="800000"/>
          </a:ln>
          <a:effectLst/>
        </p:spPr>
        <p:txBody>
          <a:bodyPr anchor="ctr"/>
          <a:lstStyle/>
          <a:p>
            <a:pPr algn="ctr" defTabSz="914377"/>
            <a:endParaRPr lang="zh-CN" altLang="en-US" sz="1900" kern="0">
              <a:solidFill>
                <a:prstClr val="white"/>
              </a:solidFill>
            </a:endParaRPr>
          </a:p>
        </p:txBody>
      </p:sp>
      <p:sp>
        <p:nvSpPr>
          <p:cNvPr id="15" name="MH_Other_8">
            <a:extLst>
              <a:ext uri="{FF2B5EF4-FFF2-40B4-BE49-F238E27FC236}">
                <a16:creationId xmlns:a16="http://schemas.microsoft.com/office/drawing/2014/main" id="{B1FB2E9B-60B0-4D66-8FC4-CB35B1588BDA}"/>
              </a:ext>
            </a:extLst>
          </p:cNvPr>
          <p:cNvSpPr/>
          <p:nvPr>
            <p:custDataLst>
              <p:tags r:id="rId13"/>
            </p:custDataLst>
          </p:nvPr>
        </p:nvSpPr>
        <p:spPr>
          <a:xfrm>
            <a:off x="7796882" y="2879253"/>
            <a:ext cx="387350" cy="347662"/>
          </a:xfrm>
          <a:custGeom>
            <a:avLst/>
            <a:gdLst>
              <a:gd name="connsiteX0" fmla="*/ 181098 w 387596"/>
              <a:gd name="connsiteY0" fmla="*/ 66889 h 348240"/>
              <a:gd name="connsiteX1" fmla="*/ 51899 w 387596"/>
              <a:gd name="connsiteY1" fmla="*/ 174120 h 348240"/>
              <a:gd name="connsiteX2" fmla="*/ 181098 w 387596"/>
              <a:gd name="connsiteY2" fmla="*/ 281351 h 348240"/>
              <a:gd name="connsiteX3" fmla="*/ 310297 w 387596"/>
              <a:gd name="connsiteY3" fmla="*/ 174120 h 348240"/>
              <a:gd name="connsiteX4" fmla="*/ 181098 w 387596"/>
              <a:gd name="connsiteY4" fmla="*/ 66889 h 348240"/>
              <a:gd name="connsiteX5" fmla="*/ 193798 w 387596"/>
              <a:gd name="connsiteY5" fmla="*/ 0 h 348240"/>
              <a:gd name="connsiteX6" fmla="*/ 387596 w 387596"/>
              <a:gd name="connsiteY6" fmla="*/ 174120 h 348240"/>
              <a:gd name="connsiteX7" fmla="*/ 193798 w 387596"/>
              <a:gd name="connsiteY7" fmla="*/ 348240 h 348240"/>
              <a:gd name="connsiteX8" fmla="*/ 0 w 387596"/>
              <a:gd name="connsiteY8" fmla="*/ 174120 h 348240"/>
              <a:gd name="connsiteX9" fmla="*/ 193798 w 387596"/>
              <a:gd name="connsiteY9" fmla="*/ 0 h 34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596" h="348240">
                <a:moveTo>
                  <a:pt x="181098" y="66889"/>
                </a:moveTo>
                <a:cubicBezTo>
                  <a:pt x="109743" y="66889"/>
                  <a:pt x="51899" y="114898"/>
                  <a:pt x="51899" y="174120"/>
                </a:cubicBezTo>
                <a:cubicBezTo>
                  <a:pt x="51899" y="233342"/>
                  <a:pt x="109743" y="281351"/>
                  <a:pt x="181098" y="281351"/>
                </a:cubicBezTo>
                <a:cubicBezTo>
                  <a:pt x="252453" y="281351"/>
                  <a:pt x="310297" y="233342"/>
                  <a:pt x="310297" y="174120"/>
                </a:cubicBezTo>
                <a:cubicBezTo>
                  <a:pt x="310297" y="114898"/>
                  <a:pt x="252453" y="66889"/>
                  <a:pt x="181098" y="66889"/>
                </a:cubicBezTo>
                <a:close/>
                <a:moveTo>
                  <a:pt x="193798" y="0"/>
                </a:moveTo>
                <a:cubicBezTo>
                  <a:pt x="300830" y="0"/>
                  <a:pt x="387596" y="77956"/>
                  <a:pt x="387596" y="174120"/>
                </a:cubicBezTo>
                <a:cubicBezTo>
                  <a:pt x="387596" y="270284"/>
                  <a:pt x="300830" y="348240"/>
                  <a:pt x="193798" y="348240"/>
                </a:cubicBezTo>
                <a:cubicBezTo>
                  <a:pt x="86766" y="348240"/>
                  <a:pt x="0" y="270284"/>
                  <a:pt x="0" y="174120"/>
                </a:cubicBezTo>
                <a:cubicBezTo>
                  <a:pt x="0" y="77956"/>
                  <a:pt x="86766" y="0"/>
                  <a:pt x="193798" y="0"/>
                </a:cubicBezTo>
                <a:close/>
              </a:path>
            </a:pathLst>
          </a:cu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6" name="MH_Other_9">
            <a:extLst>
              <a:ext uri="{FF2B5EF4-FFF2-40B4-BE49-F238E27FC236}">
                <a16:creationId xmlns:a16="http://schemas.microsoft.com/office/drawing/2014/main" id="{59333BD9-1CD1-4429-B6AA-1243A20562E7}"/>
              </a:ext>
            </a:extLst>
          </p:cNvPr>
          <p:cNvSpPr/>
          <p:nvPr>
            <p:custDataLst>
              <p:tags r:id="rId14"/>
            </p:custDataLst>
          </p:nvPr>
        </p:nvSpPr>
        <p:spPr>
          <a:xfrm>
            <a:off x="7917532" y="2960215"/>
            <a:ext cx="152400" cy="152400"/>
          </a:xfrm>
          <a:prstGeom prst="ellipse">
            <a:avLst/>
          </a:prstGeom>
          <a:solidFill>
            <a:srgbClr val="FFFFFF"/>
          </a:solidFill>
          <a:ln>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7" name="MH_Other_10">
            <a:extLst>
              <a:ext uri="{FF2B5EF4-FFF2-40B4-BE49-F238E27FC236}">
                <a16:creationId xmlns:a16="http://schemas.microsoft.com/office/drawing/2014/main" id="{CA038E03-5D0E-47F1-8FEB-C0BB144D558C}"/>
              </a:ext>
            </a:extLst>
          </p:cNvPr>
          <p:cNvSpPr/>
          <p:nvPr>
            <p:custDataLst>
              <p:tags r:id="rId15"/>
            </p:custDataLst>
          </p:nvPr>
        </p:nvSpPr>
        <p:spPr>
          <a:xfrm rot="5441149">
            <a:off x="7934995" y="2974503"/>
            <a:ext cx="111125" cy="95250"/>
          </a:xfrm>
          <a:prstGeom prst="ellipse">
            <a:avLst/>
          </a:prstGeom>
          <a:solidFill>
            <a:schemeClr val="accent2">
              <a:lumMod val="75000"/>
            </a:schemeClr>
          </a:solidFill>
          <a:ln w="12700">
            <a:solidFill>
              <a:srgbClr val="A3A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8" name="MH_Other_11">
            <a:extLst>
              <a:ext uri="{FF2B5EF4-FFF2-40B4-BE49-F238E27FC236}">
                <a16:creationId xmlns:a16="http://schemas.microsoft.com/office/drawing/2014/main" id="{05CEC49B-4C74-4358-942C-89F0B4F1925F}"/>
              </a:ext>
            </a:extLst>
          </p:cNvPr>
          <p:cNvSpPr/>
          <p:nvPr>
            <p:custDataLst>
              <p:tags r:id="rId16"/>
            </p:custDataLst>
          </p:nvPr>
        </p:nvSpPr>
        <p:spPr>
          <a:xfrm rot="5441149">
            <a:off x="7688932" y="2715740"/>
            <a:ext cx="603250" cy="57150"/>
          </a:xfrm>
          <a:prstGeom prst="rect">
            <a:avLst/>
          </a:prstGeom>
          <a:gradFill flip="none" rotWithShape="1">
            <a:gsLst>
              <a:gs pos="51000">
                <a:srgbClr val="C2C2C2"/>
              </a:gs>
              <a:gs pos="2000">
                <a:srgbClr val="000000"/>
              </a:gs>
              <a:gs pos="98000">
                <a:srgbClr val="00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19" name="MH_Other_12">
            <a:extLst>
              <a:ext uri="{FF2B5EF4-FFF2-40B4-BE49-F238E27FC236}">
                <a16:creationId xmlns:a16="http://schemas.microsoft.com/office/drawing/2014/main" id="{29CF5332-4565-4131-8E37-C111B480589A}"/>
              </a:ext>
            </a:extLst>
          </p:cNvPr>
          <p:cNvSpPr/>
          <p:nvPr>
            <p:custDataLst>
              <p:tags r:id="rId17"/>
            </p:custDataLst>
          </p:nvPr>
        </p:nvSpPr>
        <p:spPr>
          <a:xfrm>
            <a:off x="7852446" y="2307754"/>
            <a:ext cx="276225" cy="274637"/>
          </a:xfrm>
          <a:prstGeom prst="ellipse">
            <a:avLst/>
          </a:prstGeom>
          <a:solidFill>
            <a:srgbClr val="D9D9D9"/>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
        <p:nvSpPr>
          <p:cNvPr id="20" name="MH_Other_13">
            <a:extLst>
              <a:ext uri="{FF2B5EF4-FFF2-40B4-BE49-F238E27FC236}">
                <a16:creationId xmlns:a16="http://schemas.microsoft.com/office/drawing/2014/main" id="{F4AB0D58-CCAE-4488-9A43-61EBD97DB9F8}"/>
              </a:ext>
            </a:extLst>
          </p:cNvPr>
          <p:cNvSpPr/>
          <p:nvPr>
            <p:custDataLst>
              <p:tags r:id="rId18"/>
            </p:custDataLst>
          </p:nvPr>
        </p:nvSpPr>
        <p:spPr bwMode="auto">
          <a:xfrm>
            <a:off x="7888957" y="2344266"/>
            <a:ext cx="203200" cy="201613"/>
          </a:xfrm>
          <a:prstGeom prst="ellipse">
            <a:avLst/>
          </a:prstGeom>
          <a:solidFill>
            <a:schemeClr val="accent2"/>
          </a:solidFill>
          <a:ln w="63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900">
              <a:solidFill>
                <a:prstClr val="white"/>
              </a:solidFill>
            </a:endParaRPr>
          </a:p>
        </p:txBody>
      </p:sp>
    </p:spTree>
    <p:extLst>
      <p:ext uri="{BB962C8B-B14F-4D97-AF65-F5344CB8AC3E}">
        <p14:creationId xmlns:p14="http://schemas.microsoft.com/office/powerpoint/2010/main" val="31598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0-#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0-#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-1</a:t>
            </a:r>
            <a:endParaRPr kumimoji="1" lang="zh-CN" altLang="en-US" dirty="0"/>
          </a:p>
        </p:txBody>
      </p:sp>
      <p:cxnSp>
        <p:nvCxnSpPr>
          <p:cNvPr id="3" name="MH_Other_1">
            <a:extLst>
              <a:ext uri="{FF2B5EF4-FFF2-40B4-BE49-F238E27FC236}">
                <a16:creationId xmlns:a16="http://schemas.microsoft.com/office/drawing/2014/main" id="{67072E97-B8E7-44A9-BCAD-1AA25D966D3D}"/>
              </a:ext>
            </a:extLst>
          </p:cNvPr>
          <p:cNvCxnSpPr/>
          <p:nvPr>
            <p:custDataLst>
              <p:tags r:id="rId1"/>
            </p:custDataLst>
          </p:nvPr>
        </p:nvCxnSpPr>
        <p:spPr>
          <a:xfrm flipH="1">
            <a:off x="1789232" y="1008697"/>
            <a:ext cx="10161" cy="5300663"/>
          </a:xfrm>
          <a:prstGeom prst="line">
            <a:avLst/>
          </a:prstGeom>
          <a:noFill/>
          <a:ln w="22225" cap="flat" cmpd="sng" algn="ctr">
            <a:solidFill>
              <a:srgbClr val="C5C5C5"/>
            </a:solidFill>
            <a:prstDash val="solid"/>
            <a:miter lim="800000"/>
          </a:ln>
          <a:effectLst/>
        </p:spPr>
      </p:cxnSp>
      <p:sp>
        <p:nvSpPr>
          <p:cNvPr id="4" name="五边形 30">
            <a:extLst>
              <a:ext uri="{FF2B5EF4-FFF2-40B4-BE49-F238E27FC236}">
                <a16:creationId xmlns:a16="http://schemas.microsoft.com/office/drawing/2014/main" id="{C833751C-1406-447D-A9B9-8A172642A3A7}"/>
              </a:ext>
            </a:extLst>
          </p:cNvPr>
          <p:cNvSpPr/>
          <p:nvPr/>
        </p:nvSpPr>
        <p:spPr>
          <a:xfrm>
            <a:off x="0" y="1554480"/>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实施基础网络设施升级改造</a:t>
            </a:r>
          </a:p>
        </p:txBody>
      </p:sp>
      <p:sp>
        <p:nvSpPr>
          <p:cNvPr id="5" name="五边形 31">
            <a:extLst>
              <a:ext uri="{FF2B5EF4-FFF2-40B4-BE49-F238E27FC236}">
                <a16:creationId xmlns:a16="http://schemas.microsoft.com/office/drawing/2014/main" id="{886DD871-F4B0-4CAB-BF25-D36FADFF2C34}"/>
              </a:ext>
            </a:extLst>
          </p:cNvPr>
          <p:cNvSpPr/>
          <p:nvPr/>
        </p:nvSpPr>
        <p:spPr>
          <a:xfrm>
            <a:off x="0" y="2078264"/>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加快应用系统和服务升级</a:t>
            </a:r>
          </a:p>
        </p:txBody>
      </p:sp>
      <p:sp>
        <p:nvSpPr>
          <p:cNvPr id="6" name="五边形 32">
            <a:extLst>
              <a:ext uri="{FF2B5EF4-FFF2-40B4-BE49-F238E27FC236}">
                <a16:creationId xmlns:a16="http://schemas.microsoft.com/office/drawing/2014/main" id="{542087DD-DBFB-42F4-869D-0DB46D1C9B07}"/>
              </a:ext>
            </a:extLst>
          </p:cNvPr>
          <p:cNvSpPr/>
          <p:nvPr/>
        </p:nvSpPr>
        <p:spPr>
          <a:xfrm>
            <a:off x="0" y="2602048"/>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优化网络安全管理和防护</a:t>
            </a:r>
          </a:p>
        </p:txBody>
      </p:sp>
      <p:sp>
        <p:nvSpPr>
          <p:cNvPr id="7" name="五边形 33">
            <a:extLst>
              <a:ext uri="{FF2B5EF4-FFF2-40B4-BE49-F238E27FC236}">
                <a16:creationId xmlns:a16="http://schemas.microsoft.com/office/drawing/2014/main" id="{A8FBFB52-2A6A-4B63-A3A0-62A9DF94AB3C}"/>
              </a:ext>
            </a:extLst>
          </p:cNvPr>
          <p:cNvSpPr/>
          <p:nvPr/>
        </p:nvSpPr>
        <p:spPr>
          <a:xfrm>
            <a:off x="0" y="3125832"/>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加强</a:t>
            </a:r>
            <a:r>
              <a:rPr lang="en-US" altLang="zh-CN" sz="1200" kern="0" dirty="0">
                <a:solidFill>
                  <a:prstClr val="black"/>
                </a:solidFill>
              </a:rPr>
              <a:t>IPv6</a:t>
            </a:r>
            <a:r>
              <a:rPr lang="zh-CN" altLang="en-US" sz="1200" kern="0" dirty="0">
                <a:solidFill>
                  <a:prstClr val="black"/>
                </a:solidFill>
              </a:rPr>
              <a:t>技术的支撑保障</a:t>
            </a:r>
          </a:p>
        </p:txBody>
      </p:sp>
      <p:sp>
        <p:nvSpPr>
          <p:cNvPr id="8" name="矩形 7">
            <a:extLst>
              <a:ext uri="{FF2B5EF4-FFF2-40B4-BE49-F238E27FC236}">
                <a16:creationId xmlns:a16="http://schemas.microsoft.com/office/drawing/2014/main" id="{BB320041-CECC-4856-B09A-202D5FCE0A82}"/>
              </a:ext>
            </a:extLst>
          </p:cNvPr>
          <p:cNvSpPr/>
          <p:nvPr/>
        </p:nvSpPr>
        <p:spPr>
          <a:xfrm>
            <a:off x="2369915" y="1772816"/>
            <a:ext cx="6552728" cy="1581587"/>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升级改造教育网的基础设施。到 </a:t>
            </a:r>
            <a:r>
              <a:rPr lang="en-US" altLang="zh-CN" sz="1600" dirty="0">
                <a:solidFill>
                  <a:prstClr val="black"/>
                </a:solidFill>
                <a:latin typeface="微软雅黑"/>
              </a:rPr>
              <a:t>2019 </a:t>
            </a:r>
            <a:r>
              <a:rPr lang="zh-CN" altLang="en-US" sz="1600" dirty="0">
                <a:solidFill>
                  <a:prstClr val="black"/>
                </a:solidFill>
                <a:latin typeface="微软雅黑"/>
              </a:rPr>
              <a:t>年底，山东教育和科研计算机网完成升级改造，全面支持</a:t>
            </a:r>
            <a:r>
              <a:rPr lang="en-US" altLang="zh-CN" sz="1600" dirty="0">
                <a:solidFill>
                  <a:prstClr val="black"/>
                </a:solidFill>
                <a:latin typeface="微软雅黑"/>
              </a:rPr>
              <a:t>IPv6 </a:t>
            </a:r>
            <a:r>
              <a:rPr lang="zh-CN" altLang="en-US" sz="1600" dirty="0">
                <a:solidFill>
                  <a:prstClr val="black"/>
                </a:solidFill>
                <a:latin typeface="微软雅黑"/>
              </a:rPr>
              <a:t>接入，用户规模达到 </a:t>
            </a:r>
            <a:r>
              <a:rPr lang="en-US" altLang="zh-CN" sz="1600" dirty="0">
                <a:solidFill>
                  <a:prstClr val="black"/>
                </a:solidFill>
                <a:latin typeface="微软雅黑"/>
              </a:rPr>
              <a:t>100 </a:t>
            </a:r>
            <a:r>
              <a:rPr lang="zh-CN" altLang="en-US" sz="1600" dirty="0">
                <a:solidFill>
                  <a:prstClr val="black"/>
                </a:solidFill>
                <a:latin typeface="微软雅黑"/>
              </a:rPr>
              <a:t>万人。</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2020 </a:t>
            </a:r>
            <a:r>
              <a:rPr lang="zh-CN" altLang="en-US" sz="1600" dirty="0">
                <a:solidFill>
                  <a:prstClr val="black"/>
                </a:solidFill>
                <a:latin typeface="微软雅黑"/>
              </a:rPr>
              <a:t>年底，山东教育网</a:t>
            </a:r>
            <a:r>
              <a:rPr lang="en-US" altLang="zh-CN" sz="1600" dirty="0">
                <a:solidFill>
                  <a:prstClr val="black"/>
                </a:solidFill>
                <a:latin typeface="微软雅黑"/>
              </a:rPr>
              <a:t>IPv6 </a:t>
            </a:r>
            <a:r>
              <a:rPr lang="zh-CN" altLang="en-US" sz="1600" dirty="0">
                <a:solidFill>
                  <a:prstClr val="black"/>
                </a:solidFill>
                <a:latin typeface="微软雅黑"/>
              </a:rPr>
              <a:t>互联互通带宽达到 </a:t>
            </a:r>
            <a:r>
              <a:rPr lang="en-US" altLang="zh-CN" sz="1600" dirty="0">
                <a:solidFill>
                  <a:prstClr val="black"/>
                </a:solidFill>
                <a:latin typeface="微软雅黑"/>
              </a:rPr>
              <a:t>10Gbps </a:t>
            </a:r>
            <a:r>
              <a:rPr lang="zh-CN" altLang="en-US" sz="1600" dirty="0">
                <a:solidFill>
                  <a:prstClr val="black"/>
                </a:solidFill>
                <a:latin typeface="微软雅黑"/>
              </a:rPr>
              <a:t>以上，出口带宽达到 </a:t>
            </a:r>
            <a:r>
              <a:rPr lang="en-US" altLang="zh-CN" sz="1600" dirty="0">
                <a:solidFill>
                  <a:prstClr val="black"/>
                </a:solidFill>
                <a:latin typeface="微软雅黑"/>
              </a:rPr>
              <a:t>100Gbps </a:t>
            </a:r>
            <a:r>
              <a:rPr lang="zh-CN" altLang="en-US" sz="1600" dirty="0">
                <a:solidFill>
                  <a:prstClr val="black"/>
                </a:solidFill>
                <a:latin typeface="微软雅黑"/>
              </a:rPr>
              <a:t>以上。</a:t>
            </a: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上</a:t>
            </a:r>
            <a:endParaRPr lang="en-US" altLang="zh-CN" sz="1600" dirty="0">
              <a:solidFill>
                <a:prstClr val="black"/>
              </a:solidFill>
              <a:latin typeface="微软雅黑"/>
            </a:endParaRPr>
          </a:p>
        </p:txBody>
      </p:sp>
      <p:sp>
        <p:nvSpPr>
          <p:cNvPr id="9" name="矩形 8">
            <a:extLst>
              <a:ext uri="{FF2B5EF4-FFF2-40B4-BE49-F238E27FC236}">
                <a16:creationId xmlns:a16="http://schemas.microsoft.com/office/drawing/2014/main" id="{E753E3A3-D0D6-42B6-AEB5-F9F822239775}"/>
              </a:ext>
            </a:extLst>
          </p:cNvPr>
          <p:cNvSpPr/>
          <p:nvPr/>
        </p:nvSpPr>
        <p:spPr>
          <a:xfrm>
            <a:off x="2244526" y="3501008"/>
            <a:ext cx="6822133" cy="1504643"/>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年底，省属本科高校校园网完成 </a:t>
            </a:r>
            <a:r>
              <a:rPr lang="en-US" altLang="zh-CN" sz="1600" dirty="0">
                <a:solidFill>
                  <a:prstClr val="black"/>
                </a:solidFill>
                <a:latin typeface="微软雅黑"/>
              </a:rPr>
              <a:t>IPv6 </a:t>
            </a:r>
            <a:r>
              <a:rPr lang="zh-CN" altLang="en-US" sz="1600" dirty="0">
                <a:solidFill>
                  <a:prstClr val="black"/>
                </a:solidFill>
                <a:latin typeface="微软雅黑"/>
              </a:rPr>
              <a:t>升级改造，具备 </a:t>
            </a:r>
            <a:r>
              <a:rPr lang="en-US" altLang="zh-CN" sz="1600" dirty="0">
                <a:solidFill>
                  <a:prstClr val="black"/>
                </a:solidFill>
                <a:latin typeface="微软雅黑"/>
              </a:rPr>
              <a:t>IPv6 </a:t>
            </a:r>
            <a:r>
              <a:rPr lang="zh-CN" altLang="en-US" sz="1600" dirty="0">
                <a:solidFill>
                  <a:prstClr val="black"/>
                </a:solidFill>
                <a:latin typeface="微软雅黑"/>
              </a:rPr>
              <a:t>网络接入条件，新建网络应支持 </a:t>
            </a:r>
            <a:r>
              <a:rPr lang="en-US" altLang="zh-CN" sz="1600" dirty="0">
                <a:solidFill>
                  <a:prstClr val="black"/>
                </a:solidFill>
                <a:latin typeface="微软雅黑"/>
              </a:rPr>
              <a:t>IPv4 </a:t>
            </a:r>
            <a:r>
              <a:rPr lang="zh-CN" altLang="en-US" sz="1600" dirty="0">
                <a:solidFill>
                  <a:prstClr val="black"/>
                </a:solidFill>
                <a:latin typeface="微软雅黑"/>
              </a:rPr>
              <a:t>和 </a:t>
            </a:r>
            <a:r>
              <a:rPr lang="en-US" altLang="zh-CN" sz="1600" dirty="0">
                <a:solidFill>
                  <a:prstClr val="black"/>
                </a:solidFill>
                <a:latin typeface="微软雅黑"/>
              </a:rPr>
              <a:t>IPv6 </a:t>
            </a:r>
            <a:r>
              <a:rPr lang="zh-CN" altLang="en-US" sz="1600" dirty="0">
                <a:solidFill>
                  <a:prstClr val="black"/>
                </a:solidFill>
                <a:latin typeface="微软雅黑"/>
              </a:rPr>
              <a:t>双栈。有条件的高校实现</a:t>
            </a:r>
            <a:r>
              <a:rPr lang="en-US" altLang="zh-CN" sz="1600" dirty="0">
                <a:solidFill>
                  <a:prstClr val="black"/>
                </a:solidFill>
                <a:latin typeface="微软雅黑"/>
              </a:rPr>
              <a:t>IPv6</a:t>
            </a:r>
            <a:r>
              <a:rPr lang="zh-CN" altLang="en-US" sz="1600" dirty="0">
                <a:solidFill>
                  <a:prstClr val="black"/>
                </a:solidFill>
                <a:latin typeface="微软雅黑"/>
              </a:rPr>
              <a:t>访问优先接入，服务器区、用户区访问 </a:t>
            </a:r>
            <a:r>
              <a:rPr lang="en-US" altLang="zh-CN" sz="1600" dirty="0">
                <a:solidFill>
                  <a:prstClr val="black"/>
                </a:solidFill>
                <a:latin typeface="微软雅黑"/>
              </a:rPr>
              <a:t>IPv6 </a:t>
            </a:r>
            <a:r>
              <a:rPr lang="zh-CN" altLang="en-US" sz="1600" dirty="0">
                <a:solidFill>
                  <a:prstClr val="black"/>
                </a:solidFill>
                <a:latin typeface="微软雅黑"/>
              </a:rPr>
              <a:t>互联网双向互联互通。各教育城域网以及全部高校校园网完成 </a:t>
            </a:r>
            <a:r>
              <a:rPr lang="en-US" altLang="zh-CN" sz="1600" dirty="0">
                <a:solidFill>
                  <a:prstClr val="black"/>
                </a:solidFill>
                <a:latin typeface="微软雅黑"/>
              </a:rPr>
              <a:t>IPv6 </a:t>
            </a:r>
            <a:r>
              <a:rPr lang="zh-CN" altLang="en-US" sz="1600" dirty="0">
                <a:solidFill>
                  <a:prstClr val="black"/>
                </a:solidFill>
                <a:latin typeface="微软雅黑"/>
              </a:rPr>
              <a:t>升级改造。</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鼓励职业学校、中小学积极推进校园网 </a:t>
            </a:r>
            <a:r>
              <a:rPr lang="en-US" altLang="zh-CN" sz="1600" dirty="0">
                <a:solidFill>
                  <a:prstClr val="black"/>
                </a:solidFill>
                <a:latin typeface="微软雅黑"/>
              </a:rPr>
              <a:t>IPv6 </a:t>
            </a:r>
            <a:r>
              <a:rPr lang="zh-CN" altLang="en-US" sz="1600" dirty="0">
                <a:solidFill>
                  <a:prstClr val="black"/>
                </a:solidFill>
                <a:latin typeface="微软雅黑"/>
              </a:rPr>
              <a:t>改造。</a:t>
            </a:r>
          </a:p>
        </p:txBody>
      </p:sp>
      <p:grpSp>
        <p:nvGrpSpPr>
          <p:cNvPr id="10" name="组合 9">
            <a:extLst>
              <a:ext uri="{FF2B5EF4-FFF2-40B4-BE49-F238E27FC236}">
                <a16:creationId xmlns:a16="http://schemas.microsoft.com/office/drawing/2014/main" id="{AC56BFB2-A7E3-46C7-8A5A-5535D5C2C589}"/>
              </a:ext>
            </a:extLst>
          </p:cNvPr>
          <p:cNvGrpSpPr/>
          <p:nvPr/>
        </p:nvGrpSpPr>
        <p:grpSpPr>
          <a:xfrm>
            <a:off x="1789232" y="3068960"/>
            <a:ext cx="6917388" cy="441325"/>
            <a:chOff x="2707005" y="1363927"/>
            <a:chExt cx="6917388" cy="441325"/>
          </a:xfrm>
        </p:grpSpPr>
        <p:sp>
          <p:nvSpPr>
            <p:cNvPr id="11" name="MH_Other_5">
              <a:extLst>
                <a:ext uri="{FF2B5EF4-FFF2-40B4-BE49-F238E27FC236}">
                  <a16:creationId xmlns:a16="http://schemas.microsoft.com/office/drawing/2014/main" id="{4652C879-3EF6-4EAD-B05F-FBFDA55D37A0}"/>
                </a:ext>
              </a:extLst>
            </p:cNvPr>
            <p:cNvSpPr/>
            <p:nvPr>
              <p:custDataLst>
                <p:tags r:id="rId6"/>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2</a:t>
              </a:r>
              <a:endParaRPr lang="zh-CN" altLang="en-US" kern="0" dirty="0">
                <a:solidFill>
                  <a:prstClr val="white"/>
                </a:solidFill>
              </a:endParaRPr>
            </a:p>
          </p:txBody>
        </p:sp>
        <p:sp>
          <p:nvSpPr>
            <p:cNvPr id="12" name="MH_Other_9">
              <a:extLst>
                <a:ext uri="{FF2B5EF4-FFF2-40B4-BE49-F238E27FC236}">
                  <a16:creationId xmlns:a16="http://schemas.microsoft.com/office/drawing/2014/main" id="{48C8923E-5544-4ACD-8A33-24D1E67594E8}"/>
                </a:ext>
              </a:extLst>
            </p:cNvPr>
            <p:cNvSpPr/>
            <p:nvPr>
              <p:custDataLst>
                <p:tags r:id="rId7"/>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3" name="矩形 12">
              <a:extLst>
                <a:ext uri="{FF2B5EF4-FFF2-40B4-BE49-F238E27FC236}">
                  <a16:creationId xmlns:a16="http://schemas.microsoft.com/office/drawing/2014/main" id="{DACF065B-887B-462C-AF21-D8306F13CA79}"/>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升级改造教育省域网、城域网和校园网的基础设施</a:t>
              </a:r>
            </a:p>
          </p:txBody>
        </p:sp>
      </p:grpSp>
      <p:grpSp>
        <p:nvGrpSpPr>
          <p:cNvPr id="14" name="组合 13">
            <a:extLst>
              <a:ext uri="{FF2B5EF4-FFF2-40B4-BE49-F238E27FC236}">
                <a16:creationId xmlns:a16="http://schemas.microsoft.com/office/drawing/2014/main" id="{B27E17CA-87AE-420A-9394-787F9AF1BA53}"/>
              </a:ext>
            </a:extLst>
          </p:cNvPr>
          <p:cNvGrpSpPr/>
          <p:nvPr/>
        </p:nvGrpSpPr>
        <p:grpSpPr>
          <a:xfrm>
            <a:off x="1789232" y="5126410"/>
            <a:ext cx="6917388" cy="441325"/>
            <a:chOff x="2707005" y="1363927"/>
            <a:chExt cx="6917388" cy="441325"/>
          </a:xfrm>
        </p:grpSpPr>
        <p:sp>
          <p:nvSpPr>
            <p:cNvPr id="15" name="MH_Other_5">
              <a:extLst>
                <a:ext uri="{FF2B5EF4-FFF2-40B4-BE49-F238E27FC236}">
                  <a16:creationId xmlns:a16="http://schemas.microsoft.com/office/drawing/2014/main" id="{044F8FC0-E8ED-4538-80D2-B9D3427D6BEF}"/>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3</a:t>
              </a:r>
              <a:endParaRPr lang="zh-CN" altLang="en-US" kern="0" dirty="0">
                <a:solidFill>
                  <a:prstClr val="white"/>
                </a:solidFill>
              </a:endParaRPr>
            </a:p>
          </p:txBody>
        </p:sp>
        <p:sp>
          <p:nvSpPr>
            <p:cNvPr id="16" name="MH_Other_9">
              <a:extLst>
                <a:ext uri="{FF2B5EF4-FFF2-40B4-BE49-F238E27FC236}">
                  <a16:creationId xmlns:a16="http://schemas.microsoft.com/office/drawing/2014/main" id="{18215DEF-B99C-41FE-A671-5D1524BFBFC6}"/>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7" name="矩形 16">
              <a:extLst>
                <a:ext uri="{FF2B5EF4-FFF2-40B4-BE49-F238E27FC236}">
                  <a16:creationId xmlns:a16="http://schemas.microsoft.com/office/drawing/2014/main" id="{277B51EF-8073-476A-A549-84CB2927DBEE}"/>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更新移动和固定终端</a:t>
              </a:r>
            </a:p>
          </p:txBody>
        </p:sp>
      </p:grpSp>
      <p:sp>
        <p:nvSpPr>
          <p:cNvPr id="18" name="矩形 17">
            <a:extLst>
              <a:ext uri="{FF2B5EF4-FFF2-40B4-BE49-F238E27FC236}">
                <a16:creationId xmlns:a16="http://schemas.microsoft.com/office/drawing/2014/main" id="{64813547-968E-4D03-B79F-E3670E917B1E}"/>
              </a:ext>
            </a:extLst>
          </p:cNvPr>
          <p:cNvSpPr/>
          <p:nvPr/>
        </p:nvSpPr>
        <p:spPr>
          <a:xfrm>
            <a:off x="2369915" y="5603292"/>
            <a:ext cx="6696744" cy="634020"/>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各单位应制定对现有移动和固定终端的更新换代计划，逐步实现终端对</a:t>
            </a:r>
            <a:r>
              <a:rPr lang="en-US" altLang="zh-CN" sz="1600" dirty="0">
                <a:solidFill>
                  <a:prstClr val="black"/>
                </a:solidFill>
                <a:latin typeface="微软雅黑"/>
              </a:rPr>
              <a:t>IPv6</a:t>
            </a:r>
            <a:r>
              <a:rPr lang="zh-CN" altLang="en-US" sz="1600" dirty="0">
                <a:solidFill>
                  <a:prstClr val="black"/>
                </a:solidFill>
                <a:latin typeface="微软雅黑"/>
              </a:rPr>
              <a:t>的支持，新增终端应支持</a:t>
            </a:r>
            <a:r>
              <a:rPr lang="en-US" altLang="zh-CN" sz="1600" dirty="0">
                <a:solidFill>
                  <a:prstClr val="black"/>
                </a:solidFill>
                <a:latin typeface="微软雅黑"/>
              </a:rPr>
              <a:t>IPv6</a:t>
            </a:r>
            <a:r>
              <a:rPr lang="zh-CN" altLang="en-US" sz="1600" dirty="0">
                <a:solidFill>
                  <a:prstClr val="black"/>
                </a:solidFill>
                <a:latin typeface="微软雅黑"/>
              </a:rPr>
              <a:t>。</a:t>
            </a:r>
          </a:p>
        </p:txBody>
      </p:sp>
      <p:grpSp>
        <p:nvGrpSpPr>
          <p:cNvPr id="19" name="组合 18">
            <a:extLst>
              <a:ext uri="{FF2B5EF4-FFF2-40B4-BE49-F238E27FC236}">
                <a16:creationId xmlns:a16="http://schemas.microsoft.com/office/drawing/2014/main" id="{F3369BF7-DBB3-4328-AA9B-40888C868883}"/>
              </a:ext>
            </a:extLst>
          </p:cNvPr>
          <p:cNvGrpSpPr/>
          <p:nvPr/>
        </p:nvGrpSpPr>
        <p:grpSpPr>
          <a:xfrm>
            <a:off x="1789232" y="1363927"/>
            <a:ext cx="6917388" cy="441325"/>
            <a:chOff x="2707005" y="1363927"/>
            <a:chExt cx="6917388" cy="441325"/>
          </a:xfrm>
        </p:grpSpPr>
        <p:sp>
          <p:nvSpPr>
            <p:cNvPr id="20" name="MH_Other_5">
              <a:extLst>
                <a:ext uri="{FF2B5EF4-FFF2-40B4-BE49-F238E27FC236}">
                  <a16:creationId xmlns:a16="http://schemas.microsoft.com/office/drawing/2014/main" id="{FE6397FD-0BAE-4464-A24A-39472CB12936}"/>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a:solidFill>
                    <a:prstClr val="white"/>
                  </a:solidFill>
                </a:rPr>
                <a:t>1</a:t>
              </a:r>
              <a:endParaRPr lang="zh-CN" altLang="en-US" kern="0" dirty="0">
                <a:solidFill>
                  <a:prstClr val="white"/>
                </a:solidFill>
              </a:endParaRPr>
            </a:p>
          </p:txBody>
        </p:sp>
        <p:sp>
          <p:nvSpPr>
            <p:cNvPr id="21" name="MH_Other_9">
              <a:extLst>
                <a:ext uri="{FF2B5EF4-FFF2-40B4-BE49-F238E27FC236}">
                  <a16:creationId xmlns:a16="http://schemas.microsoft.com/office/drawing/2014/main" id="{8FBEE440-76D7-4D9D-93E9-86B52D7D77A6}"/>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22" name="矩形 21">
              <a:extLst>
                <a:ext uri="{FF2B5EF4-FFF2-40B4-BE49-F238E27FC236}">
                  <a16:creationId xmlns:a16="http://schemas.microsoft.com/office/drawing/2014/main" id="{5164DCF3-3BF2-442D-AE73-554A1B5E4491}"/>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 升级改造教育网的基础设施</a:t>
              </a:r>
            </a:p>
          </p:txBody>
        </p:sp>
      </p:grpSp>
      <p:sp>
        <p:nvSpPr>
          <p:cNvPr id="23" name="标注: 线形(带边框和强调线) 22">
            <a:extLst>
              <a:ext uri="{FF2B5EF4-FFF2-40B4-BE49-F238E27FC236}">
                <a16:creationId xmlns:a16="http://schemas.microsoft.com/office/drawing/2014/main" id="{EC5CB01D-D2CB-4452-B35C-7C65B9E4ED64}"/>
              </a:ext>
            </a:extLst>
          </p:cNvPr>
          <p:cNvSpPr/>
          <p:nvPr/>
        </p:nvSpPr>
        <p:spPr>
          <a:xfrm>
            <a:off x="9244284" y="1396792"/>
            <a:ext cx="2304256" cy="4334532"/>
          </a:xfrm>
          <a:prstGeom prst="accentBorderCallout1">
            <a:avLst>
              <a:gd name="adj1" fmla="val 18750"/>
              <a:gd name="adj2" fmla="val -8333"/>
              <a:gd name="adj3" fmla="val 3066"/>
              <a:gd name="adj4" fmla="val -2345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4" name="矩形 23">
            <a:extLst>
              <a:ext uri="{FF2B5EF4-FFF2-40B4-BE49-F238E27FC236}">
                <a16:creationId xmlns:a16="http://schemas.microsoft.com/office/drawing/2014/main" id="{56771371-57BC-4335-8724-A792D0385F88}"/>
              </a:ext>
            </a:extLst>
          </p:cNvPr>
          <p:cNvSpPr/>
          <p:nvPr/>
        </p:nvSpPr>
        <p:spPr>
          <a:xfrm>
            <a:off x="9168378" y="1868557"/>
            <a:ext cx="2245643" cy="3200876"/>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教育网支持</a:t>
            </a:r>
            <a:r>
              <a:rPr lang="en-US" altLang="zh-CN" sz="1600" dirty="0">
                <a:solidFill>
                  <a:srgbClr val="000000"/>
                </a:solidFill>
                <a:latin typeface="微软雅黑"/>
              </a:rPr>
              <a:t>IPv6</a:t>
            </a:r>
            <a:r>
              <a:rPr lang="zh-CN" altLang="en-US" sz="1600" dirty="0">
                <a:solidFill>
                  <a:srgbClr val="000000"/>
                </a:solidFill>
                <a:latin typeface="微软雅黑"/>
              </a:rPr>
              <a:t>接入，到</a:t>
            </a:r>
            <a:r>
              <a:rPr lang="en-US" altLang="zh-CN" sz="1600" dirty="0">
                <a:solidFill>
                  <a:srgbClr val="000000"/>
                </a:solidFill>
                <a:latin typeface="微软雅黑"/>
              </a:rPr>
              <a:t>2019</a:t>
            </a:r>
            <a:r>
              <a:rPr lang="zh-CN" altLang="en-US" sz="1600" dirty="0">
                <a:solidFill>
                  <a:srgbClr val="000000"/>
                </a:solidFill>
                <a:latin typeface="微软雅黑"/>
              </a:rPr>
              <a:t>年底，</a:t>
            </a:r>
            <a:r>
              <a:rPr lang="en-US" altLang="zh-CN" sz="1600" dirty="0">
                <a:solidFill>
                  <a:srgbClr val="000000"/>
                </a:solidFill>
                <a:latin typeface="微软雅黑"/>
              </a:rPr>
              <a:t>CERNET</a:t>
            </a:r>
            <a:r>
              <a:rPr lang="zh-CN" altLang="en-US" sz="1600" dirty="0">
                <a:solidFill>
                  <a:srgbClr val="000000"/>
                </a:solidFill>
                <a:latin typeface="微软雅黑"/>
              </a:rPr>
              <a:t>会员单位基本做到</a:t>
            </a:r>
            <a:r>
              <a:rPr lang="en-US" altLang="zh-CN" sz="1600" dirty="0">
                <a:solidFill>
                  <a:prstClr val="black"/>
                </a:solidFill>
                <a:latin typeface="微软雅黑"/>
              </a:rPr>
              <a:t>IPv6</a:t>
            </a:r>
            <a:r>
              <a:rPr lang="zh-CN" altLang="en-US" sz="1600" dirty="0">
                <a:solidFill>
                  <a:srgbClr val="000000"/>
                </a:solidFill>
                <a:latin typeface="微软雅黑"/>
              </a:rPr>
              <a:t>全覆盖。</a:t>
            </a:r>
            <a:endParaRPr lang="en-US" altLang="zh-CN" sz="1600" dirty="0">
              <a:solidFill>
                <a:srgbClr val="000000"/>
              </a:solidFill>
              <a:latin typeface="微软雅黑"/>
            </a:endParaRP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教育网活跃用户达到</a:t>
            </a:r>
            <a:r>
              <a:rPr lang="en-US" altLang="zh-CN" sz="1600" dirty="0">
                <a:solidFill>
                  <a:srgbClr val="000000"/>
                </a:solidFill>
                <a:latin typeface="微软雅黑"/>
              </a:rPr>
              <a:t>100</a:t>
            </a:r>
            <a:r>
              <a:rPr lang="zh-CN" altLang="en-US" sz="1600" dirty="0">
                <a:solidFill>
                  <a:srgbClr val="000000"/>
                </a:solidFill>
                <a:latin typeface="微软雅黑"/>
              </a:rPr>
              <a:t>万</a:t>
            </a:r>
            <a:r>
              <a:rPr lang="en-US" altLang="zh-CN" sz="1600" dirty="0">
                <a:solidFill>
                  <a:srgbClr val="000000"/>
                </a:solidFill>
                <a:latin typeface="微软雅黑"/>
              </a:rPr>
              <a:t>.</a:t>
            </a: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教育网互联互通直联点具有开通</a:t>
            </a:r>
            <a:r>
              <a:rPr lang="en-US" altLang="zh-CN" sz="1600" dirty="0">
                <a:solidFill>
                  <a:srgbClr val="000000"/>
                </a:solidFill>
                <a:latin typeface="微软雅黑"/>
              </a:rPr>
              <a:t>IPv6</a:t>
            </a:r>
            <a:r>
              <a:rPr lang="zh-CN" altLang="en-US" sz="1600" dirty="0">
                <a:solidFill>
                  <a:srgbClr val="000000"/>
                </a:solidFill>
                <a:latin typeface="微软雅黑"/>
              </a:rPr>
              <a:t>的能力，</a:t>
            </a:r>
            <a:r>
              <a:rPr lang="en-US" altLang="zh-CN" sz="1600" dirty="0">
                <a:solidFill>
                  <a:srgbClr val="000000"/>
                </a:solidFill>
                <a:latin typeface="微软雅黑"/>
              </a:rPr>
              <a:t>IPv6</a:t>
            </a:r>
            <a:r>
              <a:rPr lang="zh-CN" altLang="en-US" sz="1600" dirty="0">
                <a:solidFill>
                  <a:srgbClr val="000000"/>
                </a:solidFill>
                <a:latin typeface="微软雅黑"/>
              </a:rPr>
              <a:t>互联互通的带宽达到</a:t>
            </a:r>
            <a:r>
              <a:rPr lang="en-US" altLang="zh-CN" sz="1600" dirty="0">
                <a:solidFill>
                  <a:srgbClr val="000000"/>
                </a:solidFill>
                <a:latin typeface="微软雅黑"/>
              </a:rPr>
              <a:t>100Gbps</a:t>
            </a:r>
            <a:r>
              <a:rPr lang="zh-CN" altLang="en-US" sz="1600" dirty="0">
                <a:solidFill>
                  <a:srgbClr val="000000"/>
                </a:solidFill>
                <a:latin typeface="微软雅黑"/>
              </a:rPr>
              <a:t>。</a:t>
            </a:r>
          </a:p>
        </p:txBody>
      </p:sp>
    </p:spTree>
    <p:extLst>
      <p:ext uri="{BB962C8B-B14F-4D97-AF65-F5344CB8AC3E}">
        <p14:creationId xmlns:p14="http://schemas.microsoft.com/office/powerpoint/2010/main" val="40314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-1</a:t>
            </a:r>
            <a:endParaRPr kumimoji="1" lang="zh-CN" altLang="en-US" dirty="0"/>
          </a:p>
        </p:txBody>
      </p:sp>
      <p:cxnSp>
        <p:nvCxnSpPr>
          <p:cNvPr id="3" name="MH_Other_1">
            <a:extLst>
              <a:ext uri="{FF2B5EF4-FFF2-40B4-BE49-F238E27FC236}">
                <a16:creationId xmlns:a16="http://schemas.microsoft.com/office/drawing/2014/main" id="{EE79B605-63B4-4291-AEF9-F9F7E05A16F7}"/>
              </a:ext>
            </a:extLst>
          </p:cNvPr>
          <p:cNvCxnSpPr/>
          <p:nvPr>
            <p:custDataLst>
              <p:tags r:id="rId1"/>
            </p:custDataLst>
          </p:nvPr>
        </p:nvCxnSpPr>
        <p:spPr>
          <a:xfrm flipH="1">
            <a:off x="1789232" y="1008697"/>
            <a:ext cx="10161" cy="5300663"/>
          </a:xfrm>
          <a:prstGeom prst="line">
            <a:avLst/>
          </a:prstGeom>
          <a:noFill/>
          <a:ln w="22225" cap="flat" cmpd="sng" algn="ctr">
            <a:solidFill>
              <a:srgbClr val="C5C5C5"/>
            </a:solidFill>
            <a:prstDash val="solid"/>
            <a:miter lim="800000"/>
          </a:ln>
          <a:effectLst/>
        </p:spPr>
      </p:cxnSp>
      <p:sp>
        <p:nvSpPr>
          <p:cNvPr id="4" name="五边形 30">
            <a:extLst>
              <a:ext uri="{FF2B5EF4-FFF2-40B4-BE49-F238E27FC236}">
                <a16:creationId xmlns:a16="http://schemas.microsoft.com/office/drawing/2014/main" id="{4779B2FB-5EF1-4D56-A1EF-EDE885C64FE8}"/>
              </a:ext>
            </a:extLst>
          </p:cNvPr>
          <p:cNvSpPr/>
          <p:nvPr/>
        </p:nvSpPr>
        <p:spPr>
          <a:xfrm>
            <a:off x="0" y="1554480"/>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实施基础网络设施升级改造</a:t>
            </a:r>
          </a:p>
        </p:txBody>
      </p:sp>
      <p:sp>
        <p:nvSpPr>
          <p:cNvPr id="5" name="五边形 31">
            <a:extLst>
              <a:ext uri="{FF2B5EF4-FFF2-40B4-BE49-F238E27FC236}">
                <a16:creationId xmlns:a16="http://schemas.microsoft.com/office/drawing/2014/main" id="{CDDBB920-CD25-46EF-A2C9-AB216865B849}"/>
              </a:ext>
            </a:extLst>
          </p:cNvPr>
          <p:cNvSpPr/>
          <p:nvPr/>
        </p:nvSpPr>
        <p:spPr>
          <a:xfrm>
            <a:off x="0" y="2078264"/>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加快应用系统和服务升级</a:t>
            </a:r>
          </a:p>
        </p:txBody>
      </p:sp>
      <p:sp>
        <p:nvSpPr>
          <p:cNvPr id="6" name="五边形 32">
            <a:extLst>
              <a:ext uri="{FF2B5EF4-FFF2-40B4-BE49-F238E27FC236}">
                <a16:creationId xmlns:a16="http://schemas.microsoft.com/office/drawing/2014/main" id="{765D6FA6-AC57-4984-8B6E-239712F9FA2D}"/>
              </a:ext>
            </a:extLst>
          </p:cNvPr>
          <p:cNvSpPr/>
          <p:nvPr/>
        </p:nvSpPr>
        <p:spPr>
          <a:xfrm>
            <a:off x="0" y="2602048"/>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优化网络安全管理和防护</a:t>
            </a:r>
          </a:p>
        </p:txBody>
      </p:sp>
      <p:sp>
        <p:nvSpPr>
          <p:cNvPr id="7" name="五边形 33">
            <a:extLst>
              <a:ext uri="{FF2B5EF4-FFF2-40B4-BE49-F238E27FC236}">
                <a16:creationId xmlns:a16="http://schemas.microsoft.com/office/drawing/2014/main" id="{9F59802F-0DE0-40DF-B725-80FF9921DF78}"/>
              </a:ext>
            </a:extLst>
          </p:cNvPr>
          <p:cNvSpPr/>
          <p:nvPr/>
        </p:nvSpPr>
        <p:spPr>
          <a:xfrm>
            <a:off x="0" y="3125832"/>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加强</a:t>
            </a:r>
            <a:r>
              <a:rPr lang="en-US" altLang="zh-CN" sz="1200" kern="0" dirty="0">
                <a:solidFill>
                  <a:prstClr val="black"/>
                </a:solidFill>
              </a:rPr>
              <a:t>IPv6</a:t>
            </a:r>
            <a:r>
              <a:rPr lang="zh-CN" altLang="en-US" sz="1200" kern="0" dirty="0">
                <a:solidFill>
                  <a:prstClr val="black"/>
                </a:solidFill>
              </a:rPr>
              <a:t>技术的支撑保障</a:t>
            </a:r>
          </a:p>
        </p:txBody>
      </p:sp>
      <p:sp>
        <p:nvSpPr>
          <p:cNvPr id="8" name="矩形 7">
            <a:extLst>
              <a:ext uri="{FF2B5EF4-FFF2-40B4-BE49-F238E27FC236}">
                <a16:creationId xmlns:a16="http://schemas.microsoft.com/office/drawing/2014/main" id="{7CF5A199-A74B-479C-9BAE-5154F79AC44D}"/>
              </a:ext>
            </a:extLst>
          </p:cNvPr>
          <p:cNvSpPr/>
          <p:nvPr/>
        </p:nvSpPr>
        <p:spPr>
          <a:xfrm>
            <a:off x="2369915" y="1772816"/>
            <a:ext cx="6552728" cy="1581587"/>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升级改造教育网的基础设施。到 </a:t>
            </a:r>
            <a:r>
              <a:rPr lang="en-US" altLang="zh-CN" sz="1600" dirty="0">
                <a:solidFill>
                  <a:prstClr val="black"/>
                </a:solidFill>
                <a:latin typeface="微软雅黑"/>
              </a:rPr>
              <a:t>2019 </a:t>
            </a:r>
            <a:r>
              <a:rPr lang="zh-CN" altLang="en-US" sz="1600" dirty="0">
                <a:solidFill>
                  <a:prstClr val="black"/>
                </a:solidFill>
                <a:latin typeface="微软雅黑"/>
              </a:rPr>
              <a:t>年底，山东教育和科研计算机网完成升级改造，全面支持</a:t>
            </a:r>
            <a:r>
              <a:rPr lang="en-US" altLang="zh-CN" sz="1600" dirty="0">
                <a:solidFill>
                  <a:prstClr val="black"/>
                </a:solidFill>
                <a:latin typeface="微软雅黑"/>
              </a:rPr>
              <a:t>IPv6 </a:t>
            </a:r>
            <a:r>
              <a:rPr lang="zh-CN" altLang="en-US" sz="1600" dirty="0">
                <a:solidFill>
                  <a:prstClr val="black"/>
                </a:solidFill>
                <a:latin typeface="微软雅黑"/>
              </a:rPr>
              <a:t>接入，用户规模达到 </a:t>
            </a:r>
            <a:r>
              <a:rPr lang="en-US" altLang="zh-CN" sz="1600" dirty="0">
                <a:solidFill>
                  <a:prstClr val="black"/>
                </a:solidFill>
                <a:latin typeface="微软雅黑"/>
              </a:rPr>
              <a:t>100 </a:t>
            </a:r>
            <a:r>
              <a:rPr lang="zh-CN" altLang="en-US" sz="1600" dirty="0">
                <a:solidFill>
                  <a:prstClr val="black"/>
                </a:solidFill>
                <a:latin typeface="微软雅黑"/>
              </a:rPr>
              <a:t>万人。</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2020 </a:t>
            </a:r>
            <a:r>
              <a:rPr lang="zh-CN" altLang="en-US" sz="1600" dirty="0">
                <a:solidFill>
                  <a:prstClr val="black"/>
                </a:solidFill>
                <a:latin typeface="微软雅黑"/>
              </a:rPr>
              <a:t>年底，山东教育网</a:t>
            </a:r>
            <a:r>
              <a:rPr lang="en-US" altLang="zh-CN" sz="1600" dirty="0">
                <a:solidFill>
                  <a:prstClr val="black"/>
                </a:solidFill>
                <a:latin typeface="微软雅黑"/>
              </a:rPr>
              <a:t>IPv6 </a:t>
            </a:r>
            <a:r>
              <a:rPr lang="zh-CN" altLang="en-US" sz="1600" dirty="0">
                <a:solidFill>
                  <a:prstClr val="black"/>
                </a:solidFill>
                <a:latin typeface="微软雅黑"/>
              </a:rPr>
              <a:t>互联互通带宽达到 </a:t>
            </a:r>
            <a:r>
              <a:rPr lang="en-US" altLang="zh-CN" sz="1600" dirty="0">
                <a:solidFill>
                  <a:prstClr val="black"/>
                </a:solidFill>
                <a:latin typeface="微软雅黑"/>
              </a:rPr>
              <a:t>10Gbps </a:t>
            </a:r>
            <a:r>
              <a:rPr lang="zh-CN" altLang="en-US" sz="1600" dirty="0">
                <a:solidFill>
                  <a:prstClr val="black"/>
                </a:solidFill>
                <a:latin typeface="微软雅黑"/>
              </a:rPr>
              <a:t>以上，出口带宽达到 </a:t>
            </a:r>
            <a:r>
              <a:rPr lang="en-US" altLang="zh-CN" sz="1600" dirty="0">
                <a:solidFill>
                  <a:prstClr val="black"/>
                </a:solidFill>
                <a:latin typeface="微软雅黑"/>
              </a:rPr>
              <a:t>100Gbps </a:t>
            </a:r>
            <a:r>
              <a:rPr lang="zh-CN" altLang="en-US" sz="1600" dirty="0">
                <a:solidFill>
                  <a:prstClr val="black"/>
                </a:solidFill>
                <a:latin typeface="微软雅黑"/>
              </a:rPr>
              <a:t>以上。</a:t>
            </a: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上</a:t>
            </a:r>
            <a:endParaRPr lang="en-US" altLang="zh-CN" sz="1600" dirty="0">
              <a:solidFill>
                <a:prstClr val="black"/>
              </a:solidFill>
              <a:latin typeface="微软雅黑"/>
            </a:endParaRPr>
          </a:p>
        </p:txBody>
      </p:sp>
      <p:sp>
        <p:nvSpPr>
          <p:cNvPr id="9" name="矩形 8">
            <a:extLst>
              <a:ext uri="{FF2B5EF4-FFF2-40B4-BE49-F238E27FC236}">
                <a16:creationId xmlns:a16="http://schemas.microsoft.com/office/drawing/2014/main" id="{1BBBDFB1-401E-4F7C-9AC1-5F9C2ED27861}"/>
              </a:ext>
            </a:extLst>
          </p:cNvPr>
          <p:cNvSpPr/>
          <p:nvPr/>
        </p:nvSpPr>
        <p:spPr>
          <a:xfrm>
            <a:off x="2244526" y="3501008"/>
            <a:ext cx="6822133" cy="1504643"/>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年底，省属本科高校校园网完成 </a:t>
            </a:r>
            <a:r>
              <a:rPr lang="en-US" altLang="zh-CN" sz="1600" dirty="0">
                <a:solidFill>
                  <a:prstClr val="black"/>
                </a:solidFill>
                <a:latin typeface="微软雅黑"/>
              </a:rPr>
              <a:t>IPv6 </a:t>
            </a:r>
            <a:r>
              <a:rPr lang="zh-CN" altLang="en-US" sz="1600" dirty="0">
                <a:solidFill>
                  <a:prstClr val="black"/>
                </a:solidFill>
                <a:latin typeface="微软雅黑"/>
              </a:rPr>
              <a:t>升级改造，具备 </a:t>
            </a:r>
            <a:r>
              <a:rPr lang="en-US" altLang="zh-CN" sz="1600" dirty="0">
                <a:solidFill>
                  <a:prstClr val="black"/>
                </a:solidFill>
                <a:latin typeface="微软雅黑"/>
              </a:rPr>
              <a:t>IPv6 </a:t>
            </a:r>
            <a:r>
              <a:rPr lang="zh-CN" altLang="en-US" sz="1600" dirty="0">
                <a:solidFill>
                  <a:prstClr val="black"/>
                </a:solidFill>
                <a:latin typeface="微软雅黑"/>
              </a:rPr>
              <a:t>网络接入条件，新建网络应支持 </a:t>
            </a:r>
            <a:r>
              <a:rPr lang="en-US" altLang="zh-CN" sz="1600" dirty="0">
                <a:solidFill>
                  <a:prstClr val="black"/>
                </a:solidFill>
                <a:latin typeface="微软雅黑"/>
              </a:rPr>
              <a:t>IPv4 </a:t>
            </a:r>
            <a:r>
              <a:rPr lang="zh-CN" altLang="en-US" sz="1600" dirty="0">
                <a:solidFill>
                  <a:prstClr val="black"/>
                </a:solidFill>
                <a:latin typeface="微软雅黑"/>
              </a:rPr>
              <a:t>和 </a:t>
            </a:r>
            <a:r>
              <a:rPr lang="en-US" altLang="zh-CN" sz="1600" dirty="0">
                <a:solidFill>
                  <a:prstClr val="black"/>
                </a:solidFill>
                <a:latin typeface="微软雅黑"/>
              </a:rPr>
              <a:t>IPv6 </a:t>
            </a:r>
            <a:r>
              <a:rPr lang="zh-CN" altLang="en-US" sz="1600" dirty="0">
                <a:solidFill>
                  <a:prstClr val="black"/>
                </a:solidFill>
                <a:latin typeface="微软雅黑"/>
              </a:rPr>
              <a:t>双栈。有条件的高校实现</a:t>
            </a:r>
            <a:r>
              <a:rPr lang="en-US" altLang="zh-CN" sz="1600" dirty="0">
                <a:solidFill>
                  <a:prstClr val="black"/>
                </a:solidFill>
                <a:latin typeface="微软雅黑"/>
              </a:rPr>
              <a:t>IPv6</a:t>
            </a:r>
            <a:r>
              <a:rPr lang="zh-CN" altLang="en-US" sz="1600" dirty="0">
                <a:solidFill>
                  <a:prstClr val="black"/>
                </a:solidFill>
                <a:latin typeface="微软雅黑"/>
              </a:rPr>
              <a:t>访问优先接入，服务器区、用户区访问 </a:t>
            </a:r>
            <a:r>
              <a:rPr lang="en-US" altLang="zh-CN" sz="1600" dirty="0">
                <a:solidFill>
                  <a:prstClr val="black"/>
                </a:solidFill>
                <a:latin typeface="微软雅黑"/>
              </a:rPr>
              <a:t>IPv6 </a:t>
            </a:r>
            <a:r>
              <a:rPr lang="zh-CN" altLang="en-US" sz="1600" dirty="0">
                <a:solidFill>
                  <a:prstClr val="black"/>
                </a:solidFill>
                <a:latin typeface="微软雅黑"/>
              </a:rPr>
              <a:t>互联网双向互联互通。各教育城域网以及全部高校校园网完成 </a:t>
            </a:r>
            <a:r>
              <a:rPr lang="en-US" altLang="zh-CN" sz="1600" dirty="0">
                <a:solidFill>
                  <a:prstClr val="black"/>
                </a:solidFill>
                <a:latin typeface="微软雅黑"/>
              </a:rPr>
              <a:t>IPv6 </a:t>
            </a:r>
            <a:r>
              <a:rPr lang="zh-CN" altLang="en-US" sz="1600" dirty="0">
                <a:solidFill>
                  <a:prstClr val="black"/>
                </a:solidFill>
                <a:latin typeface="微软雅黑"/>
              </a:rPr>
              <a:t>升级改造。</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鼓励职业学校、中小学积极推进校园网 </a:t>
            </a:r>
            <a:r>
              <a:rPr lang="en-US" altLang="zh-CN" sz="1600" dirty="0">
                <a:solidFill>
                  <a:prstClr val="black"/>
                </a:solidFill>
                <a:latin typeface="微软雅黑"/>
              </a:rPr>
              <a:t>IPv6 </a:t>
            </a:r>
            <a:r>
              <a:rPr lang="zh-CN" altLang="en-US" sz="1600" dirty="0">
                <a:solidFill>
                  <a:prstClr val="black"/>
                </a:solidFill>
                <a:latin typeface="微软雅黑"/>
              </a:rPr>
              <a:t>改造。</a:t>
            </a:r>
          </a:p>
        </p:txBody>
      </p:sp>
      <p:grpSp>
        <p:nvGrpSpPr>
          <p:cNvPr id="10" name="组合 9">
            <a:extLst>
              <a:ext uri="{FF2B5EF4-FFF2-40B4-BE49-F238E27FC236}">
                <a16:creationId xmlns:a16="http://schemas.microsoft.com/office/drawing/2014/main" id="{9B673837-041C-45B6-A919-C2A6FAE7B5CB}"/>
              </a:ext>
            </a:extLst>
          </p:cNvPr>
          <p:cNvGrpSpPr/>
          <p:nvPr/>
        </p:nvGrpSpPr>
        <p:grpSpPr>
          <a:xfrm>
            <a:off x="1789232" y="3068960"/>
            <a:ext cx="6917388" cy="441325"/>
            <a:chOff x="2707005" y="1363927"/>
            <a:chExt cx="6917388" cy="441325"/>
          </a:xfrm>
        </p:grpSpPr>
        <p:sp>
          <p:nvSpPr>
            <p:cNvPr id="11" name="MH_Other_5">
              <a:extLst>
                <a:ext uri="{FF2B5EF4-FFF2-40B4-BE49-F238E27FC236}">
                  <a16:creationId xmlns:a16="http://schemas.microsoft.com/office/drawing/2014/main" id="{7D05A62F-142B-451E-84F9-770CF2569B11}"/>
                </a:ext>
              </a:extLst>
            </p:cNvPr>
            <p:cNvSpPr/>
            <p:nvPr>
              <p:custDataLst>
                <p:tags r:id="rId6"/>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2</a:t>
              </a:r>
              <a:endParaRPr lang="zh-CN" altLang="en-US" kern="0" dirty="0">
                <a:solidFill>
                  <a:prstClr val="white"/>
                </a:solidFill>
              </a:endParaRPr>
            </a:p>
          </p:txBody>
        </p:sp>
        <p:sp>
          <p:nvSpPr>
            <p:cNvPr id="12" name="MH_Other_9">
              <a:extLst>
                <a:ext uri="{FF2B5EF4-FFF2-40B4-BE49-F238E27FC236}">
                  <a16:creationId xmlns:a16="http://schemas.microsoft.com/office/drawing/2014/main" id="{7B9FBF74-D631-4482-A2C1-29A710893822}"/>
                </a:ext>
              </a:extLst>
            </p:cNvPr>
            <p:cNvSpPr/>
            <p:nvPr>
              <p:custDataLst>
                <p:tags r:id="rId7"/>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3" name="矩形 12">
              <a:extLst>
                <a:ext uri="{FF2B5EF4-FFF2-40B4-BE49-F238E27FC236}">
                  <a16:creationId xmlns:a16="http://schemas.microsoft.com/office/drawing/2014/main" id="{80972BF6-9058-4B8F-9FB5-D6E9BC29EA2B}"/>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升级改造教育省域网、城域网和校园网的基础设施</a:t>
              </a:r>
            </a:p>
          </p:txBody>
        </p:sp>
      </p:grpSp>
      <p:grpSp>
        <p:nvGrpSpPr>
          <p:cNvPr id="14" name="组合 13">
            <a:extLst>
              <a:ext uri="{FF2B5EF4-FFF2-40B4-BE49-F238E27FC236}">
                <a16:creationId xmlns:a16="http://schemas.microsoft.com/office/drawing/2014/main" id="{7EECA28C-81DA-4109-9CF1-235A227AA472}"/>
              </a:ext>
            </a:extLst>
          </p:cNvPr>
          <p:cNvGrpSpPr/>
          <p:nvPr/>
        </p:nvGrpSpPr>
        <p:grpSpPr>
          <a:xfrm>
            <a:off x="1789232" y="5126410"/>
            <a:ext cx="6917388" cy="441325"/>
            <a:chOff x="2707005" y="1363927"/>
            <a:chExt cx="6917388" cy="441325"/>
          </a:xfrm>
        </p:grpSpPr>
        <p:sp>
          <p:nvSpPr>
            <p:cNvPr id="15" name="MH_Other_5">
              <a:extLst>
                <a:ext uri="{FF2B5EF4-FFF2-40B4-BE49-F238E27FC236}">
                  <a16:creationId xmlns:a16="http://schemas.microsoft.com/office/drawing/2014/main" id="{233D61CD-0F55-455C-B2F9-BDEBFF29AA59}"/>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3</a:t>
              </a:r>
              <a:endParaRPr lang="zh-CN" altLang="en-US" kern="0" dirty="0">
                <a:solidFill>
                  <a:prstClr val="white"/>
                </a:solidFill>
              </a:endParaRPr>
            </a:p>
          </p:txBody>
        </p:sp>
        <p:sp>
          <p:nvSpPr>
            <p:cNvPr id="16" name="MH_Other_9">
              <a:extLst>
                <a:ext uri="{FF2B5EF4-FFF2-40B4-BE49-F238E27FC236}">
                  <a16:creationId xmlns:a16="http://schemas.microsoft.com/office/drawing/2014/main" id="{4CC960A9-01D3-4D51-824C-43BB7484B4F5}"/>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7" name="矩形 16">
              <a:extLst>
                <a:ext uri="{FF2B5EF4-FFF2-40B4-BE49-F238E27FC236}">
                  <a16:creationId xmlns:a16="http://schemas.microsoft.com/office/drawing/2014/main" id="{D96D81C9-D581-426F-9E66-F4A9F98B8700}"/>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更新移动和固定终端</a:t>
              </a:r>
            </a:p>
          </p:txBody>
        </p:sp>
      </p:grpSp>
      <p:sp>
        <p:nvSpPr>
          <p:cNvPr id="18" name="矩形 17">
            <a:extLst>
              <a:ext uri="{FF2B5EF4-FFF2-40B4-BE49-F238E27FC236}">
                <a16:creationId xmlns:a16="http://schemas.microsoft.com/office/drawing/2014/main" id="{77A18856-654B-40AC-8A4F-A8EDF5328E34}"/>
              </a:ext>
            </a:extLst>
          </p:cNvPr>
          <p:cNvSpPr/>
          <p:nvPr/>
        </p:nvSpPr>
        <p:spPr>
          <a:xfrm>
            <a:off x="2369915" y="5603292"/>
            <a:ext cx="6696744" cy="634020"/>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各单位应制定对现有移动和固定终端的更新换代计划，逐步实现终端对</a:t>
            </a:r>
            <a:r>
              <a:rPr lang="en-US" altLang="zh-CN" sz="1600" dirty="0">
                <a:solidFill>
                  <a:prstClr val="black"/>
                </a:solidFill>
                <a:latin typeface="微软雅黑"/>
              </a:rPr>
              <a:t>IPv6</a:t>
            </a:r>
            <a:r>
              <a:rPr lang="zh-CN" altLang="en-US" sz="1600" dirty="0">
                <a:solidFill>
                  <a:prstClr val="black"/>
                </a:solidFill>
                <a:latin typeface="微软雅黑"/>
              </a:rPr>
              <a:t>的支持，新增终端应支持</a:t>
            </a:r>
            <a:r>
              <a:rPr lang="en-US" altLang="zh-CN" sz="1600" dirty="0">
                <a:solidFill>
                  <a:prstClr val="black"/>
                </a:solidFill>
                <a:latin typeface="微软雅黑"/>
              </a:rPr>
              <a:t>IPv6</a:t>
            </a:r>
            <a:r>
              <a:rPr lang="zh-CN" altLang="en-US" sz="1600" dirty="0">
                <a:solidFill>
                  <a:prstClr val="black"/>
                </a:solidFill>
                <a:latin typeface="微软雅黑"/>
              </a:rPr>
              <a:t>。</a:t>
            </a:r>
          </a:p>
        </p:txBody>
      </p:sp>
      <p:grpSp>
        <p:nvGrpSpPr>
          <p:cNvPr id="19" name="组合 18">
            <a:extLst>
              <a:ext uri="{FF2B5EF4-FFF2-40B4-BE49-F238E27FC236}">
                <a16:creationId xmlns:a16="http://schemas.microsoft.com/office/drawing/2014/main" id="{92823E5C-E7B7-4CE6-9BA7-EEFB2D86A607}"/>
              </a:ext>
            </a:extLst>
          </p:cNvPr>
          <p:cNvGrpSpPr/>
          <p:nvPr/>
        </p:nvGrpSpPr>
        <p:grpSpPr>
          <a:xfrm>
            <a:off x="1789232" y="1363927"/>
            <a:ext cx="6917388" cy="441325"/>
            <a:chOff x="2707005" y="1363927"/>
            <a:chExt cx="6917388" cy="441325"/>
          </a:xfrm>
        </p:grpSpPr>
        <p:sp>
          <p:nvSpPr>
            <p:cNvPr id="20" name="MH_Other_5">
              <a:extLst>
                <a:ext uri="{FF2B5EF4-FFF2-40B4-BE49-F238E27FC236}">
                  <a16:creationId xmlns:a16="http://schemas.microsoft.com/office/drawing/2014/main" id="{9A7C65ED-04A3-4E46-8423-E71491A83CA9}"/>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a:solidFill>
                    <a:prstClr val="white"/>
                  </a:solidFill>
                </a:rPr>
                <a:t>1</a:t>
              </a:r>
              <a:endParaRPr lang="zh-CN" altLang="en-US" kern="0" dirty="0">
                <a:solidFill>
                  <a:prstClr val="white"/>
                </a:solidFill>
              </a:endParaRPr>
            </a:p>
          </p:txBody>
        </p:sp>
        <p:sp>
          <p:nvSpPr>
            <p:cNvPr id="21" name="MH_Other_9">
              <a:extLst>
                <a:ext uri="{FF2B5EF4-FFF2-40B4-BE49-F238E27FC236}">
                  <a16:creationId xmlns:a16="http://schemas.microsoft.com/office/drawing/2014/main" id="{063076BD-5A08-4B6A-B20A-E03004C61FCD}"/>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22" name="矩形 21">
              <a:extLst>
                <a:ext uri="{FF2B5EF4-FFF2-40B4-BE49-F238E27FC236}">
                  <a16:creationId xmlns:a16="http://schemas.microsoft.com/office/drawing/2014/main" id="{70162812-8587-4606-8C92-4226C76B1379}"/>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 升级改造教育网的基础设施</a:t>
              </a:r>
            </a:p>
          </p:txBody>
        </p:sp>
      </p:grpSp>
      <p:sp>
        <p:nvSpPr>
          <p:cNvPr id="23" name="标注: 线形(带边框和强调线) 22">
            <a:extLst>
              <a:ext uri="{FF2B5EF4-FFF2-40B4-BE49-F238E27FC236}">
                <a16:creationId xmlns:a16="http://schemas.microsoft.com/office/drawing/2014/main" id="{2A0F2503-CF6F-4736-931C-E1410542939C}"/>
              </a:ext>
            </a:extLst>
          </p:cNvPr>
          <p:cNvSpPr/>
          <p:nvPr/>
        </p:nvSpPr>
        <p:spPr>
          <a:xfrm>
            <a:off x="9244284" y="1396792"/>
            <a:ext cx="2304256" cy="4334532"/>
          </a:xfrm>
          <a:prstGeom prst="accentBorderCallout1">
            <a:avLst>
              <a:gd name="adj1" fmla="val 18750"/>
              <a:gd name="adj2" fmla="val -8333"/>
              <a:gd name="adj3" fmla="val 3066"/>
              <a:gd name="adj4" fmla="val -2345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4" name="矩形 23">
            <a:extLst>
              <a:ext uri="{FF2B5EF4-FFF2-40B4-BE49-F238E27FC236}">
                <a16:creationId xmlns:a16="http://schemas.microsoft.com/office/drawing/2014/main" id="{28B2A418-DFA0-4550-AF5E-0DC29A78CCBB}"/>
              </a:ext>
            </a:extLst>
          </p:cNvPr>
          <p:cNvSpPr/>
          <p:nvPr/>
        </p:nvSpPr>
        <p:spPr>
          <a:xfrm>
            <a:off x="9168378" y="1868557"/>
            <a:ext cx="2245643" cy="3200876"/>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教育网支持</a:t>
            </a:r>
            <a:r>
              <a:rPr lang="en-US" altLang="zh-CN" sz="1600" dirty="0">
                <a:solidFill>
                  <a:srgbClr val="000000"/>
                </a:solidFill>
                <a:latin typeface="微软雅黑"/>
              </a:rPr>
              <a:t>IPv6</a:t>
            </a:r>
            <a:r>
              <a:rPr lang="zh-CN" altLang="en-US" sz="1600" dirty="0">
                <a:solidFill>
                  <a:srgbClr val="000000"/>
                </a:solidFill>
                <a:latin typeface="微软雅黑"/>
              </a:rPr>
              <a:t>接入，到</a:t>
            </a:r>
            <a:r>
              <a:rPr lang="en-US" altLang="zh-CN" sz="1600" dirty="0">
                <a:solidFill>
                  <a:srgbClr val="000000"/>
                </a:solidFill>
                <a:latin typeface="微软雅黑"/>
              </a:rPr>
              <a:t>2019</a:t>
            </a:r>
            <a:r>
              <a:rPr lang="zh-CN" altLang="en-US" sz="1600" dirty="0">
                <a:solidFill>
                  <a:srgbClr val="000000"/>
                </a:solidFill>
                <a:latin typeface="微软雅黑"/>
              </a:rPr>
              <a:t>年底，</a:t>
            </a:r>
            <a:r>
              <a:rPr lang="en-US" altLang="zh-CN" sz="1600" dirty="0">
                <a:solidFill>
                  <a:srgbClr val="000000"/>
                </a:solidFill>
                <a:latin typeface="微软雅黑"/>
              </a:rPr>
              <a:t>CERNET</a:t>
            </a:r>
            <a:r>
              <a:rPr lang="zh-CN" altLang="en-US" sz="1600" dirty="0">
                <a:solidFill>
                  <a:srgbClr val="000000"/>
                </a:solidFill>
                <a:latin typeface="微软雅黑"/>
              </a:rPr>
              <a:t>会员单位基本做到</a:t>
            </a:r>
            <a:r>
              <a:rPr lang="en-US" altLang="zh-CN" sz="1600" dirty="0">
                <a:solidFill>
                  <a:prstClr val="black"/>
                </a:solidFill>
                <a:latin typeface="微软雅黑"/>
              </a:rPr>
              <a:t>IPv6</a:t>
            </a:r>
            <a:r>
              <a:rPr lang="zh-CN" altLang="en-US" sz="1600" dirty="0">
                <a:solidFill>
                  <a:srgbClr val="000000"/>
                </a:solidFill>
                <a:latin typeface="微软雅黑"/>
              </a:rPr>
              <a:t>全覆盖。</a:t>
            </a:r>
            <a:endParaRPr lang="en-US" altLang="zh-CN" sz="1600" dirty="0">
              <a:solidFill>
                <a:srgbClr val="000000"/>
              </a:solidFill>
              <a:latin typeface="微软雅黑"/>
            </a:endParaRP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教育网活跃用户达到</a:t>
            </a:r>
            <a:r>
              <a:rPr lang="en-US" altLang="zh-CN" sz="1600" dirty="0">
                <a:solidFill>
                  <a:srgbClr val="000000"/>
                </a:solidFill>
                <a:latin typeface="微软雅黑"/>
              </a:rPr>
              <a:t>100</a:t>
            </a:r>
            <a:r>
              <a:rPr lang="zh-CN" altLang="en-US" sz="1600" dirty="0">
                <a:solidFill>
                  <a:srgbClr val="000000"/>
                </a:solidFill>
                <a:latin typeface="微软雅黑"/>
              </a:rPr>
              <a:t>万</a:t>
            </a:r>
            <a:r>
              <a:rPr lang="en-US" altLang="zh-CN" sz="1600" dirty="0">
                <a:solidFill>
                  <a:srgbClr val="000000"/>
                </a:solidFill>
                <a:latin typeface="微软雅黑"/>
              </a:rPr>
              <a:t>.</a:t>
            </a: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教育网互联互通直联点具有开通</a:t>
            </a:r>
            <a:r>
              <a:rPr lang="en-US" altLang="zh-CN" sz="1600" dirty="0">
                <a:solidFill>
                  <a:srgbClr val="000000"/>
                </a:solidFill>
                <a:latin typeface="微软雅黑"/>
              </a:rPr>
              <a:t>IPv6</a:t>
            </a:r>
            <a:r>
              <a:rPr lang="zh-CN" altLang="en-US" sz="1600" dirty="0">
                <a:solidFill>
                  <a:srgbClr val="000000"/>
                </a:solidFill>
                <a:latin typeface="微软雅黑"/>
              </a:rPr>
              <a:t>的能力，</a:t>
            </a:r>
            <a:r>
              <a:rPr lang="en-US" altLang="zh-CN" sz="1600" dirty="0">
                <a:solidFill>
                  <a:srgbClr val="000000"/>
                </a:solidFill>
                <a:latin typeface="微软雅黑"/>
              </a:rPr>
              <a:t>IPv6</a:t>
            </a:r>
            <a:r>
              <a:rPr lang="zh-CN" altLang="en-US" sz="1600" dirty="0">
                <a:solidFill>
                  <a:srgbClr val="000000"/>
                </a:solidFill>
                <a:latin typeface="微软雅黑"/>
              </a:rPr>
              <a:t>互联互通的带宽达到</a:t>
            </a:r>
            <a:r>
              <a:rPr lang="en-US" altLang="zh-CN" sz="1600" dirty="0">
                <a:solidFill>
                  <a:srgbClr val="000000"/>
                </a:solidFill>
                <a:latin typeface="微软雅黑"/>
              </a:rPr>
              <a:t>100Gbps</a:t>
            </a:r>
            <a:r>
              <a:rPr lang="zh-CN" altLang="en-US" sz="1600" dirty="0">
                <a:solidFill>
                  <a:srgbClr val="000000"/>
                </a:solidFill>
                <a:latin typeface="微软雅黑"/>
              </a:rPr>
              <a:t>。</a:t>
            </a:r>
          </a:p>
        </p:txBody>
      </p:sp>
    </p:spTree>
    <p:extLst>
      <p:ext uri="{BB962C8B-B14F-4D97-AF65-F5344CB8AC3E}">
        <p14:creationId xmlns:p14="http://schemas.microsoft.com/office/powerpoint/2010/main" val="396049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-1</a:t>
            </a:r>
            <a:endParaRPr kumimoji="1" lang="zh-CN" altLang="en-US" dirty="0"/>
          </a:p>
        </p:txBody>
      </p:sp>
      <p:cxnSp>
        <p:nvCxnSpPr>
          <p:cNvPr id="3" name="MH_Other_1">
            <a:extLst>
              <a:ext uri="{FF2B5EF4-FFF2-40B4-BE49-F238E27FC236}">
                <a16:creationId xmlns:a16="http://schemas.microsoft.com/office/drawing/2014/main" id="{C67FCCFA-4BF7-4839-A632-5896771E207C}"/>
              </a:ext>
            </a:extLst>
          </p:cNvPr>
          <p:cNvCxnSpPr/>
          <p:nvPr>
            <p:custDataLst>
              <p:tags r:id="rId1"/>
            </p:custDataLst>
          </p:nvPr>
        </p:nvCxnSpPr>
        <p:spPr>
          <a:xfrm flipH="1">
            <a:off x="1789232" y="1008697"/>
            <a:ext cx="10161" cy="5300663"/>
          </a:xfrm>
          <a:prstGeom prst="line">
            <a:avLst/>
          </a:prstGeom>
          <a:noFill/>
          <a:ln w="22225" cap="flat" cmpd="sng" algn="ctr">
            <a:solidFill>
              <a:srgbClr val="C5C5C5"/>
            </a:solidFill>
            <a:prstDash val="solid"/>
            <a:miter lim="800000"/>
          </a:ln>
          <a:effectLst/>
        </p:spPr>
      </p:cxnSp>
      <p:sp>
        <p:nvSpPr>
          <p:cNvPr id="4" name="五边形 30">
            <a:extLst>
              <a:ext uri="{FF2B5EF4-FFF2-40B4-BE49-F238E27FC236}">
                <a16:creationId xmlns:a16="http://schemas.microsoft.com/office/drawing/2014/main" id="{2A53E7BF-4148-4A90-9A7E-F2F4F9CD80C6}"/>
              </a:ext>
            </a:extLst>
          </p:cNvPr>
          <p:cNvSpPr/>
          <p:nvPr/>
        </p:nvSpPr>
        <p:spPr>
          <a:xfrm>
            <a:off x="0" y="1554480"/>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实施基础网络设施升级改造</a:t>
            </a:r>
          </a:p>
        </p:txBody>
      </p:sp>
      <p:sp>
        <p:nvSpPr>
          <p:cNvPr id="5" name="五边形 31">
            <a:extLst>
              <a:ext uri="{FF2B5EF4-FFF2-40B4-BE49-F238E27FC236}">
                <a16:creationId xmlns:a16="http://schemas.microsoft.com/office/drawing/2014/main" id="{5DE70A23-1610-4D24-9032-BEB8D6A3C202}"/>
              </a:ext>
            </a:extLst>
          </p:cNvPr>
          <p:cNvSpPr/>
          <p:nvPr/>
        </p:nvSpPr>
        <p:spPr>
          <a:xfrm>
            <a:off x="0" y="2078264"/>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加快应用系统和服务升级</a:t>
            </a:r>
          </a:p>
        </p:txBody>
      </p:sp>
      <p:sp>
        <p:nvSpPr>
          <p:cNvPr id="6" name="五边形 32">
            <a:extLst>
              <a:ext uri="{FF2B5EF4-FFF2-40B4-BE49-F238E27FC236}">
                <a16:creationId xmlns:a16="http://schemas.microsoft.com/office/drawing/2014/main" id="{102586C9-2898-48F0-A11B-F791A32CC769}"/>
              </a:ext>
            </a:extLst>
          </p:cNvPr>
          <p:cNvSpPr/>
          <p:nvPr/>
        </p:nvSpPr>
        <p:spPr>
          <a:xfrm>
            <a:off x="0" y="2602048"/>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优化网络安全管理和防护</a:t>
            </a:r>
          </a:p>
        </p:txBody>
      </p:sp>
      <p:sp>
        <p:nvSpPr>
          <p:cNvPr id="7" name="五边形 33">
            <a:extLst>
              <a:ext uri="{FF2B5EF4-FFF2-40B4-BE49-F238E27FC236}">
                <a16:creationId xmlns:a16="http://schemas.microsoft.com/office/drawing/2014/main" id="{D9E2CE74-4CC4-4D85-8112-5907F887E784}"/>
              </a:ext>
            </a:extLst>
          </p:cNvPr>
          <p:cNvSpPr/>
          <p:nvPr/>
        </p:nvSpPr>
        <p:spPr>
          <a:xfrm>
            <a:off x="0" y="3125832"/>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加强</a:t>
            </a:r>
            <a:r>
              <a:rPr lang="en-US" altLang="zh-CN" sz="1200" kern="0" dirty="0">
                <a:solidFill>
                  <a:prstClr val="black"/>
                </a:solidFill>
              </a:rPr>
              <a:t>IPv6</a:t>
            </a:r>
            <a:r>
              <a:rPr lang="zh-CN" altLang="en-US" sz="1200" kern="0" dirty="0">
                <a:solidFill>
                  <a:prstClr val="black"/>
                </a:solidFill>
              </a:rPr>
              <a:t>技术的支撑保障</a:t>
            </a:r>
          </a:p>
        </p:txBody>
      </p:sp>
      <p:sp>
        <p:nvSpPr>
          <p:cNvPr id="8" name="矩形 7">
            <a:extLst>
              <a:ext uri="{FF2B5EF4-FFF2-40B4-BE49-F238E27FC236}">
                <a16:creationId xmlns:a16="http://schemas.microsoft.com/office/drawing/2014/main" id="{029F5132-234A-4BB2-9FBD-AC6317037C27}"/>
              </a:ext>
            </a:extLst>
          </p:cNvPr>
          <p:cNvSpPr/>
          <p:nvPr/>
        </p:nvSpPr>
        <p:spPr>
          <a:xfrm>
            <a:off x="2369915" y="1772816"/>
            <a:ext cx="6552728" cy="1252651"/>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升级改造教育网的基础设施。到 </a:t>
            </a:r>
            <a:r>
              <a:rPr lang="en-US" altLang="zh-CN" sz="1600" dirty="0">
                <a:solidFill>
                  <a:prstClr val="black"/>
                </a:solidFill>
                <a:latin typeface="微软雅黑"/>
              </a:rPr>
              <a:t>2019 </a:t>
            </a:r>
            <a:r>
              <a:rPr lang="zh-CN" altLang="en-US" sz="1600" dirty="0">
                <a:solidFill>
                  <a:prstClr val="black"/>
                </a:solidFill>
                <a:latin typeface="微软雅黑"/>
              </a:rPr>
              <a:t>年底，山东教育和科研计算机网完成升级改造，全面支持</a:t>
            </a:r>
            <a:r>
              <a:rPr lang="en-US" altLang="zh-CN" sz="1600" dirty="0">
                <a:solidFill>
                  <a:prstClr val="black"/>
                </a:solidFill>
                <a:latin typeface="微软雅黑"/>
              </a:rPr>
              <a:t>IPv6 </a:t>
            </a:r>
            <a:r>
              <a:rPr lang="zh-CN" altLang="en-US" sz="1600" dirty="0">
                <a:solidFill>
                  <a:prstClr val="black"/>
                </a:solidFill>
                <a:latin typeface="微软雅黑"/>
              </a:rPr>
              <a:t>接入，用户规模达到 </a:t>
            </a:r>
            <a:r>
              <a:rPr lang="en-US" altLang="zh-CN" sz="1600" dirty="0">
                <a:solidFill>
                  <a:prstClr val="black"/>
                </a:solidFill>
                <a:latin typeface="微软雅黑"/>
              </a:rPr>
              <a:t>100 </a:t>
            </a:r>
            <a:r>
              <a:rPr lang="zh-CN" altLang="en-US" sz="1600" dirty="0">
                <a:solidFill>
                  <a:prstClr val="black"/>
                </a:solidFill>
                <a:latin typeface="微软雅黑"/>
              </a:rPr>
              <a:t>万人。</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2020 </a:t>
            </a:r>
            <a:r>
              <a:rPr lang="zh-CN" altLang="en-US" sz="1600" dirty="0">
                <a:solidFill>
                  <a:prstClr val="black"/>
                </a:solidFill>
                <a:latin typeface="微软雅黑"/>
              </a:rPr>
              <a:t>年底，山东教育网</a:t>
            </a:r>
            <a:r>
              <a:rPr lang="en-US" altLang="zh-CN" sz="1600" dirty="0">
                <a:solidFill>
                  <a:prstClr val="black"/>
                </a:solidFill>
                <a:latin typeface="微软雅黑"/>
              </a:rPr>
              <a:t>IPv6 </a:t>
            </a:r>
            <a:r>
              <a:rPr lang="zh-CN" altLang="en-US" sz="1600" dirty="0">
                <a:solidFill>
                  <a:prstClr val="black"/>
                </a:solidFill>
                <a:latin typeface="微软雅黑"/>
              </a:rPr>
              <a:t>互联互通带宽达到 </a:t>
            </a:r>
            <a:r>
              <a:rPr lang="en-US" altLang="zh-CN" sz="1600" dirty="0">
                <a:solidFill>
                  <a:prstClr val="black"/>
                </a:solidFill>
                <a:latin typeface="微软雅黑"/>
              </a:rPr>
              <a:t>10Gbps </a:t>
            </a:r>
            <a:r>
              <a:rPr lang="zh-CN" altLang="en-US" sz="1600" dirty="0">
                <a:solidFill>
                  <a:prstClr val="black"/>
                </a:solidFill>
                <a:latin typeface="微软雅黑"/>
              </a:rPr>
              <a:t>以上，出口带宽达到 </a:t>
            </a:r>
            <a:r>
              <a:rPr lang="en-US" altLang="zh-CN" sz="1600" dirty="0">
                <a:solidFill>
                  <a:prstClr val="black"/>
                </a:solidFill>
                <a:latin typeface="微软雅黑"/>
              </a:rPr>
              <a:t>100Gbps </a:t>
            </a:r>
            <a:r>
              <a:rPr lang="zh-CN" altLang="en-US" sz="1600" dirty="0">
                <a:solidFill>
                  <a:prstClr val="black"/>
                </a:solidFill>
                <a:latin typeface="微软雅黑"/>
              </a:rPr>
              <a:t>以上。</a:t>
            </a:r>
          </a:p>
        </p:txBody>
      </p:sp>
      <p:sp>
        <p:nvSpPr>
          <p:cNvPr id="9" name="矩形 8">
            <a:extLst>
              <a:ext uri="{FF2B5EF4-FFF2-40B4-BE49-F238E27FC236}">
                <a16:creationId xmlns:a16="http://schemas.microsoft.com/office/drawing/2014/main" id="{3E9BAD1F-A3DC-48FD-8BDF-3836D48D17E1}"/>
              </a:ext>
            </a:extLst>
          </p:cNvPr>
          <p:cNvSpPr/>
          <p:nvPr/>
        </p:nvSpPr>
        <p:spPr>
          <a:xfrm>
            <a:off x="2244526" y="3501008"/>
            <a:ext cx="6822133" cy="1504643"/>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年底，省属本科高校校园网完成 </a:t>
            </a:r>
            <a:r>
              <a:rPr lang="en-US" altLang="zh-CN" sz="1600" dirty="0">
                <a:solidFill>
                  <a:prstClr val="black"/>
                </a:solidFill>
                <a:latin typeface="微软雅黑"/>
              </a:rPr>
              <a:t>IPv6 </a:t>
            </a:r>
            <a:r>
              <a:rPr lang="zh-CN" altLang="en-US" sz="1600" dirty="0">
                <a:solidFill>
                  <a:prstClr val="black"/>
                </a:solidFill>
                <a:latin typeface="微软雅黑"/>
              </a:rPr>
              <a:t>升级改造，具备 </a:t>
            </a:r>
            <a:r>
              <a:rPr lang="en-US" altLang="zh-CN" sz="1600" dirty="0">
                <a:solidFill>
                  <a:prstClr val="black"/>
                </a:solidFill>
                <a:latin typeface="微软雅黑"/>
              </a:rPr>
              <a:t>IPv6 </a:t>
            </a:r>
            <a:r>
              <a:rPr lang="zh-CN" altLang="en-US" sz="1600" dirty="0">
                <a:solidFill>
                  <a:prstClr val="black"/>
                </a:solidFill>
                <a:latin typeface="微软雅黑"/>
              </a:rPr>
              <a:t>网络接入条件，新建网络应支持 </a:t>
            </a:r>
            <a:r>
              <a:rPr lang="en-US" altLang="zh-CN" sz="1600" dirty="0">
                <a:solidFill>
                  <a:prstClr val="black"/>
                </a:solidFill>
                <a:latin typeface="微软雅黑"/>
              </a:rPr>
              <a:t>IPv4 </a:t>
            </a:r>
            <a:r>
              <a:rPr lang="zh-CN" altLang="en-US" sz="1600" dirty="0">
                <a:solidFill>
                  <a:prstClr val="black"/>
                </a:solidFill>
                <a:latin typeface="微软雅黑"/>
              </a:rPr>
              <a:t>和 </a:t>
            </a:r>
            <a:r>
              <a:rPr lang="en-US" altLang="zh-CN" sz="1600" dirty="0">
                <a:solidFill>
                  <a:prstClr val="black"/>
                </a:solidFill>
                <a:latin typeface="微软雅黑"/>
              </a:rPr>
              <a:t>IPv6 </a:t>
            </a:r>
            <a:r>
              <a:rPr lang="zh-CN" altLang="en-US" sz="1600" dirty="0">
                <a:solidFill>
                  <a:prstClr val="black"/>
                </a:solidFill>
                <a:latin typeface="微软雅黑"/>
              </a:rPr>
              <a:t>双栈。有条件的高校实现</a:t>
            </a:r>
            <a:r>
              <a:rPr lang="en-US" altLang="zh-CN" sz="1600" dirty="0">
                <a:solidFill>
                  <a:prstClr val="black"/>
                </a:solidFill>
                <a:latin typeface="微软雅黑"/>
              </a:rPr>
              <a:t>IPv6</a:t>
            </a:r>
            <a:r>
              <a:rPr lang="zh-CN" altLang="en-US" sz="1600" dirty="0">
                <a:solidFill>
                  <a:prstClr val="black"/>
                </a:solidFill>
                <a:latin typeface="微软雅黑"/>
              </a:rPr>
              <a:t>访问优先接入，服务器区、用户区访问 </a:t>
            </a:r>
            <a:r>
              <a:rPr lang="en-US" altLang="zh-CN" sz="1600" dirty="0">
                <a:solidFill>
                  <a:prstClr val="black"/>
                </a:solidFill>
                <a:latin typeface="微软雅黑"/>
              </a:rPr>
              <a:t>IPv6 </a:t>
            </a:r>
            <a:r>
              <a:rPr lang="zh-CN" altLang="en-US" sz="1600" dirty="0">
                <a:solidFill>
                  <a:prstClr val="black"/>
                </a:solidFill>
                <a:latin typeface="微软雅黑"/>
              </a:rPr>
              <a:t>互联网双向互联互通。各教育城域网以及全部高校校园网完成 </a:t>
            </a:r>
            <a:r>
              <a:rPr lang="en-US" altLang="zh-CN" sz="1600" dirty="0">
                <a:solidFill>
                  <a:prstClr val="black"/>
                </a:solidFill>
                <a:latin typeface="微软雅黑"/>
              </a:rPr>
              <a:t>IPv6 </a:t>
            </a:r>
            <a:r>
              <a:rPr lang="zh-CN" altLang="en-US" sz="1600" dirty="0">
                <a:solidFill>
                  <a:prstClr val="black"/>
                </a:solidFill>
                <a:latin typeface="微软雅黑"/>
              </a:rPr>
              <a:t>升级改造。</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鼓励职业学校、中小学积极推进校园网 </a:t>
            </a:r>
            <a:r>
              <a:rPr lang="en-US" altLang="zh-CN" sz="1600" dirty="0">
                <a:solidFill>
                  <a:prstClr val="black"/>
                </a:solidFill>
                <a:latin typeface="微软雅黑"/>
              </a:rPr>
              <a:t>IPv6 </a:t>
            </a:r>
            <a:r>
              <a:rPr lang="zh-CN" altLang="en-US" sz="1600" dirty="0">
                <a:solidFill>
                  <a:prstClr val="black"/>
                </a:solidFill>
                <a:latin typeface="微软雅黑"/>
              </a:rPr>
              <a:t>改造。</a:t>
            </a:r>
          </a:p>
        </p:txBody>
      </p:sp>
      <p:grpSp>
        <p:nvGrpSpPr>
          <p:cNvPr id="10" name="组合 9">
            <a:extLst>
              <a:ext uri="{FF2B5EF4-FFF2-40B4-BE49-F238E27FC236}">
                <a16:creationId xmlns:a16="http://schemas.microsoft.com/office/drawing/2014/main" id="{8A17463A-70E7-4A79-8BB8-9F94B4572343}"/>
              </a:ext>
            </a:extLst>
          </p:cNvPr>
          <p:cNvGrpSpPr/>
          <p:nvPr/>
        </p:nvGrpSpPr>
        <p:grpSpPr>
          <a:xfrm>
            <a:off x="1789232" y="3068960"/>
            <a:ext cx="6917388" cy="441325"/>
            <a:chOff x="2707005" y="1363927"/>
            <a:chExt cx="6917388" cy="441325"/>
          </a:xfrm>
        </p:grpSpPr>
        <p:sp>
          <p:nvSpPr>
            <p:cNvPr id="11" name="MH_Other_5">
              <a:extLst>
                <a:ext uri="{FF2B5EF4-FFF2-40B4-BE49-F238E27FC236}">
                  <a16:creationId xmlns:a16="http://schemas.microsoft.com/office/drawing/2014/main" id="{BE2F583E-1A9B-430A-9A66-8A5A998326D5}"/>
                </a:ext>
              </a:extLst>
            </p:cNvPr>
            <p:cNvSpPr/>
            <p:nvPr>
              <p:custDataLst>
                <p:tags r:id="rId6"/>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2</a:t>
              </a:r>
              <a:endParaRPr lang="zh-CN" altLang="en-US" kern="0" dirty="0">
                <a:solidFill>
                  <a:prstClr val="white"/>
                </a:solidFill>
              </a:endParaRPr>
            </a:p>
          </p:txBody>
        </p:sp>
        <p:sp>
          <p:nvSpPr>
            <p:cNvPr id="12" name="MH_Other_9">
              <a:extLst>
                <a:ext uri="{FF2B5EF4-FFF2-40B4-BE49-F238E27FC236}">
                  <a16:creationId xmlns:a16="http://schemas.microsoft.com/office/drawing/2014/main" id="{736642BB-F608-4797-9F16-7AC7EF559903}"/>
                </a:ext>
              </a:extLst>
            </p:cNvPr>
            <p:cNvSpPr/>
            <p:nvPr>
              <p:custDataLst>
                <p:tags r:id="rId7"/>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3" name="矩形 12">
              <a:extLst>
                <a:ext uri="{FF2B5EF4-FFF2-40B4-BE49-F238E27FC236}">
                  <a16:creationId xmlns:a16="http://schemas.microsoft.com/office/drawing/2014/main" id="{AD059728-2C8C-41D2-8B84-61F1E6D16301}"/>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升级改造教育省域网、城域网和校园网的基础设施</a:t>
              </a:r>
            </a:p>
          </p:txBody>
        </p:sp>
      </p:grpSp>
      <p:grpSp>
        <p:nvGrpSpPr>
          <p:cNvPr id="14" name="组合 13">
            <a:extLst>
              <a:ext uri="{FF2B5EF4-FFF2-40B4-BE49-F238E27FC236}">
                <a16:creationId xmlns:a16="http://schemas.microsoft.com/office/drawing/2014/main" id="{E0F6E8E0-B9C9-415B-94A8-B090C180B4EB}"/>
              </a:ext>
            </a:extLst>
          </p:cNvPr>
          <p:cNvGrpSpPr/>
          <p:nvPr/>
        </p:nvGrpSpPr>
        <p:grpSpPr>
          <a:xfrm>
            <a:off x="1789232" y="5126410"/>
            <a:ext cx="6917388" cy="441325"/>
            <a:chOff x="2707005" y="1363927"/>
            <a:chExt cx="6917388" cy="441325"/>
          </a:xfrm>
        </p:grpSpPr>
        <p:sp>
          <p:nvSpPr>
            <p:cNvPr id="15" name="MH_Other_5">
              <a:extLst>
                <a:ext uri="{FF2B5EF4-FFF2-40B4-BE49-F238E27FC236}">
                  <a16:creationId xmlns:a16="http://schemas.microsoft.com/office/drawing/2014/main" id="{12C8AEAB-0B19-4CBC-848B-13570DF1FDC7}"/>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3</a:t>
              </a:r>
              <a:endParaRPr lang="zh-CN" altLang="en-US" kern="0" dirty="0">
                <a:solidFill>
                  <a:prstClr val="white"/>
                </a:solidFill>
              </a:endParaRPr>
            </a:p>
          </p:txBody>
        </p:sp>
        <p:sp>
          <p:nvSpPr>
            <p:cNvPr id="16" name="MH_Other_9">
              <a:extLst>
                <a:ext uri="{FF2B5EF4-FFF2-40B4-BE49-F238E27FC236}">
                  <a16:creationId xmlns:a16="http://schemas.microsoft.com/office/drawing/2014/main" id="{2390865E-A36C-49CB-9952-F1B276A6C81B}"/>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7" name="矩形 16">
              <a:extLst>
                <a:ext uri="{FF2B5EF4-FFF2-40B4-BE49-F238E27FC236}">
                  <a16:creationId xmlns:a16="http://schemas.microsoft.com/office/drawing/2014/main" id="{1E710B99-6A93-411F-9998-9883157D42CC}"/>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更新移动和固定终端</a:t>
              </a:r>
            </a:p>
          </p:txBody>
        </p:sp>
      </p:grpSp>
      <p:sp>
        <p:nvSpPr>
          <p:cNvPr id="18" name="矩形 17">
            <a:extLst>
              <a:ext uri="{FF2B5EF4-FFF2-40B4-BE49-F238E27FC236}">
                <a16:creationId xmlns:a16="http://schemas.microsoft.com/office/drawing/2014/main" id="{FCEC6465-F72F-428A-AEDF-F11FE37B2A44}"/>
              </a:ext>
            </a:extLst>
          </p:cNvPr>
          <p:cNvSpPr/>
          <p:nvPr/>
        </p:nvSpPr>
        <p:spPr>
          <a:xfrm>
            <a:off x="2369915" y="5603292"/>
            <a:ext cx="6696744" cy="634020"/>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各单位应制定对现有移动和固定终端的更新换代计划，逐步实现终端对</a:t>
            </a:r>
            <a:r>
              <a:rPr lang="en-US" altLang="zh-CN" sz="1600" dirty="0">
                <a:solidFill>
                  <a:prstClr val="black"/>
                </a:solidFill>
                <a:latin typeface="微软雅黑"/>
              </a:rPr>
              <a:t>IPv6</a:t>
            </a:r>
            <a:r>
              <a:rPr lang="zh-CN" altLang="en-US" sz="1600" dirty="0">
                <a:solidFill>
                  <a:prstClr val="black"/>
                </a:solidFill>
                <a:latin typeface="微软雅黑"/>
              </a:rPr>
              <a:t>的支持，新增终端应支持</a:t>
            </a:r>
            <a:r>
              <a:rPr lang="en-US" altLang="zh-CN" sz="1600" dirty="0">
                <a:solidFill>
                  <a:prstClr val="black"/>
                </a:solidFill>
                <a:latin typeface="微软雅黑"/>
              </a:rPr>
              <a:t>IPv6</a:t>
            </a:r>
            <a:r>
              <a:rPr lang="zh-CN" altLang="en-US" sz="1600" dirty="0">
                <a:solidFill>
                  <a:prstClr val="black"/>
                </a:solidFill>
                <a:latin typeface="微软雅黑"/>
              </a:rPr>
              <a:t>。</a:t>
            </a:r>
          </a:p>
        </p:txBody>
      </p:sp>
      <p:grpSp>
        <p:nvGrpSpPr>
          <p:cNvPr id="19" name="组合 18">
            <a:extLst>
              <a:ext uri="{FF2B5EF4-FFF2-40B4-BE49-F238E27FC236}">
                <a16:creationId xmlns:a16="http://schemas.microsoft.com/office/drawing/2014/main" id="{ABDBBCA4-C3F2-4E1A-9069-5B1ABBE4EA5F}"/>
              </a:ext>
            </a:extLst>
          </p:cNvPr>
          <p:cNvGrpSpPr/>
          <p:nvPr/>
        </p:nvGrpSpPr>
        <p:grpSpPr>
          <a:xfrm>
            <a:off x="1789232" y="1363927"/>
            <a:ext cx="6917388" cy="441325"/>
            <a:chOff x="2707005" y="1363927"/>
            <a:chExt cx="6917388" cy="441325"/>
          </a:xfrm>
        </p:grpSpPr>
        <p:sp>
          <p:nvSpPr>
            <p:cNvPr id="20" name="MH_Other_5">
              <a:extLst>
                <a:ext uri="{FF2B5EF4-FFF2-40B4-BE49-F238E27FC236}">
                  <a16:creationId xmlns:a16="http://schemas.microsoft.com/office/drawing/2014/main" id="{91462487-AE06-4C82-97F8-12DAF05E9E7C}"/>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1</a:t>
              </a:r>
              <a:endParaRPr lang="zh-CN" altLang="en-US" kern="0" dirty="0">
                <a:solidFill>
                  <a:prstClr val="white"/>
                </a:solidFill>
              </a:endParaRPr>
            </a:p>
          </p:txBody>
        </p:sp>
        <p:sp>
          <p:nvSpPr>
            <p:cNvPr id="21" name="MH_Other_9">
              <a:extLst>
                <a:ext uri="{FF2B5EF4-FFF2-40B4-BE49-F238E27FC236}">
                  <a16:creationId xmlns:a16="http://schemas.microsoft.com/office/drawing/2014/main" id="{1D7DDB5B-169A-4AC3-8460-F34ED89D827D}"/>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22" name="矩形 21">
              <a:extLst>
                <a:ext uri="{FF2B5EF4-FFF2-40B4-BE49-F238E27FC236}">
                  <a16:creationId xmlns:a16="http://schemas.microsoft.com/office/drawing/2014/main" id="{5B2CFF25-C1C2-4A7D-8808-F210EED638DA}"/>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 升级改造教育网的基础设施</a:t>
              </a:r>
            </a:p>
          </p:txBody>
        </p:sp>
      </p:grpSp>
      <p:sp>
        <p:nvSpPr>
          <p:cNvPr id="23" name="标注: 线形(带边框和强调线) 22">
            <a:extLst>
              <a:ext uri="{FF2B5EF4-FFF2-40B4-BE49-F238E27FC236}">
                <a16:creationId xmlns:a16="http://schemas.microsoft.com/office/drawing/2014/main" id="{6704545F-E6BA-422D-8551-C00251242B10}"/>
              </a:ext>
            </a:extLst>
          </p:cNvPr>
          <p:cNvSpPr/>
          <p:nvPr/>
        </p:nvSpPr>
        <p:spPr>
          <a:xfrm>
            <a:off x="9244284" y="1299076"/>
            <a:ext cx="2304256" cy="3508653"/>
          </a:xfrm>
          <a:prstGeom prst="accentBorderCallout1">
            <a:avLst>
              <a:gd name="adj1" fmla="val 64248"/>
              <a:gd name="adj2" fmla="val -6845"/>
              <a:gd name="adj3" fmla="val 54115"/>
              <a:gd name="adj4" fmla="val -2295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4" name="矩形 23">
            <a:extLst>
              <a:ext uri="{FF2B5EF4-FFF2-40B4-BE49-F238E27FC236}">
                <a16:creationId xmlns:a16="http://schemas.microsoft.com/office/drawing/2014/main" id="{E385B915-AE40-458B-9C5E-C0D318BC617E}"/>
              </a:ext>
            </a:extLst>
          </p:cNvPr>
          <p:cNvSpPr/>
          <p:nvPr/>
        </p:nvSpPr>
        <p:spPr>
          <a:xfrm>
            <a:off x="9192661" y="1299076"/>
            <a:ext cx="2245643" cy="3262432"/>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城域网、校园网</a:t>
            </a:r>
            <a:endParaRPr lang="en-US" altLang="zh-CN" sz="1600" dirty="0">
              <a:solidFill>
                <a:srgbClr val="000000"/>
              </a:solidFill>
              <a:latin typeface="微软雅黑"/>
            </a:endParaRPr>
          </a:p>
          <a:p>
            <a:pPr defTabSz="914377">
              <a:spcAft>
                <a:spcPts val="600"/>
              </a:spcAft>
            </a:pPr>
            <a:r>
              <a:rPr lang="zh-CN" altLang="en-US" sz="1600" dirty="0">
                <a:solidFill>
                  <a:srgbClr val="000000"/>
                </a:solidFill>
                <a:latin typeface="微软雅黑"/>
              </a:rPr>
              <a:t>１）、申请独立的</a:t>
            </a:r>
            <a:r>
              <a:rPr lang="en-US" altLang="zh-CN" sz="1600" dirty="0">
                <a:solidFill>
                  <a:srgbClr val="000000"/>
                </a:solidFill>
                <a:latin typeface="微软雅黑"/>
              </a:rPr>
              <a:t>IPv6</a:t>
            </a:r>
            <a:r>
              <a:rPr lang="zh-CN" altLang="en-US" sz="1600" dirty="0">
                <a:solidFill>
                  <a:srgbClr val="000000"/>
                </a:solidFill>
                <a:latin typeface="微软雅黑"/>
              </a:rPr>
              <a:t>地址块；</a:t>
            </a:r>
            <a:endParaRPr lang="en-US" altLang="zh-CN" sz="1600" dirty="0">
              <a:solidFill>
                <a:srgbClr val="000000"/>
              </a:solidFill>
              <a:latin typeface="微软雅黑"/>
            </a:endParaRPr>
          </a:p>
          <a:p>
            <a:pPr defTabSz="914377">
              <a:spcAft>
                <a:spcPts val="600"/>
              </a:spcAft>
            </a:pPr>
            <a:r>
              <a:rPr lang="zh-CN" altLang="en-US" sz="1600" dirty="0">
                <a:solidFill>
                  <a:srgbClr val="000000"/>
                </a:solidFill>
                <a:latin typeface="微软雅黑"/>
              </a:rPr>
              <a:t>２）、接入</a:t>
            </a:r>
            <a:r>
              <a:rPr lang="en-US" altLang="zh-CN" sz="1600" dirty="0">
                <a:solidFill>
                  <a:srgbClr val="000000"/>
                </a:solidFill>
                <a:latin typeface="微软雅黑"/>
              </a:rPr>
              <a:t>IPv6</a:t>
            </a:r>
            <a:r>
              <a:rPr lang="zh-CN" altLang="en-US" sz="1600" dirty="0">
                <a:solidFill>
                  <a:srgbClr val="000000"/>
                </a:solidFill>
                <a:latin typeface="微软雅黑"/>
              </a:rPr>
              <a:t>网络</a:t>
            </a:r>
            <a:endParaRPr lang="en-US" altLang="zh-CN" sz="1600" dirty="0">
              <a:solidFill>
                <a:srgbClr val="000000"/>
              </a:solidFill>
              <a:latin typeface="微软雅黑"/>
            </a:endParaRPr>
          </a:p>
          <a:p>
            <a:pPr defTabSz="914377">
              <a:spcAft>
                <a:spcPts val="600"/>
              </a:spcAft>
            </a:pPr>
            <a:r>
              <a:rPr lang="zh-CN" altLang="en-US" sz="1600" dirty="0">
                <a:solidFill>
                  <a:srgbClr val="000000"/>
                </a:solidFill>
                <a:latin typeface="微软雅黑"/>
              </a:rPr>
              <a:t>３）、权威和递归域名解析服务器支持</a:t>
            </a:r>
            <a:r>
              <a:rPr lang="en-US" altLang="zh-CN" sz="1600" dirty="0">
                <a:solidFill>
                  <a:srgbClr val="000000"/>
                </a:solidFill>
                <a:latin typeface="微软雅黑"/>
              </a:rPr>
              <a:t>IPv6</a:t>
            </a:r>
            <a:endParaRPr lang="zh-CN" altLang="en-US" sz="1600" dirty="0">
              <a:solidFill>
                <a:srgbClr val="000000"/>
              </a:solidFill>
              <a:latin typeface="微软雅黑"/>
            </a:endParaRPr>
          </a:p>
          <a:p>
            <a:pPr defTabSz="914377">
              <a:spcAft>
                <a:spcPts val="600"/>
              </a:spcAft>
            </a:pPr>
            <a:r>
              <a:rPr lang="zh-CN" altLang="en-US" sz="1600" dirty="0">
                <a:solidFill>
                  <a:srgbClr val="000000"/>
                </a:solidFill>
                <a:latin typeface="微软雅黑"/>
              </a:rPr>
              <a:t>４）、骨干网支持</a:t>
            </a:r>
            <a:r>
              <a:rPr lang="en-US" altLang="zh-CN" sz="1600" dirty="0">
                <a:solidFill>
                  <a:srgbClr val="000000"/>
                </a:solidFill>
                <a:latin typeface="微软雅黑"/>
              </a:rPr>
              <a:t>IPv6</a:t>
            </a:r>
          </a:p>
          <a:p>
            <a:pPr defTabSz="914377">
              <a:spcAft>
                <a:spcPts val="600"/>
              </a:spcAft>
            </a:pPr>
            <a:r>
              <a:rPr lang="zh-CN" altLang="en-US" sz="1600" dirty="0">
                <a:solidFill>
                  <a:srgbClr val="000000"/>
                </a:solidFill>
                <a:latin typeface="微软雅黑"/>
              </a:rPr>
              <a:t>５）、门户网站支持</a:t>
            </a:r>
            <a:r>
              <a:rPr lang="en-US" altLang="zh-CN" sz="1600" dirty="0">
                <a:solidFill>
                  <a:srgbClr val="000000"/>
                </a:solidFill>
                <a:latin typeface="微软雅黑"/>
              </a:rPr>
              <a:t>IPv6</a:t>
            </a:r>
            <a:r>
              <a:rPr lang="zh-CN" altLang="en-US" sz="1600" dirty="0">
                <a:solidFill>
                  <a:srgbClr val="000000"/>
                </a:solidFill>
                <a:latin typeface="微软雅黑"/>
              </a:rPr>
              <a:t>访问</a:t>
            </a:r>
            <a:endParaRPr lang="en-US" altLang="zh-CN" sz="1600" dirty="0">
              <a:solidFill>
                <a:srgbClr val="000000"/>
              </a:solidFill>
              <a:latin typeface="微软雅黑"/>
            </a:endParaRPr>
          </a:p>
          <a:p>
            <a:pPr defTabSz="914377">
              <a:spcAft>
                <a:spcPts val="600"/>
              </a:spcAft>
            </a:pPr>
            <a:r>
              <a:rPr lang="zh-CN" altLang="en-US" sz="1600" dirty="0">
                <a:solidFill>
                  <a:srgbClr val="000000"/>
                </a:solidFill>
                <a:latin typeface="微软雅黑"/>
              </a:rPr>
              <a:t>６）、</a:t>
            </a:r>
            <a:r>
              <a:rPr lang="en-US" altLang="zh-CN" sz="1600" dirty="0">
                <a:solidFill>
                  <a:srgbClr val="000000"/>
                </a:solidFill>
                <a:latin typeface="微软雅黑"/>
              </a:rPr>
              <a:t>IPv6</a:t>
            </a:r>
            <a:r>
              <a:rPr lang="zh-CN" altLang="en-US" sz="1600" dirty="0">
                <a:solidFill>
                  <a:srgbClr val="000000"/>
                </a:solidFill>
                <a:latin typeface="微软雅黑"/>
              </a:rPr>
              <a:t>活跃用户达到规定指标</a:t>
            </a:r>
          </a:p>
        </p:txBody>
      </p:sp>
      <p:sp>
        <p:nvSpPr>
          <p:cNvPr id="26" name="标注: 线形(带边框和强调线) 25">
            <a:extLst>
              <a:ext uri="{FF2B5EF4-FFF2-40B4-BE49-F238E27FC236}">
                <a16:creationId xmlns:a16="http://schemas.microsoft.com/office/drawing/2014/main" id="{C3F97E1C-297D-4B55-9E61-EDD96424E59F}"/>
              </a:ext>
            </a:extLst>
          </p:cNvPr>
          <p:cNvSpPr/>
          <p:nvPr/>
        </p:nvSpPr>
        <p:spPr>
          <a:xfrm>
            <a:off x="9232854" y="5231492"/>
            <a:ext cx="2304256" cy="925810"/>
          </a:xfrm>
          <a:prstGeom prst="accentBorderCallout1">
            <a:avLst>
              <a:gd name="adj1" fmla="val 24923"/>
              <a:gd name="adj2" fmla="val -6845"/>
              <a:gd name="adj3" fmla="val 1958"/>
              <a:gd name="adj4" fmla="val -2295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7" name="矩形 26">
            <a:extLst>
              <a:ext uri="{FF2B5EF4-FFF2-40B4-BE49-F238E27FC236}">
                <a16:creationId xmlns:a16="http://schemas.microsoft.com/office/drawing/2014/main" id="{A3BB5786-C863-4CAD-8173-7E7EE386DE03}"/>
              </a:ext>
            </a:extLst>
          </p:cNvPr>
          <p:cNvSpPr/>
          <p:nvPr/>
        </p:nvSpPr>
        <p:spPr>
          <a:xfrm>
            <a:off x="9169846" y="5321786"/>
            <a:ext cx="2245643" cy="830997"/>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移动终端和固定终端数量应匹配活跃</a:t>
            </a:r>
            <a:r>
              <a:rPr lang="en-US" altLang="zh-CN" sz="1600" dirty="0">
                <a:solidFill>
                  <a:srgbClr val="000000"/>
                </a:solidFill>
                <a:latin typeface="微软雅黑"/>
              </a:rPr>
              <a:t>IPv6</a:t>
            </a:r>
            <a:r>
              <a:rPr lang="zh-CN" altLang="en-US" sz="1600" dirty="0">
                <a:solidFill>
                  <a:srgbClr val="000000"/>
                </a:solidFill>
                <a:latin typeface="微软雅黑"/>
              </a:rPr>
              <a:t>用户数</a:t>
            </a:r>
          </a:p>
        </p:txBody>
      </p:sp>
    </p:spTree>
    <p:extLst>
      <p:ext uri="{BB962C8B-B14F-4D97-AF65-F5344CB8AC3E}">
        <p14:creationId xmlns:p14="http://schemas.microsoft.com/office/powerpoint/2010/main" val="414339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6" grpId="0" animBg="1"/>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-2</a:t>
            </a:r>
            <a:endParaRPr kumimoji="1" lang="zh-CN" altLang="en-US" dirty="0"/>
          </a:p>
        </p:txBody>
      </p:sp>
      <p:sp>
        <p:nvSpPr>
          <p:cNvPr id="3" name="五边形 30">
            <a:extLst>
              <a:ext uri="{FF2B5EF4-FFF2-40B4-BE49-F238E27FC236}">
                <a16:creationId xmlns:a16="http://schemas.microsoft.com/office/drawing/2014/main" id="{9FBC50F4-1B41-4989-8847-B59AD0A9A9BC}"/>
              </a:ext>
            </a:extLst>
          </p:cNvPr>
          <p:cNvSpPr/>
          <p:nvPr/>
        </p:nvSpPr>
        <p:spPr>
          <a:xfrm>
            <a:off x="11430" y="1554480"/>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r>
              <a:rPr lang="zh-CN" altLang="en-US" sz="1200" kern="0" dirty="0">
                <a:solidFill>
                  <a:prstClr val="black"/>
                </a:solidFill>
              </a:rPr>
              <a:t>实施基础网络设施升级改造</a:t>
            </a:r>
          </a:p>
        </p:txBody>
      </p:sp>
      <p:sp>
        <p:nvSpPr>
          <p:cNvPr id="4" name="五边形 31">
            <a:extLst>
              <a:ext uri="{FF2B5EF4-FFF2-40B4-BE49-F238E27FC236}">
                <a16:creationId xmlns:a16="http://schemas.microsoft.com/office/drawing/2014/main" id="{2B4E835A-7E05-4DC8-B34E-5191AD48E879}"/>
              </a:ext>
            </a:extLst>
          </p:cNvPr>
          <p:cNvSpPr/>
          <p:nvPr/>
        </p:nvSpPr>
        <p:spPr>
          <a:xfrm>
            <a:off x="11430" y="2078264"/>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加快应用系统和服务升级</a:t>
            </a:r>
          </a:p>
        </p:txBody>
      </p:sp>
      <p:sp>
        <p:nvSpPr>
          <p:cNvPr id="5" name="五边形 32">
            <a:extLst>
              <a:ext uri="{FF2B5EF4-FFF2-40B4-BE49-F238E27FC236}">
                <a16:creationId xmlns:a16="http://schemas.microsoft.com/office/drawing/2014/main" id="{EAB8DDE3-B2EE-4C90-A509-0A1AEAEA549D}"/>
              </a:ext>
            </a:extLst>
          </p:cNvPr>
          <p:cNvSpPr/>
          <p:nvPr/>
        </p:nvSpPr>
        <p:spPr>
          <a:xfrm>
            <a:off x="11430" y="2602048"/>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优化网络安全管理和防护</a:t>
            </a:r>
          </a:p>
        </p:txBody>
      </p:sp>
      <p:sp>
        <p:nvSpPr>
          <p:cNvPr id="6" name="五边形 33">
            <a:extLst>
              <a:ext uri="{FF2B5EF4-FFF2-40B4-BE49-F238E27FC236}">
                <a16:creationId xmlns:a16="http://schemas.microsoft.com/office/drawing/2014/main" id="{50C4032C-014A-4A9F-986B-5B0AE08721EC}"/>
              </a:ext>
            </a:extLst>
          </p:cNvPr>
          <p:cNvSpPr/>
          <p:nvPr/>
        </p:nvSpPr>
        <p:spPr>
          <a:xfrm>
            <a:off x="11430" y="3125832"/>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加强</a:t>
            </a:r>
            <a:r>
              <a:rPr lang="en-US" altLang="zh-CN" sz="1200" kern="0" dirty="0">
                <a:solidFill>
                  <a:prstClr val="black"/>
                </a:solidFill>
              </a:rPr>
              <a:t>IPv6</a:t>
            </a:r>
            <a:r>
              <a:rPr lang="zh-CN" altLang="en-US" sz="1200" kern="0" dirty="0">
                <a:solidFill>
                  <a:prstClr val="black"/>
                </a:solidFill>
              </a:rPr>
              <a:t>技术的支撑保障</a:t>
            </a:r>
          </a:p>
        </p:txBody>
      </p:sp>
      <p:grpSp>
        <p:nvGrpSpPr>
          <p:cNvPr id="7" name="组合 6">
            <a:extLst>
              <a:ext uri="{FF2B5EF4-FFF2-40B4-BE49-F238E27FC236}">
                <a16:creationId xmlns:a16="http://schemas.microsoft.com/office/drawing/2014/main" id="{8784786A-C32C-46AA-851D-0939736BA672}"/>
              </a:ext>
            </a:extLst>
          </p:cNvPr>
          <p:cNvGrpSpPr/>
          <p:nvPr/>
        </p:nvGrpSpPr>
        <p:grpSpPr>
          <a:xfrm>
            <a:off x="1921773" y="1375357"/>
            <a:ext cx="6917388" cy="441325"/>
            <a:chOff x="2707005" y="1363927"/>
            <a:chExt cx="6917388" cy="441325"/>
          </a:xfrm>
        </p:grpSpPr>
        <p:sp>
          <p:nvSpPr>
            <p:cNvPr id="8" name="MH_Other_5">
              <a:extLst>
                <a:ext uri="{FF2B5EF4-FFF2-40B4-BE49-F238E27FC236}">
                  <a16:creationId xmlns:a16="http://schemas.microsoft.com/office/drawing/2014/main" id="{4D508F9F-7599-45CF-87FD-AD96EA79EC8B}"/>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4</a:t>
              </a:r>
              <a:endParaRPr lang="zh-CN" altLang="en-US" kern="0" dirty="0">
                <a:solidFill>
                  <a:prstClr val="white"/>
                </a:solidFill>
              </a:endParaRPr>
            </a:p>
          </p:txBody>
        </p:sp>
        <p:sp>
          <p:nvSpPr>
            <p:cNvPr id="9" name="MH_Other_9">
              <a:extLst>
                <a:ext uri="{FF2B5EF4-FFF2-40B4-BE49-F238E27FC236}">
                  <a16:creationId xmlns:a16="http://schemas.microsoft.com/office/drawing/2014/main" id="{F35A74AC-26F5-48E8-BC33-F3EC796B3360}"/>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0" name="矩形 9">
              <a:extLst>
                <a:ext uri="{FF2B5EF4-FFF2-40B4-BE49-F238E27FC236}">
                  <a16:creationId xmlns:a16="http://schemas.microsoft.com/office/drawing/2014/main" id="{51E5A4C3-706E-46A7-B1DD-C376EB53D66E}"/>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 升级域名系统</a:t>
              </a:r>
            </a:p>
          </p:txBody>
        </p:sp>
      </p:grpSp>
      <p:sp>
        <p:nvSpPr>
          <p:cNvPr id="11" name="矩形 10">
            <a:extLst>
              <a:ext uri="{FF2B5EF4-FFF2-40B4-BE49-F238E27FC236}">
                <a16:creationId xmlns:a16="http://schemas.microsoft.com/office/drawing/2014/main" id="{93DA1CCC-1D92-4060-B727-CAAD3D5595CE}"/>
              </a:ext>
            </a:extLst>
          </p:cNvPr>
          <p:cNvSpPr/>
          <p:nvPr/>
        </p:nvSpPr>
        <p:spPr>
          <a:xfrm>
            <a:off x="2502456" y="1856254"/>
            <a:ext cx="6552728" cy="1233799"/>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2018 </a:t>
            </a:r>
            <a:r>
              <a:rPr lang="zh-CN" altLang="en-US" sz="1600" dirty="0">
                <a:solidFill>
                  <a:prstClr val="black"/>
                </a:solidFill>
                <a:latin typeface="微软雅黑"/>
              </a:rPr>
              <a:t>年底，中国教育和科研计算机网山东省主节点升级域名解析系统，形成域名解析、管理全链条的</a:t>
            </a:r>
            <a:r>
              <a:rPr lang="en-US" altLang="zh-CN" sz="1600" dirty="0">
                <a:solidFill>
                  <a:prstClr val="black"/>
                </a:solidFill>
                <a:latin typeface="微软雅黑"/>
              </a:rPr>
              <a:t>IPv6 </a:t>
            </a:r>
            <a:r>
              <a:rPr lang="zh-CN" altLang="en-US" sz="1600" dirty="0">
                <a:solidFill>
                  <a:prstClr val="black"/>
                </a:solidFill>
                <a:latin typeface="微软雅黑"/>
              </a:rPr>
              <a:t>支持能力。</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年底，各单位完成域名解析系统的 </a:t>
            </a:r>
            <a:r>
              <a:rPr lang="en-US" altLang="zh-CN" sz="1600" dirty="0">
                <a:solidFill>
                  <a:prstClr val="black"/>
                </a:solidFill>
                <a:latin typeface="微软雅黑"/>
              </a:rPr>
              <a:t>IPv6</a:t>
            </a:r>
            <a:r>
              <a:rPr lang="zh-CN" altLang="en-US" sz="1600" dirty="0">
                <a:solidFill>
                  <a:prstClr val="black"/>
                </a:solidFill>
                <a:latin typeface="微软雅黑"/>
              </a:rPr>
              <a:t>改造，新建域名解析系统应支持 </a:t>
            </a:r>
            <a:r>
              <a:rPr lang="en-US" altLang="zh-CN" sz="1600" dirty="0">
                <a:solidFill>
                  <a:prstClr val="black"/>
                </a:solidFill>
                <a:latin typeface="微软雅黑"/>
              </a:rPr>
              <a:t>IPv6</a:t>
            </a:r>
            <a:r>
              <a:rPr lang="zh-CN" altLang="en-US" sz="1600" dirty="0">
                <a:solidFill>
                  <a:prstClr val="black"/>
                </a:solidFill>
                <a:latin typeface="微软雅黑"/>
              </a:rPr>
              <a:t>。</a:t>
            </a:r>
          </a:p>
        </p:txBody>
      </p:sp>
      <p:sp>
        <p:nvSpPr>
          <p:cNvPr id="12" name="矩形 11">
            <a:extLst>
              <a:ext uri="{FF2B5EF4-FFF2-40B4-BE49-F238E27FC236}">
                <a16:creationId xmlns:a16="http://schemas.microsoft.com/office/drawing/2014/main" id="{D15F7C62-EF3A-4289-B9A7-64485BBA5B1C}"/>
              </a:ext>
            </a:extLst>
          </p:cNvPr>
          <p:cNvSpPr/>
          <p:nvPr/>
        </p:nvSpPr>
        <p:spPr>
          <a:xfrm>
            <a:off x="2377068" y="3944486"/>
            <a:ext cx="6750124" cy="1310743"/>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2018 </a:t>
            </a:r>
            <a:r>
              <a:rPr lang="zh-CN" altLang="en-US" sz="1600" dirty="0">
                <a:solidFill>
                  <a:prstClr val="black"/>
                </a:solidFill>
                <a:latin typeface="微软雅黑"/>
              </a:rPr>
              <a:t>年底，省级教育门户网站完成 </a:t>
            </a:r>
            <a:r>
              <a:rPr lang="en-US" altLang="zh-CN" sz="1600" dirty="0">
                <a:solidFill>
                  <a:prstClr val="black"/>
                </a:solidFill>
                <a:latin typeface="微软雅黑"/>
              </a:rPr>
              <a:t>IPv6 </a:t>
            </a:r>
            <a:r>
              <a:rPr lang="zh-CN" altLang="en-US" sz="1600" dirty="0">
                <a:solidFill>
                  <a:prstClr val="black"/>
                </a:solidFill>
                <a:latin typeface="微软雅黑"/>
              </a:rPr>
              <a:t>改造。</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年底，各级教育行政部门、高等学校的门户网站以及各单位核心业务信息系统和网站全面完成 </a:t>
            </a:r>
            <a:r>
              <a:rPr lang="en-US" altLang="zh-CN" sz="1600" dirty="0">
                <a:solidFill>
                  <a:prstClr val="black"/>
                </a:solidFill>
                <a:latin typeface="微软雅黑"/>
              </a:rPr>
              <a:t>IPv6 </a:t>
            </a:r>
            <a:r>
              <a:rPr lang="zh-CN" altLang="en-US" sz="1600" dirty="0">
                <a:solidFill>
                  <a:prstClr val="black"/>
                </a:solidFill>
                <a:latin typeface="微软雅黑"/>
              </a:rPr>
              <a:t>改造。</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鼓励职业学校、中小学对门户网站进行 </a:t>
            </a:r>
            <a:r>
              <a:rPr lang="en-US" altLang="zh-CN" sz="1600" dirty="0">
                <a:solidFill>
                  <a:prstClr val="black"/>
                </a:solidFill>
                <a:latin typeface="微软雅黑"/>
              </a:rPr>
              <a:t>IPv6 </a:t>
            </a:r>
            <a:r>
              <a:rPr lang="zh-CN" altLang="en-US" sz="1600" dirty="0">
                <a:solidFill>
                  <a:prstClr val="black"/>
                </a:solidFill>
                <a:latin typeface="微软雅黑"/>
              </a:rPr>
              <a:t>改造。</a:t>
            </a:r>
          </a:p>
        </p:txBody>
      </p:sp>
      <p:grpSp>
        <p:nvGrpSpPr>
          <p:cNvPr id="13" name="组合 12">
            <a:extLst>
              <a:ext uri="{FF2B5EF4-FFF2-40B4-BE49-F238E27FC236}">
                <a16:creationId xmlns:a16="http://schemas.microsoft.com/office/drawing/2014/main" id="{BAB365A9-BA80-448B-9606-8005A8638914}"/>
              </a:ext>
            </a:extLst>
          </p:cNvPr>
          <p:cNvGrpSpPr/>
          <p:nvPr/>
        </p:nvGrpSpPr>
        <p:grpSpPr>
          <a:xfrm>
            <a:off x="1921773" y="3440430"/>
            <a:ext cx="6917388" cy="441325"/>
            <a:chOff x="2707005" y="1363927"/>
            <a:chExt cx="6917388" cy="441325"/>
          </a:xfrm>
        </p:grpSpPr>
        <p:sp>
          <p:nvSpPr>
            <p:cNvPr id="14" name="MH_Other_5">
              <a:extLst>
                <a:ext uri="{FF2B5EF4-FFF2-40B4-BE49-F238E27FC236}">
                  <a16:creationId xmlns:a16="http://schemas.microsoft.com/office/drawing/2014/main" id="{1E1D5CC2-E3D1-4598-8504-C8584ED351D7}"/>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5</a:t>
              </a:r>
              <a:endParaRPr lang="zh-CN" altLang="en-US" kern="0" dirty="0">
                <a:solidFill>
                  <a:prstClr val="white"/>
                </a:solidFill>
              </a:endParaRPr>
            </a:p>
          </p:txBody>
        </p:sp>
        <p:sp>
          <p:nvSpPr>
            <p:cNvPr id="15" name="MH_Other_9">
              <a:extLst>
                <a:ext uri="{FF2B5EF4-FFF2-40B4-BE49-F238E27FC236}">
                  <a16:creationId xmlns:a16="http://schemas.microsoft.com/office/drawing/2014/main" id="{1394A730-17FA-402F-9E3D-21B82EA793FE}"/>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6" name="矩形 15">
              <a:extLst>
                <a:ext uri="{FF2B5EF4-FFF2-40B4-BE49-F238E27FC236}">
                  <a16:creationId xmlns:a16="http://schemas.microsoft.com/office/drawing/2014/main" id="{17C556A6-6BE0-4362-B9C7-67A593F68C89}"/>
                </a:ext>
              </a:extLst>
            </p:cNvPr>
            <p:cNvSpPr/>
            <p:nvPr/>
          </p:nvSpPr>
          <p:spPr>
            <a:xfrm>
              <a:off x="3392755" y="1394407"/>
              <a:ext cx="6231638" cy="381918"/>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升级网站和应用系统</a:t>
              </a:r>
            </a:p>
          </p:txBody>
        </p:sp>
      </p:grpSp>
      <p:sp>
        <p:nvSpPr>
          <p:cNvPr id="17" name="标注: 线形(带边框和强调线) 16">
            <a:extLst>
              <a:ext uri="{FF2B5EF4-FFF2-40B4-BE49-F238E27FC236}">
                <a16:creationId xmlns:a16="http://schemas.microsoft.com/office/drawing/2014/main" id="{285B55DE-2251-4F04-ACBF-0B232BD74970}"/>
              </a:ext>
            </a:extLst>
          </p:cNvPr>
          <p:cNvSpPr/>
          <p:nvPr/>
        </p:nvSpPr>
        <p:spPr>
          <a:xfrm>
            <a:off x="9381444" y="1443638"/>
            <a:ext cx="2304256" cy="1225176"/>
          </a:xfrm>
          <a:prstGeom prst="accentBorderCallout1">
            <a:avLst>
              <a:gd name="adj1" fmla="val 18750"/>
              <a:gd name="adj2" fmla="val -8333"/>
              <a:gd name="adj3" fmla="val 12618"/>
              <a:gd name="adj4" fmla="val -244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18" name="矩形 17">
            <a:extLst>
              <a:ext uri="{FF2B5EF4-FFF2-40B4-BE49-F238E27FC236}">
                <a16:creationId xmlns:a16="http://schemas.microsoft.com/office/drawing/2014/main" id="{28EB3489-45E9-49B4-AE37-82A86E3B8440}"/>
              </a:ext>
            </a:extLst>
          </p:cNvPr>
          <p:cNvSpPr/>
          <p:nvPr/>
        </p:nvSpPr>
        <p:spPr>
          <a:xfrm>
            <a:off x="9329821" y="1802336"/>
            <a:ext cx="2245643" cy="830997"/>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权威和递归域名解析服务器已经支持</a:t>
            </a:r>
            <a:r>
              <a:rPr lang="en-US" altLang="zh-CN" sz="1600" dirty="0">
                <a:solidFill>
                  <a:srgbClr val="000000"/>
                </a:solidFill>
                <a:latin typeface="微软雅黑"/>
              </a:rPr>
              <a:t>IPv6</a:t>
            </a:r>
            <a:endParaRPr lang="zh-CN" altLang="en-US" sz="1600" dirty="0">
              <a:solidFill>
                <a:srgbClr val="000000"/>
              </a:solidFill>
              <a:latin typeface="微软雅黑"/>
            </a:endParaRPr>
          </a:p>
        </p:txBody>
      </p:sp>
      <p:sp>
        <p:nvSpPr>
          <p:cNvPr id="19" name="标注: 线形(带边框和强调线) 18">
            <a:extLst>
              <a:ext uri="{FF2B5EF4-FFF2-40B4-BE49-F238E27FC236}">
                <a16:creationId xmlns:a16="http://schemas.microsoft.com/office/drawing/2014/main" id="{EE66BF96-E92F-4A7A-85EB-9ED7D33DF269}"/>
              </a:ext>
            </a:extLst>
          </p:cNvPr>
          <p:cNvSpPr/>
          <p:nvPr/>
        </p:nvSpPr>
        <p:spPr>
          <a:xfrm>
            <a:off x="9309125" y="3543633"/>
            <a:ext cx="2304256" cy="1225176"/>
          </a:xfrm>
          <a:prstGeom prst="accentBorderCallout1">
            <a:avLst>
              <a:gd name="adj1" fmla="val 18750"/>
              <a:gd name="adj2" fmla="val -8333"/>
              <a:gd name="adj3" fmla="val 14484"/>
              <a:gd name="adj4" fmla="val -1948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0" name="矩形 19">
            <a:extLst>
              <a:ext uri="{FF2B5EF4-FFF2-40B4-BE49-F238E27FC236}">
                <a16:creationId xmlns:a16="http://schemas.microsoft.com/office/drawing/2014/main" id="{0E8D81FE-23E9-4882-8458-0801E85E4502}"/>
              </a:ext>
            </a:extLst>
          </p:cNvPr>
          <p:cNvSpPr/>
          <p:nvPr/>
        </p:nvSpPr>
        <p:spPr>
          <a:xfrm>
            <a:off x="9257502" y="3603878"/>
            <a:ext cx="2245643" cy="1154162"/>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单位／校级门户网站支持</a:t>
            </a:r>
            <a:r>
              <a:rPr lang="en-US" altLang="zh-CN" sz="1600" dirty="0">
                <a:solidFill>
                  <a:srgbClr val="000000"/>
                </a:solidFill>
                <a:latin typeface="微软雅黑"/>
              </a:rPr>
              <a:t>IPv6</a:t>
            </a:r>
            <a:r>
              <a:rPr lang="zh-CN" altLang="en-US" sz="1600" dirty="0">
                <a:solidFill>
                  <a:srgbClr val="000000"/>
                </a:solidFill>
                <a:latin typeface="微软雅黑"/>
              </a:rPr>
              <a:t>访问</a:t>
            </a:r>
            <a:endParaRPr lang="en-US" altLang="zh-CN" sz="1600" dirty="0">
              <a:solidFill>
                <a:srgbClr val="000000"/>
              </a:solidFill>
              <a:latin typeface="微软雅黑"/>
            </a:endParaRP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鼓励二级部门门户网站支持</a:t>
            </a:r>
            <a:r>
              <a:rPr lang="en-US" altLang="zh-CN" sz="1600" dirty="0">
                <a:solidFill>
                  <a:srgbClr val="000000"/>
                </a:solidFill>
                <a:latin typeface="微软雅黑"/>
              </a:rPr>
              <a:t>IPv6</a:t>
            </a:r>
            <a:r>
              <a:rPr lang="zh-CN" altLang="en-US" sz="1600" dirty="0">
                <a:solidFill>
                  <a:srgbClr val="000000"/>
                </a:solidFill>
                <a:latin typeface="微软雅黑"/>
              </a:rPr>
              <a:t>访问</a:t>
            </a:r>
            <a:endParaRPr lang="en-US" altLang="zh-CN" sz="1600" dirty="0">
              <a:solidFill>
                <a:srgbClr val="000000"/>
              </a:solidFill>
              <a:latin typeface="微软雅黑"/>
            </a:endParaRPr>
          </a:p>
        </p:txBody>
      </p:sp>
      <p:cxnSp>
        <p:nvCxnSpPr>
          <p:cNvPr id="22" name="MH_Other_1">
            <a:extLst>
              <a:ext uri="{FF2B5EF4-FFF2-40B4-BE49-F238E27FC236}">
                <a16:creationId xmlns:a16="http://schemas.microsoft.com/office/drawing/2014/main" id="{9B0D32C5-FA91-47AD-8019-5FF595604D82}"/>
              </a:ext>
            </a:extLst>
          </p:cNvPr>
          <p:cNvCxnSpPr/>
          <p:nvPr>
            <p:custDataLst>
              <p:tags r:id="rId1"/>
            </p:custDataLst>
          </p:nvPr>
        </p:nvCxnSpPr>
        <p:spPr>
          <a:xfrm flipH="1">
            <a:off x="1911612" y="862649"/>
            <a:ext cx="10161" cy="5300663"/>
          </a:xfrm>
          <a:prstGeom prst="line">
            <a:avLst/>
          </a:prstGeom>
          <a:noFill/>
          <a:ln w="22225" cap="flat" cmpd="sng" algn="ctr">
            <a:solidFill>
              <a:srgbClr val="C5C5C5"/>
            </a:solidFill>
            <a:prstDash val="solid"/>
            <a:miter lim="800000"/>
          </a:ln>
          <a:effectLst/>
        </p:spPr>
      </p:cxnSp>
    </p:spTree>
    <p:extLst>
      <p:ext uri="{BB962C8B-B14F-4D97-AF65-F5344CB8AC3E}">
        <p14:creationId xmlns:p14="http://schemas.microsoft.com/office/powerpoint/2010/main" val="77876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-2</a:t>
            </a:r>
            <a:endParaRPr kumimoji="1" lang="zh-CN" altLang="en-US" dirty="0"/>
          </a:p>
        </p:txBody>
      </p:sp>
      <p:cxnSp>
        <p:nvCxnSpPr>
          <p:cNvPr id="4" name="MH_Other_1">
            <a:extLst>
              <a:ext uri="{FF2B5EF4-FFF2-40B4-BE49-F238E27FC236}">
                <a16:creationId xmlns:a16="http://schemas.microsoft.com/office/drawing/2014/main" id="{942929B1-1FC4-4D36-8CA9-E92A2B387BBA}"/>
              </a:ext>
            </a:extLst>
          </p:cNvPr>
          <p:cNvCxnSpPr/>
          <p:nvPr>
            <p:custDataLst>
              <p:tags r:id="rId1"/>
            </p:custDataLst>
          </p:nvPr>
        </p:nvCxnSpPr>
        <p:spPr>
          <a:xfrm flipH="1">
            <a:off x="1868051" y="1008697"/>
            <a:ext cx="10161" cy="5300663"/>
          </a:xfrm>
          <a:prstGeom prst="line">
            <a:avLst/>
          </a:prstGeom>
          <a:noFill/>
          <a:ln w="22225" cap="flat" cmpd="sng" algn="ctr">
            <a:solidFill>
              <a:srgbClr val="C5C5C5"/>
            </a:solidFill>
            <a:prstDash val="solid"/>
            <a:miter lim="800000"/>
          </a:ln>
          <a:effectLst/>
        </p:spPr>
      </p:cxnSp>
      <p:sp>
        <p:nvSpPr>
          <p:cNvPr id="5" name="矩形 4">
            <a:extLst>
              <a:ext uri="{FF2B5EF4-FFF2-40B4-BE49-F238E27FC236}">
                <a16:creationId xmlns:a16="http://schemas.microsoft.com/office/drawing/2014/main" id="{BAF2F8EC-EB6A-4245-9A6F-94EA58161E20}"/>
              </a:ext>
            </a:extLst>
          </p:cNvPr>
          <p:cNvSpPr/>
          <p:nvPr/>
        </p:nvSpPr>
        <p:spPr>
          <a:xfrm>
            <a:off x="2448734" y="1768624"/>
            <a:ext cx="6624736" cy="1156855"/>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2018 </a:t>
            </a:r>
            <a:r>
              <a:rPr lang="zh-CN" altLang="en-US" sz="1600" dirty="0">
                <a:solidFill>
                  <a:prstClr val="black"/>
                </a:solidFill>
                <a:latin typeface="微软雅黑"/>
              </a:rPr>
              <a:t>年底，中国教育和科研计算机网山东省主节点完成业务运营支撑系统升级改造，建立面向 </a:t>
            </a:r>
            <a:r>
              <a:rPr lang="en-US" altLang="zh-CN" sz="1600" dirty="0">
                <a:solidFill>
                  <a:prstClr val="black"/>
                </a:solidFill>
                <a:latin typeface="微软雅黑"/>
              </a:rPr>
              <a:t>IPv6 </a:t>
            </a:r>
            <a:r>
              <a:rPr lang="zh-CN" altLang="en-US" sz="1600" dirty="0">
                <a:solidFill>
                  <a:prstClr val="black"/>
                </a:solidFill>
                <a:latin typeface="微软雅黑"/>
              </a:rPr>
              <a:t>业务的运维管理体系和业务管理流程，具备 </a:t>
            </a:r>
            <a:r>
              <a:rPr lang="en-US" altLang="zh-CN" sz="1600" dirty="0">
                <a:solidFill>
                  <a:prstClr val="black"/>
                </a:solidFill>
                <a:latin typeface="微软雅黑"/>
              </a:rPr>
              <a:t>IPv6 </a:t>
            </a:r>
            <a:r>
              <a:rPr lang="zh-CN" altLang="en-US" sz="1600" dirty="0">
                <a:solidFill>
                  <a:prstClr val="black"/>
                </a:solidFill>
                <a:latin typeface="微软雅黑"/>
              </a:rPr>
              <a:t>用户统计、网络日志审计、流量统计以及 </a:t>
            </a:r>
            <a:r>
              <a:rPr lang="en-US" altLang="zh-CN" sz="1600" dirty="0">
                <a:solidFill>
                  <a:prstClr val="black"/>
                </a:solidFill>
                <a:latin typeface="微软雅黑"/>
              </a:rPr>
              <a:t>IPv6 </a:t>
            </a:r>
            <a:r>
              <a:rPr lang="zh-CN" altLang="en-US" sz="1600" dirty="0">
                <a:solidFill>
                  <a:prstClr val="black"/>
                </a:solidFill>
                <a:latin typeface="微软雅黑"/>
              </a:rPr>
              <a:t>业务受理、开通、运行维护等能力。</a:t>
            </a:r>
          </a:p>
        </p:txBody>
      </p:sp>
      <p:sp>
        <p:nvSpPr>
          <p:cNvPr id="6" name="矩形 5">
            <a:extLst>
              <a:ext uri="{FF2B5EF4-FFF2-40B4-BE49-F238E27FC236}">
                <a16:creationId xmlns:a16="http://schemas.microsoft.com/office/drawing/2014/main" id="{C625A3B4-FFB3-46F2-BBA1-CB8FD68779D4}"/>
              </a:ext>
            </a:extLst>
          </p:cNvPr>
          <p:cNvSpPr/>
          <p:nvPr/>
        </p:nvSpPr>
        <p:spPr>
          <a:xfrm>
            <a:off x="2323346" y="3375904"/>
            <a:ext cx="6534100" cy="1233799"/>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年底，各单位应完成自建数据中心、内容分发网络、云服务平台的改造，为用户提供 </a:t>
            </a:r>
            <a:r>
              <a:rPr lang="en-US" altLang="zh-CN" sz="1600" dirty="0">
                <a:solidFill>
                  <a:prstClr val="black"/>
                </a:solidFill>
                <a:latin typeface="微软雅黑"/>
              </a:rPr>
              <a:t>IPv6 </a:t>
            </a:r>
            <a:r>
              <a:rPr lang="zh-CN" altLang="en-US" sz="1600" dirty="0">
                <a:solidFill>
                  <a:prstClr val="black"/>
                </a:solidFill>
                <a:latin typeface="微软雅黑"/>
              </a:rPr>
              <a:t>访问通道。</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对于租用第三方数据中心、内容分发网络与云服务平台的单位，在相关招标采购活动中明确提出支持 </a:t>
            </a:r>
            <a:r>
              <a:rPr lang="en-US" altLang="zh-CN" sz="1600" dirty="0">
                <a:solidFill>
                  <a:prstClr val="black"/>
                </a:solidFill>
                <a:latin typeface="微软雅黑"/>
              </a:rPr>
              <a:t>IPv6 </a:t>
            </a:r>
            <a:r>
              <a:rPr lang="zh-CN" altLang="en-US" sz="1600" dirty="0">
                <a:solidFill>
                  <a:prstClr val="black"/>
                </a:solidFill>
                <a:latin typeface="微软雅黑"/>
              </a:rPr>
              <a:t>的具体需求。</a:t>
            </a:r>
          </a:p>
        </p:txBody>
      </p:sp>
      <p:grpSp>
        <p:nvGrpSpPr>
          <p:cNvPr id="7" name="组合 6">
            <a:extLst>
              <a:ext uri="{FF2B5EF4-FFF2-40B4-BE49-F238E27FC236}">
                <a16:creationId xmlns:a16="http://schemas.microsoft.com/office/drawing/2014/main" id="{A6163FF5-B681-4AC2-BA6A-A885C068E090}"/>
              </a:ext>
            </a:extLst>
          </p:cNvPr>
          <p:cNvGrpSpPr/>
          <p:nvPr/>
        </p:nvGrpSpPr>
        <p:grpSpPr>
          <a:xfrm>
            <a:off x="1868051" y="1363927"/>
            <a:ext cx="6917388" cy="441325"/>
            <a:chOff x="2707005" y="1363927"/>
            <a:chExt cx="6917388" cy="441325"/>
          </a:xfrm>
        </p:grpSpPr>
        <p:sp>
          <p:nvSpPr>
            <p:cNvPr id="8" name="MH_Other_5">
              <a:extLst>
                <a:ext uri="{FF2B5EF4-FFF2-40B4-BE49-F238E27FC236}">
                  <a16:creationId xmlns:a16="http://schemas.microsoft.com/office/drawing/2014/main" id="{225F4505-0806-40B0-A15F-9EBA146F4D3E}"/>
                </a:ext>
              </a:extLst>
            </p:cNvPr>
            <p:cNvSpPr/>
            <p:nvPr>
              <p:custDataLst>
                <p:tags r:id="rId6"/>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6</a:t>
              </a:r>
              <a:endParaRPr lang="zh-CN" altLang="en-US" kern="0" dirty="0">
                <a:solidFill>
                  <a:prstClr val="white"/>
                </a:solidFill>
              </a:endParaRPr>
            </a:p>
          </p:txBody>
        </p:sp>
        <p:sp>
          <p:nvSpPr>
            <p:cNvPr id="9" name="MH_Other_9">
              <a:extLst>
                <a:ext uri="{FF2B5EF4-FFF2-40B4-BE49-F238E27FC236}">
                  <a16:creationId xmlns:a16="http://schemas.microsoft.com/office/drawing/2014/main" id="{138AA1FC-5667-4C71-A774-D79956D42D2D}"/>
                </a:ext>
              </a:extLst>
            </p:cNvPr>
            <p:cNvSpPr/>
            <p:nvPr>
              <p:custDataLst>
                <p:tags r:id="rId7"/>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0" name="矩形 9">
              <a:extLst>
                <a:ext uri="{FF2B5EF4-FFF2-40B4-BE49-F238E27FC236}">
                  <a16:creationId xmlns:a16="http://schemas.microsoft.com/office/drawing/2014/main" id="{A08759B3-5C84-41C4-8EFE-87A1206C1996}"/>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升级业务运营支撑系统</a:t>
              </a:r>
            </a:p>
          </p:txBody>
        </p:sp>
      </p:grpSp>
      <p:grpSp>
        <p:nvGrpSpPr>
          <p:cNvPr id="11" name="组合 10">
            <a:extLst>
              <a:ext uri="{FF2B5EF4-FFF2-40B4-BE49-F238E27FC236}">
                <a16:creationId xmlns:a16="http://schemas.microsoft.com/office/drawing/2014/main" id="{AD19D70F-5183-450F-A0FB-13376E887E12}"/>
              </a:ext>
            </a:extLst>
          </p:cNvPr>
          <p:cNvGrpSpPr/>
          <p:nvPr/>
        </p:nvGrpSpPr>
        <p:grpSpPr>
          <a:xfrm>
            <a:off x="1868051" y="2848024"/>
            <a:ext cx="6917388" cy="441325"/>
            <a:chOff x="2707005" y="1363927"/>
            <a:chExt cx="6917388" cy="441325"/>
          </a:xfrm>
        </p:grpSpPr>
        <p:sp>
          <p:nvSpPr>
            <p:cNvPr id="12" name="MH_Other_5">
              <a:extLst>
                <a:ext uri="{FF2B5EF4-FFF2-40B4-BE49-F238E27FC236}">
                  <a16:creationId xmlns:a16="http://schemas.microsoft.com/office/drawing/2014/main" id="{DAFA6D58-2FEE-4956-BA32-AB21CF048425}"/>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7</a:t>
              </a:r>
              <a:endParaRPr lang="zh-CN" altLang="en-US" kern="0" dirty="0">
                <a:solidFill>
                  <a:prstClr val="white"/>
                </a:solidFill>
              </a:endParaRPr>
            </a:p>
          </p:txBody>
        </p:sp>
        <p:sp>
          <p:nvSpPr>
            <p:cNvPr id="13" name="MH_Other_9">
              <a:extLst>
                <a:ext uri="{FF2B5EF4-FFF2-40B4-BE49-F238E27FC236}">
                  <a16:creationId xmlns:a16="http://schemas.microsoft.com/office/drawing/2014/main" id="{AFCF58BD-C85A-4600-80A1-B2E9247780BC}"/>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4" name="矩形 13">
              <a:extLst>
                <a:ext uri="{FF2B5EF4-FFF2-40B4-BE49-F238E27FC236}">
                  <a16:creationId xmlns:a16="http://schemas.microsoft.com/office/drawing/2014/main" id="{C77B9DE1-DBD4-4F21-8952-5193DD7A5591}"/>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升级数据中心（</a:t>
              </a:r>
              <a:r>
                <a:rPr lang="en-US" altLang="zh-CN" sz="1900" b="1" kern="0" dirty="0">
                  <a:solidFill>
                    <a:prstClr val="white"/>
                  </a:solidFill>
                </a:rPr>
                <a:t>IDC</a:t>
              </a:r>
              <a:r>
                <a:rPr lang="zh-CN" altLang="en-US" sz="1900" b="1" kern="0" dirty="0">
                  <a:solidFill>
                    <a:prstClr val="white"/>
                  </a:solidFill>
                </a:rPr>
                <a:t>）、内容分发网络（</a:t>
              </a:r>
              <a:r>
                <a:rPr lang="en-US" altLang="zh-CN" sz="1900" b="1" kern="0" dirty="0">
                  <a:solidFill>
                    <a:prstClr val="white"/>
                  </a:solidFill>
                </a:rPr>
                <a:t>CDN</a:t>
              </a:r>
              <a:r>
                <a:rPr lang="zh-CN" altLang="en-US" sz="1900" b="1" kern="0" dirty="0">
                  <a:solidFill>
                    <a:prstClr val="white"/>
                  </a:solidFill>
                </a:rPr>
                <a:t>）和云服务平台</a:t>
              </a:r>
            </a:p>
          </p:txBody>
        </p:sp>
      </p:grpSp>
      <p:grpSp>
        <p:nvGrpSpPr>
          <p:cNvPr id="15" name="组合 14">
            <a:extLst>
              <a:ext uri="{FF2B5EF4-FFF2-40B4-BE49-F238E27FC236}">
                <a16:creationId xmlns:a16="http://schemas.microsoft.com/office/drawing/2014/main" id="{7E2CDF2D-DEEF-4CFD-9B48-8CBD4467EF5E}"/>
              </a:ext>
            </a:extLst>
          </p:cNvPr>
          <p:cNvGrpSpPr/>
          <p:nvPr/>
        </p:nvGrpSpPr>
        <p:grpSpPr>
          <a:xfrm>
            <a:off x="1864467" y="4725144"/>
            <a:ext cx="6917388" cy="441325"/>
            <a:chOff x="2707005" y="1363927"/>
            <a:chExt cx="6917388" cy="441325"/>
          </a:xfrm>
        </p:grpSpPr>
        <p:sp>
          <p:nvSpPr>
            <p:cNvPr id="16" name="MH_Other_5">
              <a:extLst>
                <a:ext uri="{FF2B5EF4-FFF2-40B4-BE49-F238E27FC236}">
                  <a16:creationId xmlns:a16="http://schemas.microsoft.com/office/drawing/2014/main" id="{A3B3C267-536D-4CDC-A817-B36E652F3F65}"/>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8</a:t>
              </a:r>
              <a:endParaRPr lang="zh-CN" altLang="en-US" kern="0" dirty="0">
                <a:solidFill>
                  <a:prstClr val="white"/>
                </a:solidFill>
              </a:endParaRPr>
            </a:p>
          </p:txBody>
        </p:sp>
        <p:sp>
          <p:nvSpPr>
            <p:cNvPr id="17" name="MH_Other_9">
              <a:extLst>
                <a:ext uri="{FF2B5EF4-FFF2-40B4-BE49-F238E27FC236}">
                  <a16:creationId xmlns:a16="http://schemas.microsoft.com/office/drawing/2014/main" id="{D7944239-BA0C-4B2B-8952-32E2FB0B4318}"/>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8" name="矩形 17">
              <a:extLst>
                <a:ext uri="{FF2B5EF4-FFF2-40B4-BE49-F238E27FC236}">
                  <a16:creationId xmlns:a16="http://schemas.microsoft.com/office/drawing/2014/main" id="{BC6713F5-8AEC-45F4-850E-6978F2AD8FF6}"/>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创新特色应用</a:t>
              </a:r>
              <a:endParaRPr lang="zh-CN" altLang="en-US" kern="0" dirty="0">
                <a:solidFill>
                  <a:prstClr val="white"/>
                </a:solidFill>
              </a:endParaRPr>
            </a:p>
          </p:txBody>
        </p:sp>
      </p:grpSp>
      <p:sp>
        <p:nvSpPr>
          <p:cNvPr id="19" name="矩形 18">
            <a:extLst>
              <a:ext uri="{FF2B5EF4-FFF2-40B4-BE49-F238E27FC236}">
                <a16:creationId xmlns:a16="http://schemas.microsoft.com/office/drawing/2014/main" id="{EC6E5F7C-872D-40E9-88D0-5A95AFE7423F}"/>
              </a:ext>
            </a:extLst>
          </p:cNvPr>
          <p:cNvSpPr/>
          <p:nvPr/>
        </p:nvSpPr>
        <p:spPr>
          <a:xfrm>
            <a:off x="2250227" y="5229200"/>
            <a:ext cx="6687430" cy="962956"/>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鼓励高等学校加强与研究机构、企业合作，在物联网、大数据、人工智能等新技术领域推进基于 </a:t>
            </a:r>
            <a:r>
              <a:rPr lang="en-US" altLang="zh-CN" sz="1600" dirty="0">
                <a:solidFill>
                  <a:prstClr val="black"/>
                </a:solidFill>
                <a:latin typeface="微软雅黑"/>
              </a:rPr>
              <a:t>IPv6 </a:t>
            </a:r>
            <a:r>
              <a:rPr lang="zh-CN" altLang="en-US" sz="1600" dirty="0">
                <a:solidFill>
                  <a:prstClr val="black"/>
                </a:solidFill>
                <a:latin typeface="微软雅黑"/>
              </a:rPr>
              <a:t>的融合创新与示范应用。</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鼓励高等学校建设基于 </a:t>
            </a:r>
            <a:r>
              <a:rPr lang="en-US" altLang="zh-CN" sz="1600" dirty="0">
                <a:solidFill>
                  <a:prstClr val="black"/>
                </a:solidFill>
                <a:latin typeface="微软雅黑"/>
              </a:rPr>
              <a:t>IPv6 </a:t>
            </a:r>
            <a:r>
              <a:rPr lang="zh-CN" altLang="en-US" sz="1600" dirty="0">
                <a:solidFill>
                  <a:prstClr val="black"/>
                </a:solidFill>
                <a:latin typeface="微软雅黑"/>
              </a:rPr>
              <a:t>的特色教育内容资源。</a:t>
            </a:r>
          </a:p>
        </p:txBody>
      </p:sp>
      <p:sp>
        <p:nvSpPr>
          <p:cNvPr id="20" name="五边形 46">
            <a:extLst>
              <a:ext uri="{FF2B5EF4-FFF2-40B4-BE49-F238E27FC236}">
                <a16:creationId xmlns:a16="http://schemas.microsoft.com/office/drawing/2014/main" id="{82900AB8-1402-4E60-9764-6EA159B06842}"/>
              </a:ext>
            </a:extLst>
          </p:cNvPr>
          <p:cNvSpPr/>
          <p:nvPr/>
        </p:nvSpPr>
        <p:spPr>
          <a:xfrm>
            <a:off x="11430" y="1554480"/>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r>
              <a:rPr lang="zh-CN" altLang="en-US" sz="1200" kern="0" dirty="0">
                <a:solidFill>
                  <a:prstClr val="black"/>
                </a:solidFill>
              </a:rPr>
              <a:t>实施基础网络设施升级改造</a:t>
            </a:r>
          </a:p>
        </p:txBody>
      </p:sp>
      <p:sp>
        <p:nvSpPr>
          <p:cNvPr id="21" name="五边形 47">
            <a:extLst>
              <a:ext uri="{FF2B5EF4-FFF2-40B4-BE49-F238E27FC236}">
                <a16:creationId xmlns:a16="http://schemas.microsoft.com/office/drawing/2014/main" id="{BA68D1D0-44E9-480C-9EF7-FED1E7AF401D}"/>
              </a:ext>
            </a:extLst>
          </p:cNvPr>
          <p:cNvSpPr/>
          <p:nvPr/>
        </p:nvSpPr>
        <p:spPr>
          <a:xfrm>
            <a:off x="11430" y="2078264"/>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加快应用系统和服务升级</a:t>
            </a:r>
          </a:p>
        </p:txBody>
      </p:sp>
      <p:sp>
        <p:nvSpPr>
          <p:cNvPr id="22" name="五边形 48">
            <a:extLst>
              <a:ext uri="{FF2B5EF4-FFF2-40B4-BE49-F238E27FC236}">
                <a16:creationId xmlns:a16="http://schemas.microsoft.com/office/drawing/2014/main" id="{8DFFB3AE-4E9B-4E19-8767-A3CDE3C23F5E}"/>
              </a:ext>
            </a:extLst>
          </p:cNvPr>
          <p:cNvSpPr/>
          <p:nvPr/>
        </p:nvSpPr>
        <p:spPr>
          <a:xfrm>
            <a:off x="11430" y="2602048"/>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优化网络安全管理和防护</a:t>
            </a:r>
          </a:p>
        </p:txBody>
      </p:sp>
      <p:sp>
        <p:nvSpPr>
          <p:cNvPr id="23" name="五边形 49">
            <a:extLst>
              <a:ext uri="{FF2B5EF4-FFF2-40B4-BE49-F238E27FC236}">
                <a16:creationId xmlns:a16="http://schemas.microsoft.com/office/drawing/2014/main" id="{B545341C-9972-4FD0-B865-EEDFE35C6F89}"/>
              </a:ext>
            </a:extLst>
          </p:cNvPr>
          <p:cNvSpPr/>
          <p:nvPr/>
        </p:nvSpPr>
        <p:spPr>
          <a:xfrm>
            <a:off x="11430" y="3125832"/>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加强</a:t>
            </a:r>
            <a:r>
              <a:rPr lang="en-US" altLang="zh-CN" sz="1200" kern="0" dirty="0">
                <a:solidFill>
                  <a:prstClr val="black"/>
                </a:solidFill>
              </a:rPr>
              <a:t>IPv6</a:t>
            </a:r>
            <a:r>
              <a:rPr lang="zh-CN" altLang="en-US" sz="1200" kern="0" dirty="0">
                <a:solidFill>
                  <a:prstClr val="black"/>
                </a:solidFill>
              </a:rPr>
              <a:t>技术的支撑保障</a:t>
            </a:r>
          </a:p>
        </p:txBody>
      </p:sp>
      <p:sp>
        <p:nvSpPr>
          <p:cNvPr id="24" name="标注: 线形(带边框和强调线) 23">
            <a:extLst>
              <a:ext uri="{FF2B5EF4-FFF2-40B4-BE49-F238E27FC236}">
                <a16:creationId xmlns:a16="http://schemas.microsoft.com/office/drawing/2014/main" id="{81E13E84-BFBC-4CA1-9B66-B80634D55FCF}"/>
              </a:ext>
            </a:extLst>
          </p:cNvPr>
          <p:cNvSpPr/>
          <p:nvPr/>
        </p:nvSpPr>
        <p:spPr>
          <a:xfrm>
            <a:off x="9269109" y="2877170"/>
            <a:ext cx="2304256" cy="1225176"/>
          </a:xfrm>
          <a:prstGeom prst="accentBorderCallout1">
            <a:avLst>
              <a:gd name="adj1" fmla="val 18750"/>
              <a:gd name="adj2" fmla="val -8333"/>
              <a:gd name="adj3" fmla="val 14484"/>
              <a:gd name="adj4" fmla="val -1948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5" name="矩形 24">
            <a:extLst>
              <a:ext uri="{FF2B5EF4-FFF2-40B4-BE49-F238E27FC236}">
                <a16:creationId xmlns:a16="http://schemas.microsoft.com/office/drawing/2014/main" id="{508A4333-45E8-49A6-8D6A-1D5900FE0B9F}"/>
              </a:ext>
            </a:extLst>
          </p:cNvPr>
          <p:cNvSpPr/>
          <p:nvPr/>
        </p:nvSpPr>
        <p:spPr>
          <a:xfrm>
            <a:off x="9217486" y="2937415"/>
            <a:ext cx="2245643" cy="1077218"/>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到</a:t>
            </a:r>
            <a:r>
              <a:rPr lang="en-US" altLang="zh-CN" sz="1600" dirty="0">
                <a:solidFill>
                  <a:srgbClr val="000000"/>
                </a:solidFill>
                <a:latin typeface="微软雅黑"/>
              </a:rPr>
              <a:t>2019</a:t>
            </a:r>
            <a:r>
              <a:rPr lang="zh-CN" altLang="en-US" sz="1600" dirty="0">
                <a:solidFill>
                  <a:srgbClr val="000000"/>
                </a:solidFill>
                <a:latin typeface="微软雅黑"/>
              </a:rPr>
              <a:t>年，各单位自建数据</a:t>
            </a:r>
            <a:r>
              <a:rPr lang="en-US" altLang="zh-CN" sz="1600" dirty="0">
                <a:solidFill>
                  <a:srgbClr val="000000"/>
                </a:solidFill>
                <a:latin typeface="微软雅黑"/>
              </a:rPr>
              <a:t>IDC</a:t>
            </a:r>
            <a:r>
              <a:rPr lang="zh-CN" altLang="en-US" sz="1600" dirty="0">
                <a:solidFill>
                  <a:srgbClr val="000000"/>
                </a:solidFill>
                <a:latin typeface="微软雅黑"/>
              </a:rPr>
              <a:t>、</a:t>
            </a:r>
            <a:r>
              <a:rPr lang="en-US" altLang="zh-CN" sz="1600" dirty="0">
                <a:solidFill>
                  <a:srgbClr val="000000"/>
                </a:solidFill>
                <a:latin typeface="微软雅黑"/>
              </a:rPr>
              <a:t>CDN</a:t>
            </a:r>
            <a:r>
              <a:rPr lang="zh-CN" altLang="en-US" sz="1600" dirty="0">
                <a:solidFill>
                  <a:srgbClr val="000000"/>
                </a:solidFill>
                <a:latin typeface="微软雅黑"/>
              </a:rPr>
              <a:t>和云服务平台全部支持</a:t>
            </a:r>
            <a:r>
              <a:rPr lang="en-US" altLang="zh-CN" sz="1600" dirty="0">
                <a:solidFill>
                  <a:srgbClr val="000000"/>
                </a:solidFill>
                <a:latin typeface="微软雅黑"/>
              </a:rPr>
              <a:t>IPv6</a:t>
            </a:r>
            <a:r>
              <a:rPr lang="zh-CN" altLang="en-US" sz="1600" dirty="0">
                <a:solidFill>
                  <a:srgbClr val="000000"/>
                </a:solidFill>
                <a:latin typeface="微软雅黑"/>
              </a:rPr>
              <a:t>访问。</a:t>
            </a:r>
            <a:endParaRPr lang="en-US" altLang="zh-CN" sz="1600" dirty="0">
              <a:solidFill>
                <a:srgbClr val="000000"/>
              </a:solidFill>
              <a:latin typeface="微软雅黑"/>
            </a:endParaRPr>
          </a:p>
        </p:txBody>
      </p:sp>
      <p:sp>
        <p:nvSpPr>
          <p:cNvPr id="26" name="标注: 线形(带边框和强调线) 25">
            <a:extLst>
              <a:ext uri="{FF2B5EF4-FFF2-40B4-BE49-F238E27FC236}">
                <a16:creationId xmlns:a16="http://schemas.microsoft.com/office/drawing/2014/main" id="{52D0A3CA-DD21-4D4E-9924-DB145162630A}"/>
              </a:ext>
            </a:extLst>
          </p:cNvPr>
          <p:cNvSpPr/>
          <p:nvPr/>
        </p:nvSpPr>
        <p:spPr>
          <a:xfrm>
            <a:off x="9209632" y="4831194"/>
            <a:ext cx="1928629" cy="796011"/>
          </a:xfrm>
          <a:prstGeom prst="accentBorderCallout1">
            <a:avLst>
              <a:gd name="adj1" fmla="val 18750"/>
              <a:gd name="adj2" fmla="val -8333"/>
              <a:gd name="adj3" fmla="val 14484"/>
              <a:gd name="adj4" fmla="val -1948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7" name="矩形 26">
            <a:extLst>
              <a:ext uri="{FF2B5EF4-FFF2-40B4-BE49-F238E27FC236}">
                <a16:creationId xmlns:a16="http://schemas.microsoft.com/office/drawing/2014/main" id="{895873CB-033D-404D-AFEA-E7CE5D099F30}"/>
              </a:ext>
            </a:extLst>
          </p:cNvPr>
          <p:cNvSpPr/>
          <p:nvPr/>
        </p:nvSpPr>
        <p:spPr>
          <a:xfrm>
            <a:off x="9281640" y="4973789"/>
            <a:ext cx="1703188" cy="584775"/>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按实际工作情况。</a:t>
            </a:r>
            <a:endParaRPr lang="en-US" altLang="zh-CN" sz="1600" dirty="0">
              <a:solidFill>
                <a:srgbClr val="000000"/>
              </a:solidFill>
              <a:latin typeface="微软雅黑"/>
            </a:endParaRPr>
          </a:p>
        </p:txBody>
      </p:sp>
    </p:spTree>
    <p:extLst>
      <p:ext uri="{BB962C8B-B14F-4D97-AF65-F5344CB8AC3E}">
        <p14:creationId xmlns:p14="http://schemas.microsoft.com/office/powerpoint/2010/main" val="35371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-3</a:t>
            </a:r>
            <a:endParaRPr kumimoji="1" lang="zh-CN" altLang="en-US" dirty="0"/>
          </a:p>
        </p:txBody>
      </p:sp>
      <p:cxnSp>
        <p:nvCxnSpPr>
          <p:cNvPr id="4" name="MH_Other_1">
            <a:extLst>
              <a:ext uri="{FF2B5EF4-FFF2-40B4-BE49-F238E27FC236}">
                <a16:creationId xmlns:a16="http://schemas.microsoft.com/office/drawing/2014/main" id="{6BF0CBE1-FC67-4BF4-A025-D956651A333B}"/>
              </a:ext>
            </a:extLst>
          </p:cNvPr>
          <p:cNvCxnSpPr/>
          <p:nvPr>
            <p:custDataLst>
              <p:tags r:id="rId1"/>
            </p:custDataLst>
          </p:nvPr>
        </p:nvCxnSpPr>
        <p:spPr>
          <a:xfrm flipH="1">
            <a:off x="1861240" y="1038138"/>
            <a:ext cx="10161" cy="5300663"/>
          </a:xfrm>
          <a:prstGeom prst="line">
            <a:avLst/>
          </a:prstGeom>
          <a:noFill/>
          <a:ln w="22225" cap="flat" cmpd="sng" algn="ctr">
            <a:solidFill>
              <a:srgbClr val="C5C5C5"/>
            </a:solidFill>
            <a:prstDash val="solid"/>
            <a:miter lim="800000"/>
          </a:ln>
          <a:effectLst/>
        </p:spPr>
      </p:cxnSp>
      <p:sp>
        <p:nvSpPr>
          <p:cNvPr id="5" name="五边形 31">
            <a:extLst>
              <a:ext uri="{FF2B5EF4-FFF2-40B4-BE49-F238E27FC236}">
                <a16:creationId xmlns:a16="http://schemas.microsoft.com/office/drawing/2014/main" id="{510AB0E6-8857-4DFC-B5CF-EAA027A276F5}"/>
              </a:ext>
            </a:extLst>
          </p:cNvPr>
          <p:cNvSpPr/>
          <p:nvPr/>
        </p:nvSpPr>
        <p:spPr>
          <a:xfrm>
            <a:off x="0" y="2078264"/>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加快应用系统和服务升级</a:t>
            </a:r>
          </a:p>
        </p:txBody>
      </p:sp>
      <p:sp>
        <p:nvSpPr>
          <p:cNvPr id="6" name="五边形 32">
            <a:extLst>
              <a:ext uri="{FF2B5EF4-FFF2-40B4-BE49-F238E27FC236}">
                <a16:creationId xmlns:a16="http://schemas.microsoft.com/office/drawing/2014/main" id="{814CC9E6-B92F-4D68-942D-7D33B05FA3DB}"/>
              </a:ext>
            </a:extLst>
          </p:cNvPr>
          <p:cNvSpPr/>
          <p:nvPr/>
        </p:nvSpPr>
        <p:spPr>
          <a:xfrm>
            <a:off x="0" y="2602048"/>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优化网络安全管理和防护</a:t>
            </a:r>
          </a:p>
        </p:txBody>
      </p:sp>
      <p:sp>
        <p:nvSpPr>
          <p:cNvPr id="7" name="五边形 33">
            <a:extLst>
              <a:ext uri="{FF2B5EF4-FFF2-40B4-BE49-F238E27FC236}">
                <a16:creationId xmlns:a16="http://schemas.microsoft.com/office/drawing/2014/main" id="{11F34418-CF37-4755-A11A-CFC4D2C312DE}"/>
              </a:ext>
            </a:extLst>
          </p:cNvPr>
          <p:cNvSpPr/>
          <p:nvPr/>
        </p:nvSpPr>
        <p:spPr>
          <a:xfrm>
            <a:off x="0" y="3125832"/>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加强</a:t>
            </a:r>
            <a:r>
              <a:rPr lang="en-US" altLang="zh-CN" sz="1200" kern="0" dirty="0">
                <a:solidFill>
                  <a:prstClr val="black"/>
                </a:solidFill>
              </a:rPr>
              <a:t>IPv6</a:t>
            </a:r>
            <a:r>
              <a:rPr lang="zh-CN" altLang="en-US" sz="1200" kern="0" dirty="0">
                <a:solidFill>
                  <a:prstClr val="black"/>
                </a:solidFill>
              </a:rPr>
              <a:t>技术的支撑保障</a:t>
            </a:r>
          </a:p>
        </p:txBody>
      </p:sp>
      <p:sp>
        <p:nvSpPr>
          <p:cNvPr id="8" name="矩形 7">
            <a:extLst>
              <a:ext uri="{FF2B5EF4-FFF2-40B4-BE49-F238E27FC236}">
                <a16:creationId xmlns:a16="http://schemas.microsoft.com/office/drawing/2014/main" id="{52D4E82C-1837-46E5-BABC-0BBCDA052CFC}"/>
              </a:ext>
            </a:extLst>
          </p:cNvPr>
          <p:cNvSpPr/>
          <p:nvPr/>
        </p:nvSpPr>
        <p:spPr>
          <a:xfrm>
            <a:off x="2441923" y="1583242"/>
            <a:ext cx="6624736" cy="1852430"/>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深入研究 </a:t>
            </a:r>
            <a:r>
              <a:rPr lang="en-US" altLang="zh-CN" sz="1600" dirty="0">
                <a:solidFill>
                  <a:prstClr val="black"/>
                </a:solidFill>
                <a:latin typeface="微软雅黑"/>
              </a:rPr>
              <a:t>IPv6 </a:t>
            </a:r>
            <a:r>
              <a:rPr lang="zh-CN" altLang="en-US" sz="1600" dirty="0">
                <a:solidFill>
                  <a:prstClr val="black"/>
                </a:solidFill>
                <a:latin typeface="微软雅黑"/>
              </a:rPr>
              <a:t>环境下的网络安全问题，建立并完善相关管理制度和技术规范，开展面向 </a:t>
            </a:r>
            <a:r>
              <a:rPr lang="en-US" altLang="zh-CN" sz="1600" dirty="0">
                <a:solidFill>
                  <a:prstClr val="black"/>
                </a:solidFill>
                <a:latin typeface="微软雅黑"/>
              </a:rPr>
              <a:t>IPv6 </a:t>
            </a:r>
            <a:r>
              <a:rPr lang="zh-CN" altLang="en-US" sz="1600" dirty="0">
                <a:solidFill>
                  <a:prstClr val="black"/>
                </a:solidFill>
                <a:latin typeface="微软雅黑"/>
              </a:rPr>
              <a:t>的网络安全等级保护、风险评估、通报预警。具备进行</a:t>
            </a:r>
            <a:r>
              <a:rPr lang="en-US" altLang="zh-CN" sz="1600" dirty="0">
                <a:solidFill>
                  <a:prstClr val="black"/>
                </a:solidFill>
                <a:latin typeface="微软雅黑"/>
              </a:rPr>
              <a:t>IPv6 </a:t>
            </a:r>
            <a:r>
              <a:rPr lang="zh-CN" altLang="en-US" sz="1600" dirty="0">
                <a:solidFill>
                  <a:prstClr val="black"/>
                </a:solidFill>
                <a:latin typeface="微软雅黑"/>
              </a:rPr>
              <a:t>协议一致性、健壮性测试的能力。</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推进基于流量的安全监测工作，探索真实源地址验证技术的应用，提高网络安全态势感</a:t>
            </a: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知能力。</a:t>
            </a:r>
          </a:p>
        </p:txBody>
      </p:sp>
      <p:sp>
        <p:nvSpPr>
          <p:cNvPr id="9" name="矩形 8">
            <a:extLst>
              <a:ext uri="{FF2B5EF4-FFF2-40B4-BE49-F238E27FC236}">
                <a16:creationId xmlns:a16="http://schemas.microsoft.com/office/drawing/2014/main" id="{3B20BA54-40A9-486B-BDE3-A1D5EDECD9A4}"/>
              </a:ext>
            </a:extLst>
          </p:cNvPr>
          <p:cNvSpPr/>
          <p:nvPr/>
        </p:nvSpPr>
        <p:spPr>
          <a:xfrm>
            <a:off x="2316535" y="3530449"/>
            <a:ext cx="6750124" cy="1310743"/>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到 </a:t>
            </a:r>
            <a:r>
              <a:rPr lang="en-US" altLang="zh-CN" sz="1600" dirty="0">
                <a:solidFill>
                  <a:prstClr val="black"/>
                </a:solidFill>
                <a:latin typeface="微软雅黑"/>
              </a:rPr>
              <a:t>2019 </a:t>
            </a:r>
            <a:r>
              <a:rPr lang="zh-CN" altLang="en-US" sz="1600" dirty="0">
                <a:solidFill>
                  <a:prstClr val="black"/>
                </a:solidFill>
                <a:latin typeface="微软雅黑"/>
              </a:rPr>
              <a:t>年底，各单位应完成基于 </a:t>
            </a:r>
            <a:r>
              <a:rPr lang="en-US" altLang="zh-CN" sz="1600" dirty="0">
                <a:solidFill>
                  <a:prstClr val="black"/>
                </a:solidFill>
                <a:latin typeface="微软雅黑"/>
              </a:rPr>
              <a:t>IPv6 </a:t>
            </a:r>
            <a:r>
              <a:rPr lang="zh-CN" altLang="en-US" sz="1600" dirty="0">
                <a:solidFill>
                  <a:prstClr val="black"/>
                </a:solidFill>
                <a:latin typeface="微软雅黑"/>
              </a:rPr>
              <a:t>的安全硬件设备和软件平台的升级改造，适配 </a:t>
            </a:r>
            <a:r>
              <a:rPr lang="en-US" altLang="zh-CN" sz="1600" dirty="0">
                <a:solidFill>
                  <a:prstClr val="black"/>
                </a:solidFill>
                <a:latin typeface="微软雅黑"/>
              </a:rPr>
              <a:t>IPv6 </a:t>
            </a:r>
            <a:r>
              <a:rPr lang="zh-CN" altLang="en-US" sz="1600" dirty="0">
                <a:solidFill>
                  <a:prstClr val="black"/>
                </a:solidFill>
                <a:latin typeface="微软雅黑"/>
              </a:rPr>
              <a:t>环境下的安全防护要求。</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保障软硬件基础设施和应用系统 </a:t>
            </a:r>
            <a:r>
              <a:rPr lang="en-US" altLang="zh-CN" sz="1600" dirty="0">
                <a:solidFill>
                  <a:prstClr val="black"/>
                </a:solidFill>
                <a:latin typeface="微软雅黑"/>
              </a:rPr>
              <a:t>IPv6 </a:t>
            </a:r>
            <a:r>
              <a:rPr lang="zh-CN" altLang="en-US" sz="1600" dirty="0">
                <a:solidFill>
                  <a:prstClr val="black"/>
                </a:solidFill>
                <a:latin typeface="微软雅黑"/>
              </a:rPr>
              <a:t>升级改造期间的网络安全。</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加强网络运行状态监测，留存日志应不少于 </a:t>
            </a:r>
            <a:r>
              <a:rPr lang="en-US" altLang="zh-CN" sz="1600" dirty="0">
                <a:solidFill>
                  <a:prstClr val="black"/>
                </a:solidFill>
                <a:latin typeface="微软雅黑"/>
              </a:rPr>
              <a:t>6 </a:t>
            </a:r>
            <a:r>
              <a:rPr lang="zh-CN" altLang="en-US" sz="1600" dirty="0">
                <a:solidFill>
                  <a:prstClr val="black"/>
                </a:solidFill>
                <a:latin typeface="微软雅黑"/>
              </a:rPr>
              <a:t>个月</a:t>
            </a:r>
          </a:p>
        </p:txBody>
      </p:sp>
      <p:grpSp>
        <p:nvGrpSpPr>
          <p:cNvPr id="10" name="组合 9">
            <a:extLst>
              <a:ext uri="{FF2B5EF4-FFF2-40B4-BE49-F238E27FC236}">
                <a16:creationId xmlns:a16="http://schemas.microsoft.com/office/drawing/2014/main" id="{F3C2D686-5562-4B6F-9921-41D1D69615A9}"/>
              </a:ext>
            </a:extLst>
          </p:cNvPr>
          <p:cNvGrpSpPr/>
          <p:nvPr/>
        </p:nvGrpSpPr>
        <p:grpSpPr>
          <a:xfrm>
            <a:off x="1861240" y="3064950"/>
            <a:ext cx="6917388" cy="441325"/>
            <a:chOff x="2707005" y="1363927"/>
            <a:chExt cx="6917388" cy="441325"/>
          </a:xfrm>
        </p:grpSpPr>
        <p:sp>
          <p:nvSpPr>
            <p:cNvPr id="11" name="MH_Other_5">
              <a:extLst>
                <a:ext uri="{FF2B5EF4-FFF2-40B4-BE49-F238E27FC236}">
                  <a16:creationId xmlns:a16="http://schemas.microsoft.com/office/drawing/2014/main" id="{935A3B02-EC30-4351-89B6-9049971AC485}"/>
                </a:ext>
              </a:extLst>
            </p:cNvPr>
            <p:cNvSpPr/>
            <p:nvPr>
              <p:custDataLst>
                <p:tags r:id="rId6"/>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10</a:t>
              </a:r>
              <a:endParaRPr lang="zh-CN" altLang="en-US" kern="0" dirty="0">
                <a:solidFill>
                  <a:prstClr val="white"/>
                </a:solidFill>
              </a:endParaRPr>
            </a:p>
          </p:txBody>
        </p:sp>
        <p:sp>
          <p:nvSpPr>
            <p:cNvPr id="12" name="MH_Other_9">
              <a:extLst>
                <a:ext uri="{FF2B5EF4-FFF2-40B4-BE49-F238E27FC236}">
                  <a16:creationId xmlns:a16="http://schemas.microsoft.com/office/drawing/2014/main" id="{220091CE-B6C3-448D-ACDB-A3EA343E3154}"/>
                </a:ext>
              </a:extLst>
            </p:cNvPr>
            <p:cNvSpPr/>
            <p:nvPr>
              <p:custDataLst>
                <p:tags r:id="rId7"/>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3" name="矩形 12">
              <a:extLst>
                <a:ext uri="{FF2B5EF4-FFF2-40B4-BE49-F238E27FC236}">
                  <a16:creationId xmlns:a16="http://schemas.microsoft.com/office/drawing/2014/main" id="{90ED2CAA-0FF8-45CE-A1A5-5A177650B080}"/>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升级改造网络安全设备</a:t>
              </a:r>
              <a:endParaRPr lang="zh-CN" altLang="en-US" kern="0" dirty="0">
                <a:solidFill>
                  <a:prstClr val="white"/>
                </a:solidFill>
              </a:endParaRPr>
            </a:p>
          </p:txBody>
        </p:sp>
      </p:grpSp>
      <p:grpSp>
        <p:nvGrpSpPr>
          <p:cNvPr id="14" name="组合 13">
            <a:extLst>
              <a:ext uri="{FF2B5EF4-FFF2-40B4-BE49-F238E27FC236}">
                <a16:creationId xmlns:a16="http://schemas.microsoft.com/office/drawing/2014/main" id="{4F6C8D89-052D-4B27-848F-38DC45A84A35}"/>
              </a:ext>
            </a:extLst>
          </p:cNvPr>
          <p:cNvGrpSpPr/>
          <p:nvPr/>
        </p:nvGrpSpPr>
        <p:grpSpPr>
          <a:xfrm>
            <a:off x="1861240" y="4867819"/>
            <a:ext cx="6917388" cy="441325"/>
            <a:chOff x="2707005" y="1363927"/>
            <a:chExt cx="6917388" cy="441325"/>
          </a:xfrm>
        </p:grpSpPr>
        <p:sp>
          <p:nvSpPr>
            <p:cNvPr id="15" name="MH_Other_5">
              <a:extLst>
                <a:ext uri="{FF2B5EF4-FFF2-40B4-BE49-F238E27FC236}">
                  <a16:creationId xmlns:a16="http://schemas.microsoft.com/office/drawing/2014/main" id="{F65DE574-CE0E-4449-A622-7E14A3598B0F}"/>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11</a:t>
              </a:r>
              <a:endParaRPr lang="zh-CN" altLang="en-US" kern="0" dirty="0">
                <a:solidFill>
                  <a:prstClr val="white"/>
                </a:solidFill>
              </a:endParaRPr>
            </a:p>
          </p:txBody>
        </p:sp>
        <p:sp>
          <p:nvSpPr>
            <p:cNvPr id="16" name="MH_Other_9">
              <a:extLst>
                <a:ext uri="{FF2B5EF4-FFF2-40B4-BE49-F238E27FC236}">
                  <a16:creationId xmlns:a16="http://schemas.microsoft.com/office/drawing/2014/main" id="{2AA505C9-9AEB-44CF-92EC-61A25A999B02}"/>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7" name="矩形 16">
              <a:extLst>
                <a:ext uri="{FF2B5EF4-FFF2-40B4-BE49-F238E27FC236}">
                  <a16:creationId xmlns:a16="http://schemas.microsoft.com/office/drawing/2014/main" id="{2197BE72-4B4A-40C8-B170-62990959F8CD}"/>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提高</a:t>
              </a:r>
              <a:r>
                <a:rPr lang="en-US" altLang="zh-CN" sz="1900" b="1" kern="0" dirty="0">
                  <a:solidFill>
                    <a:prstClr val="white"/>
                  </a:solidFill>
                </a:rPr>
                <a:t>IPv6</a:t>
              </a:r>
              <a:r>
                <a:rPr lang="zh-CN" altLang="en-US" sz="1900" b="1" kern="0" dirty="0">
                  <a:solidFill>
                    <a:prstClr val="white"/>
                  </a:solidFill>
                </a:rPr>
                <a:t>环境下的安全意识</a:t>
              </a:r>
            </a:p>
          </p:txBody>
        </p:sp>
      </p:grpSp>
      <p:sp>
        <p:nvSpPr>
          <p:cNvPr id="18" name="矩形 17">
            <a:extLst>
              <a:ext uri="{FF2B5EF4-FFF2-40B4-BE49-F238E27FC236}">
                <a16:creationId xmlns:a16="http://schemas.microsoft.com/office/drawing/2014/main" id="{C024F7AB-78BC-4313-B7F7-98042F2E79C0}"/>
              </a:ext>
            </a:extLst>
          </p:cNvPr>
          <p:cNvSpPr/>
          <p:nvPr/>
        </p:nvSpPr>
        <p:spPr>
          <a:xfrm>
            <a:off x="2441923" y="5344701"/>
            <a:ext cx="6336705" cy="1252651"/>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各单位应对本单位的管理和技术人员进行培训，普及</a:t>
            </a:r>
            <a:r>
              <a:rPr lang="en-US" altLang="zh-CN" sz="1600" dirty="0">
                <a:solidFill>
                  <a:prstClr val="black"/>
                </a:solidFill>
                <a:latin typeface="微软雅黑"/>
              </a:rPr>
              <a:t>IPv6</a:t>
            </a:r>
            <a:r>
              <a:rPr lang="zh-CN" altLang="en-US" sz="1600" dirty="0">
                <a:solidFill>
                  <a:prstClr val="black"/>
                </a:solidFill>
                <a:latin typeface="微软雅黑"/>
              </a:rPr>
              <a:t>的相关知识，提高</a:t>
            </a:r>
            <a:r>
              <a:rPr lang="en-US" altLang="zh-CN" sz="1600" dirty="0">
                <a:solidFill>
                  <a:prstClr val="black"/>
                </a:solidFill>
                <a:latin typeface="微软雅黑"/>
              </a:rPr>
              <a:t>IPv6</a:t>
            </a:r>
            <a:r>
              <a:rPr lang="zh-CN" altLang="en-US" sz="1600" dirty="0">
                <a:solidFill>
                  <a:prstClr val="black"/>
                </a:solidFill>
                <a:latin typeface="微软雅黑"/>
              </a:rPr>
              <a:t>环境下的网络安全意识。</a:t>
            </a: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以网络安全宣传周等契机，面向广大师生宣传普及</a:t>
            </a:r>
            <a:r>
              <a:rPr lang="en-US" altLang="zh-CN" sz="1600" dirty="0">
                <a:solidFill>
                  <a:prstClr val="black"/>
                </a:solidFill>
                <a:latin typeface="微软雅黑"/>
              </a:rPr>
              <a:t>IPv6</a:t>
            </a:r>
            <a:r>
              <a:rPr lang="zh-CN" altLang="en-US" sz="1600" dirty="0">
                <a:solidFill>
                  <a:prstClr val="black"/>
                </a:solidFill>
                <a:latin typeface="微软雅黑"/>
              </a:rPr>
              <a:t>的基本知识，开展形式多样的网络安全教育。</a:t>
            </a:r>
          </a:p>
        </p:txBody>
      </p:sp>
      <p:grpSp>
        <p:nvGrpSpPr>
          <p:cNvPr id="19" name="组合 18">
            <a:extLst>
              <a:ext uri="{FF2B5EF4-FFF2-40B4-BE49-F238E27FC236}">
                <a16:creationId xmlns:a16="http://schemas.microsoft.com/office/drawing/2014/main" id="{2ACB4AB0-9E23-47B3-826C-1634DF1B1F68}"/>
              </a:ext>
            </a:extLst>
          </p:cNvPr>
          <p:cNvGrpSpPr/>
          <p:nvPr/>
        </p:nvGrpSpPr>
        <p:grpSpPr>
          <a:xfrm>
            <a:off x="1861240" y="1107618"/>
            <a:ext cx="6917388" cy="441325"/>
            <a:chOff x="2707005" y="1363927"/>
            <a:chExt cx="6917388" cy="441325"/>
          </a:xfrm>
        </p:grpSpPr>
        <p:sp>
          <p:nvSpPr>
            <p:cNvPr id="20" name="MH_Other_5">
              <a:extLst>
                <a:ext uri="{FF2B5EF4-FFF2-40B4-BE49-F238E27FC236}">
                  <a16:creationId xmlns:a16="http://schemas.microsoft.com/office/drawing/2014/main" id="{293D4E20-661B-4561-B5FC-9F4A88253838}"/>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9</a:t>
              </a:r>
              <a:endParaRPr lang="zh-CN" altLang="en-US" kern="0" dirty="0">
                <a:solidFill>
                  <a:prstClr val="white"/>
                </a:solidFill>
              </a:endParaRPr>
            </a:p>
          </p:txBody>
        </p:sp>
        <p:sp>
          <p:nvSpPr>
            <p:cNvPr id="21" name="MH_Other_9">
              <a:extLst>
                <a:ext uri="{FF2B5EF4-FFF2-40B4-BE49-F238E27FC236}">
                  <a16:creationId xmlns:a16="http://schemas.microsoft.com/office/drawing/2014/main" id="{257539E2-BBC2-4331-B6E3-13A78800A8AC}"/>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22" name="矩形 21">
              <a:extLst>
                <a:ext uri="{FF2B5EF4-FFF2-40B4-BE49-F238E27FC236}">
                  <a16:creationId xmlns:a16="http://schemas.microsoft.com/office/drawing/2014/main" id="{8FE0FEE6-D1E9-44DD-AB32-DE8202797A3E}"/>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优化</a:t>
              </a:r>
              <a:r>
                <a:rPr lang="en-US" altLang="zh-CN" sz="1900" b="1" kern="0" dirty="0">
                  <a:solidFill>
                    <a:prstClr val="white"/>
                  </a:solidFill>
                </a:rPr>
                <a:t>IPv6</a:t>
              </a:r>
              <a:r>
                <a:rPr lang="zh-CN" altLang="en-US" sz="1900" b="1" kern="0" dirty="0">
                  <a:solidFill>
                    <a:prstClr val="white"/>
                  </a:solidFill>
                </a:rPr>
                <a:t>环境下的网络安全管理</a:t>
              </a:r>
              <a:endParaRPr lang="zh-CN" altLang="en-US" sz="1900" kern="0" dirty="0">
                <a:solidFill>
                  <a:prstClr val="white"/>
                </a:solidFill>
              </a:endParaRPr>
            </a:p>
          </p:txBody>
        </p:sp>
      </p:grpSp>
      <p:sp>
        <p:nvSpPr>
          <p:cNvPr id="23" name="五边形 23">
            <a:extLst>
              <a:ext uri="{FF2B5EF4-FFF2-40B4-BE49-F238E27FC236}">
                <a16:creationId xmlns:a16="http://schemas.microsoft.com/office/drawing/2014/main" id="{19723E5A-20FF-41E4-9D9F-677619749EC4}"/>
              </a:ext>
            </a:extLst>
          </p:cNvPr>
          <p:cNvSpPr/>
          <p:nvPr/>
        </p:nvSpPr>
        <p:spPr>
          <a:xfrm>
            <a:off x="0" y="1554480"/>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r>
              <a:rPr lang="zh-CN" altLang="en-US" sz="1200" kern="0" dirty="0">
                <a:solidFill>
                  <a:prstClr val="black"/>
                </a:solidFill>
              </a:rPr>
              <a:t>实施基础网络设施升级改造</a:t>
            </a:r>
          </a:p>
        </p:txBody>
      </p:sp>
      <p:sp>
        <p:nvSpPr>
          <p:cNvPr id="24" name="标注: 线形(带边框和强调线) 23">
            <a:extLst>
              <a:ext uri="{FF2B5EF4-FFF2-40B4-BE49-F238E27FC236}">
                <a16:creationId xmlns:a16="http://schemas.microsoft.com/office/drawing/2014/main" id="{61906E3E-AD09-4629-AFBF-5598948398B5}"/>
              </a:ext>
            </a:extLst>
          </p:cNvPr>
          <p:cNvSpPr/>
          <p:nvPr/>
        </p:nvSpPr>
        <p:spPr>
          <a:xfrm>
            <a:off x="9278064" y="1182519"/>
            <a:ext cx="2304256" cy="4348945"/>
          </a:xfrm>
          <a:prstGeom prst="accentBorderCallout1">
            <a:avLst>
              <a:gd name="adj1" fmla="val 55808"/>
              <a:gd name="adj2" fmla="val -8829"/>
              <a:gd name="adj3" fmla="val 47236"/>
              <a:gd name="adj4" fmla="val -23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5" name="矩形 24">
            <a:extLst>
              <a:ext uri="{FF2B5EF4-FFF2-40B4-BE49-F238E27FC236}">
                <a16:creationId xmlns:a16="http://schemas.microsoft.com/office/drawing/2014/main" id="{1D59B654-DD4A-4D40-9C6C-4C047676D596}"/>
              </a:ext>
            </a:extLst>
          </p:cNvPr>
          <p:cNvSpPr/>
          <p:nvPr/>
        </p:nvSpPr>
        <p:spPr>
          <a:xfrm>
            <a:off x="9206056" y="1268760"/>
            <a:ext cx="2365296" cy="4262705"/>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支持双栈的网络及信息系统，需要升级相应的网络安全设备；纯</a:t>
            </a:r>
            <a:r>
              <a:rPr lang="en-US" altLang="zh-CN" sz="1600" dirty="0">
                <a:solidFill>
                  <a:srgbClr val="000000"/>
                </a:solidFill>
                <a:latin typeface="微软雅黑"/>
              </a:rPr>
              <a:t>IPv6</a:t>
            </a:r>
            <a:r>
              <a:rPr lang="zh-CN" altLang="en-US" sz="1600" dirty="0">
                <a:solidFill>
                  <a:srgbClr val="000000"/>
                </a:solidFill>
                <a:latin typeface="微软雅黑"/>
              </a:rPr>
              <a:t>网络及信息系统，需要根据相关规定，设置相应的网络安全设备；</a:t>
            </a:r>
            <a:endParaRPr lang="en-US" altLang="zh-CN" sz="1600" dirty="0">
              <a:solidFill>
                <a:srgbClr val="000000"/>
              </a:solidFill>
              <a:latin typeface="微软雅黑"/>
            </a:endParaRP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制定和实施网站及应用系统的</a:t>
            </a:r>
            <a:r>
              <a:rPr lang="en-US" altLang="zh-CN" sz="1600" dirty="0">
                <a:solidFill>
                  <a:srgbClr val="000000"/>
                </a:solidFill>
                <a:latin typeface="微软雅黑"/>
              </a:rPr>
              <a:t>IPv6</a:t>
            </a:r>
            <a:r>
              <a:rPr lang="zh-CN" altLang="en-US" sz="1600" dirty="0">
                <a:solidFill>
                  <a:srgbClr val="000000"/>
                </a:solidFill>
                <a:latin typeface="微软雅黑"/>
              </a:rPr>
              <a:t>地址访问控制策略；</a:t>
            </a:r>
            <a:endParaRPr lang="en-US" altLang="zh-CN" sz="1600" dirty="0">
              <a:solidFill>
                <a:srgbClr val="000000"/>
              </a:solidFill>
              <a:latin typeface="微软雅黑"/>
            </a:endParaRP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开展</a:t>
            </a:r>
            <a:r>
              <a:rPr lang="en-US" altLang="zh-CN" sz="1600" dirty="0">
                <a:solidFill>
                  <a:srgbClr val="000000"/>
                </a:solidFill>
                <a:latin typeface="微软雅黑"/>
              </a:rPr>
              <a:t>IPv6</a:t>
            </a:r>
            <a:r>
              <a:rPr lang="zh-CN" altLang="en-US" sz="1600" dirty="0">
                <a:solidFill>
                  <a:srgbClr val="000000"/>
                </a:solidFill>
                <a:latin typeface="微软雅黑"/>
              </a:rPr>
              <a:t>相关的漏洞扫描、入侵检测等网络信息安全状态检查；</a:t>
            </a:r>
            <a:endParaRPr lang="en-US" altLang="zh-CN" sz="1600" dirty="0">
              <a:solidFill>
                <a:srgbClr val="000000"/>
              </a:solidFill>
              <a:latin typeface="微软雅黑"/>
            </a:endParaRPr>
          </a:p>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保存网站及应用系统</a:t>
            </a:r>
            <a:r>
              <a:rPr lang="en-US" altLang="zh-CN" sz="1600" dirty="0">
                <a:solidFill>
                  <a:srgbClr val="000000"/>
                </a:solidFill>
                <a:latin typeface="微软雅黑"/>
              </a:rPr>
              <a:t>6</a:t>
            </a:r>
            <a:r>
              <a:rPr lang="zh-CN" altLang="en-US" sz="1600" dirty="0">
                <a:solidFill>
                  <a:srgbClr val="000000"/>
                </a:solidFill>
                <a:latin typeface="微软雅黑"/>
              </a:rPr>
              <a:t>个月的</a:t>
            </a:r>
            <a:r>
              <a:rPr lang="en-US" altLang="zh-CN" sz="1600" dirty="0">
                <a:solidFill>
                  <a:srgbClr val="000000"/>
                </a:solidFill>
                <a:latin typeface="微软雅黑"/>
              </a:rPr>
              <a:t>IPv6</a:t>
            </a:r>
            <a:r>
              <a:rPr lang="zh-CN" altLang="en-US" sz="1600" dirty="0">
                <a:solidFill>
                  <a:srgbClr val="000000"/>
                </a:solidFill>
                <a:latin typeface="微软雅黑"/>
              </a:rPr>
              <a:t>访问日志。</a:t>
            </a:r>
            <a:endParaRPr lang="en-US" altLang="zh-CN" sz="1600" dirty="0">
              <a:solidFill>
                <a:srgbClr val="000000"/>
              </a:solidFill>
              <a:latin typeface="微软雅黑"/>
            </a:endParaRPr>
          </a:p>
        </p:txBody>
      </p:sp>
      <p:sp>
        <p:nvSpPr>
          <p:cNvPr id="26" name="标注: 线形(带边框和强调线) 25">
            <a:extLst>
              <a:ext uri="{FF2B5EF4-FFF2-40B4-BE49-F238E27FC236}">
                <a16:creationId xmlns:a16="http://schemas.microsoft.com/office/drawing/2014/main" id="{B2D8AB9A-22B0-405F-BEF9-B2919CA30851}"/>
              </a:ext>
            </a:extLst>
          </p:cNvPr>
          <p:cNvSpPr/>
          <p:nvPr/>
        </p:nvSpPr>
        <p:spPr>
          <a:xfrm>
            <a:off x="9266785" y="5733255"/>
            <a:ext cx="2304256" cy="681643"/>
          </a:xfrm>
          <a:prstGeom prst="accentBorderCallout1">
            <a:avLst>
              <a:gd name="adj1" fmla="val 18750"/>
              <a:gd name="adj2" fmla="val -8333"/>
              <a:gd name="adj3" fmla="val -105362"/>
              <a:gd name="adj4" fmla="val -2350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7" name="矩形 26">
            <a:extLst>
              <a:ext uri="{FF2B5EF4-FFF2-40B4-BE49-F238E27FC236}">
                <a16:creationId xmlns:a16="http://schemas.microsoft.com/office/drawing/2014/main" id="{83F85289-7DFB-4F13-9D93-7BC34BB97AAD}"/>
              </a:ext>
            </a:extLst>
          </p:cNvPr>
          <p:cNvSpPr/>
          <p:nvPr/>
        </p:nvSpPr>
        <p:spPr>
          <a:xfrm>
            <a:off x="9215162" y="5805264"/>
            <a:ext cx="2245643" cy="584775"/>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按实际工作报送培训和宣传情况</a:t>
            </a:r>
            <a:endParaRPr lang="en-US" altLang="zh-CN" sz="1600" dirty="0">
              <a:solidFill>
                <a:srgbClr val="000000"/>
              </a:solidFill>
              <a:latin typeface="微软雅黑"/>
            </a:endParaRPr>
          </a:p>
        </p:txBody>
      </p:sp>
    </p:spTree>
    <p:extLst>
      <p:ext uri="{BB962C8B-B14F-4D97-AF65-F5344CB8AC3E}">
        <p14:creationId xmlns:p14="http://schemas.microsoft.com/office/powerpoint/2010/main" val="71332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8278228" cy="480131"/>
          </a:xfrm>
        </p:spPr>
        <p:txBody>
          <a:bodyPr/>
          <a:lstStyle/>
          <a:p>
            <a:r>
              <a:rPr kumimoji="1" lang="zh-Hans" altLang="en-US" dirty="0"/>
              <a:t>发展以</a:t>
            </a:r>
            <a:r>
              <a:rPr kumimoji="1" lang="en-US" altLang="zh-Hans" dirty="0"/>
              <a:t>IPv6</a:t>
            </a:r>
            <a:r>
              <a:rPr kumimoji="1" lang="zh-Hans" altLang="en-US" dirty="0"/>
              <a:t>为基础的下一代互联网是大势所趋</a:t>
            </a:r>
            <a:endParaRPr kumimoji="1" lang="zh-CN" altLang="en-US" dirty="0"/>
          </a:p>
        </p:txBody>
      </p:sp>
      <p:sp>
        <p:nvSpPr>
          <p:cNvPr id="42" name="矩形 41">
            <a:extLst>
              <a:ext uri="{FF2B5EF4-FFF2-40B4-BE49-F238E27FC236}">
                <a16:creationId xmlns:a16="http://schemas.microsoft.com/office/drawing/2014/main" id="{A61DFC2D-186F-4AB1-B2CF-1D6B5B6AC223}"/>
              </a:ext>
            </a:extLst>
          </p:cNvPr>
          <p:cNvSpPr/>
          <p:nvPr/>
        </p:nvSpPr>
        <p:spPr>
          <a:xfrm>
            <a:off x="741009" y="2173220"/>
            <a:ext cx="5059029" cy="3489673"/>
          </a:xfrm>
          <a:prstGeom prst="rect">
            <a:avLst/>
          </a:prstGeom>
        </p:spPr>
        <p:txBody>
          <a:bodyPr wrap="square">
            <a:spAutoFit/>
          </a:bodyPr>
          <a:lstStyle/>
          <a:p>
            <a:pPr algn="just">
              <a:lnSpc>
                <a:spcPct val="150000"/>
              </a:lnSpc>
            </a:pPr>
            <a:r>
              <a:rPr lang="en-US" altLang="zh-CN" sz="1867" b="1" dirty="0">
                <a:latin typeface="+mj-ea"/>
                <a:ea typeface="+mj-ea"/>
              </a:rPr>
              <a:t>2004</a:t>
            </a:r>
            <a:r>
              <a:rPr lang="zh-CN" altLang="en-US" sz="1867" b="1" dirty="0">
                <a:latin typeface="+mj-ea"/>
                <a:ea typeface="+mj-ea"/>
              </a:rPr>
              <a:t>年</a:t>
            </a:r>
            <a:r>
              <a:rPr lang="en-US" altLang="zh-CN" sz="1867" b="1" dirty="0">
                <a:latin typeface="+mj-ea"/>
                <a:ea typeface="+mj-ea"/>
              </a:rPr>
              <a:t>1</a:t>
            </a:r>
            <a:r>
              <a:rPr lang="zh-CN" altLang="en-US" sz="1867" b="1" dirty="0">
                <a:latin typeface="+mj-ea"/>
                <a:ea typeface="+mj-ea"/>
              </a:rPr>
              <a:t>月</a:t>
            </a:r>
            <a:r>
              <a:rPr lang="zh-CN" altLang="en-US" sz="1867" dirty="0">
                <a:latin typeface="+mj-ea"/>
                <a:ea typeface="+mj-ea"/>
              </a:rPr>
              <a:t>，布鲁塞尔欧盟总部，包括中国</a:t>
            </a:r>
            <a:r>
              <a:rPr lang="en-US" altLang="zh-CN" sz="1867" dirty="0">
                <a:latin typeface="+mj-ea"/>
                <a:ea typeface="+mj-ea"/>
              </a:rPr>
              <a:t>CERNET</a:t>
            </a:r>
            <a:r>
              <a:rPr lang="zh-CN" altLang="en-US" sz="1867" dirty="0">
                <a:latin typeface="+mj-ea"/>
                <a:ea typeface="+mj-ea"/>
              </a:rPr>
              <a:t>在内的全球</a:t>
            </a:r>
            <a:r>
              <a:rPr lang="en-US" altLang="zh-CN" sz="1867" dirty="0">
                <a:latin typeface="+mj-ea"/>
                <a:ea typeface="+mj-ea"/>
              </a:rPr>
              <a:t>8</a:t>
            </a:r>
            <a:r>
              <a:rPr lang="zh-CN" altLang="en-US" sz="1867" dirty="0">
                <a:latin typeface="+mj-ea"/>
                <a:ea typeface="+mj-ea"/>
              </a:rPr>
              <a:t>大下一代互联网同时宣布开通</a:t>
            </a:r>
            <a:r>
              <a:rPr lang="en-US" altLang="zh-CN" sz="1867" dirty="0">
                <a:latin typeface="+mj-ea"/>
                <a:ea typeface="+mj-ea"/>
              </a:rPr>
              <a:t>IPv6</a:t>
            </a:r>
            <a:r>
              <a:rPr lang="zh-CN" altLang="en-US" sz="1867" dirty="0">
                <a:latin typeface="+mj-ea"/>
                <a:ea typeface="+mj-ea"/>
              </a:rPr>
              <a:t>服务。</a:t>
            </a:r>
            <a:r>
              <a:rPr lang="zh-CN" altLang="en-US" sz="1867" b="1" dirty="0">
                <a:latin typeface="+mj-ea"/>
                <a:ea typeface="+mj-ea"/>
              </a:rPr>
              <a:t>从</a:t>
            </a:r>
            <a:r>
              <a:rPr lang="en-US" altLang="zh-CN" sz="1867" b="1" dirty="0">
                <a:latin typeface="+mj-ea"/>
                <a:ea typeface="+mj-ea"/>
              </a:rPr>
              <a:t>1996</a:t>
            </a:r>
            <a:r>
              <a:rPr lang="zh-CN" altLang="en-US" sz="1867" b="1" dirty="0">
                <a:latin typeface="+mj-ea"/>
                <a:ea typeface="+mj-ea"/>
              </a:rPr>
              <a:t>年起</a:t>
            </a:r>
            <a:r>
              <a:rPr lang="zh-CN" altLang="en-US" sz="1867" dirty="0">
                <a:latin typeface="+mj-ea"/>
                <a:ea typeface="+mj-ea"/>
              </a:rPr>
              <a:t>，发达国家就在对互联网进行更深层次的研究，</a:t>
            </a:r>
            <a:r>
              <a:rPr lang="zh-CN" altLang="en-US" sz="1867" b="1" dirty="0">
                <a:latin typeface="+mj-ea"/>
                <a:ea typeface="+mj-ea"/>
              </a:rPr>
              <a:t>如由美国政府主导的下一代互联网</a:t>
            </a:r>
            <a:r>
              <a:rPr lang="en-US" altLang="zh-CN" sz="1867" b="1" dirty="0">
                <a:latin typeface="+mj-ea"/>
                <a:ea typeface="+mj-ea"/>
              </a:rPr>
              <a:t>NGI</a:t>
            </a:r>
            <a:r>
              <a:rPr lang="zh-CN" altLang="en-US" sz="1867" b="1" dirty="0">
                <a:latin typeface="+mj-ea"/>
                <a:ea typeface="+mj-ea"/>
              </a:rPr>
              <a:t>，以美国</a:t>
            </a:r>
            <a:r>
              <a:rPr lang="en-US" altLang="zh-CN" sz="1867" b="1" dirty="0">
                <a:latin typeface="+mj-ea"/>
                <a:ea typeface="+mj-ea"/>
              </a:rPr>
              <a:t>100</a:t>
            </a:r>
            <a:r>
              <a:rPr lang="zh-CN" altLang="en-US" sz="1867" b="1" dirty="0">
                <a:latin typeface="+mj-ea"/>
                <a:ea typeface="+mj-ea"/>
              </a:rPr>
              <a:t>多</a:t>
            </a:r>
            <a:r>
              <a:rPr lang="zh-CN" altLang="en-US" sz="1867" dirty="0">
                <a:latin typeface="+mj-ea"/>
                <a:ea typeface="+mj-ea"/>
              </a:rPr>
              <a:t>所大学和研究所为主导的</a:t>
            </a:r>
            <a:r>
              <a:rPr lang="en-US" altLang="zh-CN" sz="1867" dirty="0">
                <a:latin typeface="+mj-ea"/>
                <a:ea typeface="+mj-ea"/>
              </a:rPr>
              <a:t>Internet2</a:t>
            </a:r>
            <a:r>
              <a:rPr lang="zh-CN" altLang="en-US" sz="1867" dirty="0">
                <a:latin typeface="+mj-ea"/>
                <a:ea typeface="+mj-ea"/>
              </a:rPr>
              <a:t>等。随后，日本、欧洲等国家也纷纷投入到下一代互联网的研究中。</a:t>
            </a:r>
          </a:p>
        </p:txBody>
      </p:sp>
      <p:pic>
        <p:nvPicPr>
          <p:cNvPr id="43" name="图片 42">
            <a:extLst>
              <a:ext uri="{FF2B5EF4-FFF2-40B4-BE49-F238E27FC236}">
                <a16:creationId xmlns:a16="http://schemas.microsoft.com/office/drawing/2014/main" id="{3D15A7BD-FBF1-4412-AE66-6EC1DE342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340820"/>
            <a:ext cx="4429431" cy="3322073"/>
          </a:xfrm>
          <a:prstGeom prst="rect">
            <a:avLst/>
          </a:prstGeom>
        </p:spPr>
      </p:pic>
      <p:pic>
        <p:nvPicPr>
          <p:cNvPr id="44" name="图片 43">
            <a:extLst>
              <a:ext uri="{FF2B5EF4-FFF2-40B4-BE49-F238E27FC236}">
                <a16:creationId xmlns:a16="http://schemas.microsoft.com/office/drawing/2014/main" id="{E97B295E-1CFF-42AF-A062-56C5652F92BA}"/>
              </a:ext>
            </a:extLst>
          </p:cNvPr>
          <p:cNvPicPr>
            <a:picLocks noChangeAspect="1"/>
          </p:cNvPicPr>
          <p:nvPr/>
        </p:nvPicPr>
        <p:blipFill>
          <a:blip r:embed="rId4"/>
          <a:stretch>
            <a:fillRect/>
          </a:stretch>
        </p:blipFill>
        <p:spPr>
          <a:xfrm>
            <a:off x="8921477" y="4288222"/>
            <a:ext cx="2772696" cy="2068244"/>
          </a:xfrm>
          <a:prstGeom prst="rect">
            <a:avLst/>
          </a:prstGeom>
        </p:spPr>
      </p:pic>
      <p:sp>
        <p:nvSpPr>
          <p:cNvPr id="7" name="矩形 6">
            <a:extLst>
              <a:ext uri="{FF2B5EF4-FFF2-40B4-BE49-F238E27FC236}">
                <a16:creationId xmlns:a16="http://schemas.microsoft.com/office/drawing/2014/main" id="{C8EA4CBA-AEE6-4034-AD65-F2BC9F13710D}"/>
              </a:ext>
            </a:extLst>
          </p:cNvPr>
          <p:cNvSpPr/>
          <p:nvPr/>
        </p:nvSpPr>
        <p:spPr>
          <a:xfrm>
            <a:off x="2506191" y="960580"/>
            <a:ext cx="8944800" cy="1212640"/>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Hans" altLang="en-U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下一代互联网协议 </a:t>
            </a:r>
            <a:r>
              <a:rPr kumimoji="0" lang="en-US" altLang="zh-Han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Internet</a:t>
            </a:r>
            <a:r>
              <a:rPr kumimoji="0" lang="zh-Hans" altLang="en-U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 </a:t>
            </a:r>
            <a:r>
              <a:rPr kumimoji="0" lang="en-US" altLang="zh-Han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Protocol</a:t>
            </a:r>
            <a:r>
              <a:rPr kumimoji="0" lang="zh-Hans" altLang="en-U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 </a:t>
            </a:r>
            <a:r>
              <a:rPr kumimoji="0" lang="en-US" altLang="zh-Han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Version</a:t>
            </a:r>
            <a:r>
              <a:rPr kumimoji="0" lang="zh-Hans" altLang="en-U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 </a:t>
            </a:r>
            <a:r>
              <a:rPr kumimoji="0" lang="en-US" altLang="zh-Hans"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rPr>
              <a:t>6</a:t>
            </a:r>
            <a:endParaRPr kumimoji="0" lang="en-US" altLang="zh-CN" sz="2000" b="1" i="0" u="none" strike="noStrike" kern="1200" cap="none" spc="0" normalizeH="0" baseline="0" noProof="0" dirty="0">
              <a:ln>
                <a:noFill/>
              </a:ln>
              <a:solidFill>
                <a:schemeClr val="tx1">
                  <a:lumMod val="85000"/>
                  <a:lumOff val="15000"/>
                </a:schemeClr>
              </a:solidFill>
              <a:effectLst/>
              <a:uLnTx/>
              <a:uFillTx/>
              <a:latin typeface="微软雅黑"/>
              <a:ea typeface="微软雅黑"/>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下一代互联网是以</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IPv6</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为基本特征的“新一代互联网”，</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IPv6</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被称为下一代互联网协议，由</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IETF</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（国际互联网标准化组织）设计用来替代现行的</a:t>
            </a:r>
            <a:r>
              <a:rPr kumimoji="0" lang="en-US" altLang="zh-CN"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IPv4</a:t>
            </a:r>
            <a:r>
              <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协议。 </a:t>
            </a: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微软雅黑"/>
              <a:ea typeface="微软雅黑"/>
              <a:cs typeface="+mn-cs"/>
            </a:endParaRPr>
          </a:p>
        </p:txBody>
      </p:sp>
      <p:pic>
        <p:nvPicPr>
          <p:cNvPr id="8" name="Picture 2" descr="https://timgsa.baidu.com/timg?image&amp;quality=80&amp;size=b9999_10000&amp;sec=1532596386767&amp;di=ddcffbcee83174692fc4c4e86ba9d8e2&amp;imgtype=0&amp;src=http%3A%2F%2Fimage.tianjimedia.com%2FuploadImages%2F2013%2F102%2FM77M05379T28.jpg">
            <a:extLst>
              <a:ext uri="{FF2B5EF4-FFF2-40B4-BE49-F238E27FC236}">
                <a16:creationId xmlns:a16="http://schemas.microsoft.com/office/drawing/2014/main" id="{5ED91F7C-5248-4C8E-8AC8-09ACEE7E47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4113" r="93290">
                        <a14:foregroundMark x1="25758" y1="43636" x2="25758" y2="43636"/>
                        <a14:foregroundMark x1="16234" y1="41364" x2="16234" y2="41364"/>
                        <a14:foregroundMark x1="49567" y1="67273" x2="49567" y2="67273"/>
                        <a14:foregroundMark x1="70346" y1="63182" x2="70346" y2="63182"/>
                        <a14:foregroundMark x1="64069" y1="50909" x2="64069" y2="50909"/>
                        <a14:foregroundMark x1="65801" y1="50455" x2="65801" y2="50455"/>
                        <a14:foregroundMark x1="63636" y1="93636" x2="63636" y2="93636"/>
                        <a14:foregroundMark x1="67100" y1="93182" x2="67100" y2="93182"/>
                        <a14:foregroundMark x1="69913" y1="90909" x2="69913" y2="90909"/>
                        <a14:foregroundMark x1="72078" y1="92273" x2="72078" y2="92273"/>
                      </a14:backgroundRemoval>
                    </a14:imgEffect>
                  </a14:imgLayer>
                </a14:imgProps>
              </a:ext>
              <a:ext uri="{28A0092B-C50C-407E-A947-70E740481C1C}">
                <a14:useLocalDpi xmlns:a14="http://schemas.microsoft.com/office/drawing/2010/main" val="0"/>
              </a:ext>
            </a:extLst>
          </a:blip>
          <a:srcRect/>
          <a:stretch>
            <a:fillRect/>
          </a:stretch>
        </p:blipFill>
        <p:spPr bwMode="auto">
          <a:xfrm>
            <a:off x="625489" y="905596"/>
            <a:ext cx="2001224" cy="9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7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D44D9-6AEB-D746-98D9-9891453A9704}"/>
              </a:ext>
            </a:extLst>
          </p:cNvPr>
          <p:cNvSpPr>
            <a:spLocks noGrp="1"/>
          </p:cNvSpPr>
          <p:nvPr>
            <p:ph type="title"/>
          </p:nvPr>
        </p:nvSpPr>
        <p:spPr>
          <a:xfrm>
            <a:off x="700676" y="302478"/>
            <a:ext cx="3365024" cy="480131"/>
          </a:xfrm>
        </p:spPr>
        <p:txBody>
          <a:bodyPr>
            <a:normAutofit/>
          </a:bodyPr>
          <a:lstStyle/>
          <a:p>
            <a:r>
              <a:rPr kumimoji="1" lang="zh-CN" altLang="en-US" dirty="0"/>
              <a:t>重点任务</a:t>
            </a:r>
            <a:r>
              <a:rPr kumimoji="1" lang="en-US" altLang="zh-CN" dirty="0"/>
              <a:t>-4</a:t>
            </a:r>
            <a:endParaRPr kumimoji="1" lang="zh-CN" altLang="en-US" dirty="0"/>
          </a:p>
        </p:txBody>
      </p:sp>
      <p:cxnSp>
        <p:nvCxnSpPr>
          <p:cNvPr id="4" name="MH_Other_1">
            <a:extLst>
              <a:ext uri="{FF2B5EF4-FFF2-40B4-BE49-F238E27FC236}">
                <a16:creationId xmlns:a16="http://schemas.microsoft.com/office/drawing/2014/main" id="{02B83590-D95E-4D87-A4A0-3EF3161AED47}"/>
              </a:ext>
            </a:extLst>
          </p:cNvPr>
          <p:cNvCxnSpPr/>
          <p:nvPr>
            <p:custDataLst>
              <p:tags r:id="rId1"/>
            </p:custDataLst>
          </p:nvPr>
        </p:nvCxnSpPr>
        <p:spPr>
          <a:xfrm flipH="1">
            <a:off x="1940059" y="1052190"/>
            <a:ext cx="10161" cy="5300663"/>
          </a:xfrm>
          <a:prstGeom prst="line">
            <a:avLst/>
          </a:prstGeom>
          <a:noFill/>
          <a:ln w="22225" cap="flat" cmpd="sng" algn="ctr">
            <a:solidFill>
              <a:srgbClr val="C5C5C5"/>
            </a:solidFill>
            <a:prstDash val="solid"/>
            <a:miter lim="800000"/>
          </a:ln>
          <a:effectLst/>
        </p:spPr>
      </p:cxnSp>
      <p:sp>
        <p:nvSpPr>
          <p:cNvPr id="5" name="五边形 31">
            <a:extLst>
              <a:ext uri="{FF2B5EF4-FFF2-40B4-BE49-F238E27FC236}">
                <a16:creationId xmlns:a16="http://schemas.microsoft.com/office/drawing/2014/main" id="{1733E119-1E86-4540-B128-A05AA56CA6A0}"/>
              </a:ext>
            </a:extLst>
          </p:cNvPr>
          <p:cNvSpPr/>
          <p:nvPr/>
        </p:nvSpPr>
        <p:spPr>
          <a:xfrm>
            <a:off x="11430" y="2078264"/>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加快应用系统和服务升级</a:t>
            </a:r>
          </a:p>
        </p:txBody>
      </p:sp>
      <p:sp>
        <p:nvSpPr>
          <p:cNvPr id="6" name="五边形 32">
            <a:extLst>
              <a:ext uri="{FF2B5EF4-FFF2-40B4-BE49-F238E27FC236}">
                <a16:creationId xmlns:a16="http://schemas.microsoft.com/office/drawing/2014/main" id="{93E630EB-3B64-41D7-8068-17ADF7785936}"/>
              </a:ext>
            </a:extLst>
          </p:cNvPr>
          <p:cNvSpPr/>
          <p:nvPr/>
        </p:nvSpPr>
        <p:spPr>
          <a:xfrm>
            <a:off x="11430" y="2602048"/>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defRPr/>
            </a:pPr>
            <a:r>
              <a:rPr lang="zh-CN" altLang="en-US" sz="1200" kern="0" dirty="0">
                <a:solidFill>
                  <a:prstClr val="black"/>
                </a:solidFill>
              </a:rPr>
              <a:t>优化网络安全管理和防护</a:t>
            </a:r>
          </a:p>
        </p:txBody>
      </p:sp>
      <p:sp>
        <p:nvSpPr>
          <p:cNvPr id="7" name="五边形 33">
            <a:extLst>
              <a:ext uri="{FF2B5EF4-FFF2-40B4-BE49-F238E27FC236}">
                <a16:creationId xmlns:a16="http://schemas.microsoft.com/office/drawing/2014/main" id="{CEC36C25-43B4-43C8-AB47-E356EC040F08}"/>
              </a:ext>
            </a:extLst>
          </p:cNvPr>
          <p:cNvSpPr/>
          <p:nvPr/>
        </p:nvSpPr>
        <p:spPr>
          <a:xfrm>
            <a:off x="11430" y="3125832"/>
            <a:ext cx="1706880" cy="487680"/>
          </a:xfrm>
          <a:prstGeom prst="homePlate">
            <a:avLst/>
          </a:prstGeom>
          <a:solidFill>
            <a:srgbClr val="349EEB"/>
          </a:solidFill>
          <a:ln w="12700" cap="flat" cmpd="sng" algn="ctr">
            <a:noFill/>
            <a:prstDash val="solid"/>
            <a:miter lim="800000"/>
          </a:ln>
          <a:effectLst/>
        </p:spPr>
        <p:txBody>
          <a:bodyPr rtlCol="0" anchor="ctr"/>
          <a:lstStyle/>
          <a:p>
            <a:pPr algn="ctr" defTabSz="914377"/>
            <a:r>
              <a:rPr lang="zh-CN" altLang="en-US" sz="1400" b="1" kern="0" dirty="0">
                <a:solidFill>
                  <a:prstClr val="white"/>
                </a:solidFill>
              </a:rPr>
              <a:t>加强</a:t>
            </a:r>
            <a:r>
              <a:rPr lang="en-US" altLang="zh-CN" sz="1400" b="1" kern="0" dirty="0">
                <a:solidFill>
                  <a:prstClr val="white"/>
                </a:solidFill>
              </a:rPr>
              <a:t>IPv6</a:t>
            </a:r>
            <a:r>
              <a:rPr lang="zh-CN" altLang="en-US" sz="1400" b="1" kern="0" dirty="0">
                <a:solidFill>
                  <a:prstClr val="white"/>
                </a:solidFill>
              </a:rPr>
              <a:t>技术的支撑保障</a:t>
            </a:r>
          </a:p>
        </p:txBody>
      </p:sp>
      <p:sp>
        <p:nvSpPr>
          <p:cNvPr id="8" name="矩形 7">
            <a:extLst>
              <a:ext uri="{FF2B5EF4-FFF2-40B4-BE49-F238E27FC236}">
                <a16:creationId xmlns:a16="http://schemas.microsoft.com/office/drawing/2014/main" id="{69FB87F0-0D83-4C77-96FC-6E0F7EA1DD11}"/>
              </a:ext>
            </a:extLst>
          </p:cNvPr>
          <p:cNvSpPr/>
          <p:nvPr/>
        </p:nvSpPr>
        <p:spPr>
          <a:xfrm>
            <a:off x="2520742" y="1600285"/>
            <a:ext cx="6768752" cy="1252651"/>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支持鼓励高等学校聚焦下一代互联网发展，超前布局新型网络体系结构、编址路由、网络虚拟化、网络智能化、安全可信体系等前沿技术研究。</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围绕网络过渡、网络安全、新型路由等关键技术，加强产学研用协同创新，形成下一代互联网技术先发优势。</a:t>
            </a:r>
          </a:p>
        </p:txBody>
      </p:sp>
      <p:sp>
        <p:nvSpPr>
          <p:cNvPr id="9" name="矩形 8">
            <a:extLst>
              <a:ext uri="{FF2B5EF4-FFF2-40B4-BE49-F238E27FC236}">
                <a16:creationId xmlns:a16="http://schemas.microsoft.com/office/drawing/2014/main" id="{4C95CC0C-7D92-43CD-83D7-ADEB8C2BADE4}"/>
              </a:ext>
            </a:extLst>
          </p:cNvPr>
          <p:cNvSpPr/>
          <p:nvPr/>
        </p:nvSpPr>
        <p:spPr>
          <a:xfrm>
            <a:off x="2395354" y="3271311"/>
            <a:ext cx="7038156" cy="1948226"/>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鼓励高等学校在相关学科专业中开设</a:t>
            </a:r>
            <a:r>
              <a:rPr lang="en-US" altLang="zh-CN" sz="1600" dirty="0">
                <a:solidFill>
                  <a:prstClr val="black"/>
                </a:solidFill>
                <a:latin typeface="微软雅黑"/>
              </a:rPr>
              <a:t>IPv6</a:t>
            </a:r>
            <a:r>
              <a:rPr lang="zh-CN" altLang="en-US" sz="1600" dirty="0">
                <a:solidFill>
                  <a:prstClr val="black"/>
                </a:solidFill>
                <a:latin typeface="微软雅黑"/>
              </a:rPr>
              <a:t>的理论和实践课程。</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积极开展“新工科”建设，探索建设多层次、模块化、多学科交叉融合的人才培养方案，对接</a:t>
            </a:r>
            <a:r>
              <a:rPr lang="en-US" altLang="zh-CN" sz="1600" dirty="0">
                <a:solidFill>
                  <a:prstClr val="black"/>
                </a:solidFill>
                <a:latin typeface="微软雅黑"/>
              </a:rPr>
              <a:t>IPv6</a:t>
            </a:r>
            <a:r>
              <a:rPr lang="zh-CN" altLang="en-US" sz="1600" dirty="0">
                <a:solidFill>
                  <a:prstClr val="black"/>
                </a:solidFill>
                <a:latin typeface="微软雅黑"/>
              </a:rPr>
              <a:t>产业发展及企业需求，推进产学合作协同育人。</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依托卓越工程师教育培养计划</a:t>
            </a:r>
            <a:r>
              <a:rPr lang="en-US" altLang="zh-CN" sz="1600" dirty="0">
                <a:solidFill>
                  <a:prstClr val="black"/>
                </a:solidFill>
                <a:latin typeface="微软雅黑"/>
              </a:rPr>
              <a:t>2.0</a:t>
            </a:r>
            <a:r>
              <a:rPr lang="zh-CN" altLang="en-US" sz="1600" dirty="0">
                <a:solidFill>
                  <a:prstClr val="black"/>
                </a:solidFill>
                <a:latin typeface="微软雅黑"/>
              </a:rPr>
              <a:t>，推进一流专业、一流本科、一流人才建设，助力</a:t>
            </a:r>
            <a:r>
              <a:rPr lang="en-US" altLang="zh-CN" sz="1600" dirty="0">
                <a:solidFill>
                  <a:prstClr val="black"/>
                </a:solidFill>
                <a:latin typeface="微软雅黑"/>
              </a:rPr>
              <a:t>IPv6</a:t>
            </a:r>
            <a:r>
              <a:rPr lang="zh-CN" altLang="en-US" sz="1600" dirty="0">
                <a:solidFill>
                  <a:prstClr val="black"/>
                </a:solidFill>
                <a:latin typeface="微软雅黑"/>
              </a:rPr>
              <a:t>关键技术研发和前沿技术创新。</a:t>
            </a:r>
            <a:endParaRPr lang="en-US" altLang="zh-CN" sz="1600" dirty="0">
              <a:solidFill>
                <a:prstClr val="black"/>
              </a:solidFill>
              <a:latin typeface="微软雅黑"/>
            </a:endParaRPr>
          </a:p>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充分利用各类学生创新创业大赛，引导开展</a:t>
            </a:r>
            <a:r>
              <a:rPr lang="en-US" altLang="zh-CN" sz="1600" dirty="0">
                <a:solidFill>
                  <a:prstClr val="black"/>
                </a:solidFill>
                <a:latin typeface="微软雅黑"/>
              </a:rPr>
              <a:t>IPv6</a:t>
            </a:r>
            <a:r>
              <a:rPr lang="zh-CN" altLang="en-US" sz="1600" dirty="0">
                <a:solidFill>
                  <a:prstClr val="black"/>
                </a:solidFill>
                <a:latin typeface="微软雅黑"/>
              </a:rPr>
              <a:t>技术与应用的创新。</a:t>
            </a:r>
          </a:p>
        </p:txBody>
      </p:sp>
      <p:grpSp>
        <p:nvGrpSpPr>
          <p:cNvPr id="10" name="组合 9">
            <a:extLst>
              <a:ext uri="{FF2B5EF4-FFF2-40B4-BE49-F238E27FC236}">
                <a16:creationId xmlns:a16="http://schemas.microsoft.com/office/drawing/2014/main" id="{AA95D263-A152-47C8-8245-73903D5BE31F}"/>
              </a:ext>
            </a:extLst>
          </p:cNvPr>
          <p:cNvGrpSpPr/>
          <p:nvPr/>
        </p:nvGrpSpPr>
        <p:grpSpPr>
          <a:xfrm>
            <a:off x="1940058" y="2850062"/>
            <a:ext cx="7349435" cy="441325"/>
            <a:chOff x="2707005" y="1363927"/>
            <a:chExt cx="6917388" cy="441325"/>
          </a:xfrm>
        </p:grpSpPr>
        <p:sp>
          <p:nvSpPr>
            <p:cNvPr id="11" name="MH_Other_5">
              <a:extLst>
                <a:ext uri="{FF2B5EF4-FFF2-40B4-BE49-F238E27FC236}">
                  <a16:creationId xmlns:a16="http://schemas.microsoft.com/office/drawing/2014/main" id="{2EA8D8FB-50FF-431E-8653-31E3BFEE3766}"/>
                </a:ext>
              </a:extLst>
            </p:cNvPr>
            <p:cNvSpPr/>
            <p:nvPr>
              <p:custDataLst>
                <p:tags r:id="rId6"/>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13</a:t>
              </a:r>
              <a:endParaRPr lang="zh-CN" altLang="en-US" kern="0" dirty="0">
                <a:solidFill>
                  <a:prstClr val="white"/>
                </a:solidFill>
              </a:endParaRPr>
            </a:p>
          </p:txBody>
        </p:sp>
        <p:sp>
          <p:nvSpPr>
            <p:cNvPr id="12" name="MH_Other_9">
              <a:extLst>
                <a:ext uri="{FF2B5EF4-FFF2-40B4-BE49-F238E27FC236}">
                  <a16:creationId xmlns:a16="http://schemas.microsoft.com/office/drawing/2014/main" id="{2D860F16-1E32-4E1E-9FB7-A7B7380B7D25}"/>
                </a:ext>
              </a:extLst>
            </p:cNvPr>
            <p:cNvSpPr/>
            <p:nvPr>
              <p:custDataLst>
                <p:tags r:id="rId7"/>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3" name="矩形 12">
              <a:extLst>
                <a:ext uri="{FF2B5EF4-FFF2-40B4-BE49-F238E27FC236}">
                  <a16:creationId xmlns:a16="http://schemas.microsoft.com/office/drawing/2014/main" id="{3DD69CD5-A591-4DBE-8A3B-8D1AD8718B8F}"/>
                </a:ext>
              </a:extLst>
            </p:cNvPr>
            <p:cNvSpPr/>
            <p:nvPr/>
          </p:nvSpPr>
          <p:spPr>
            <a:xfrm>
              <a:off x="3392755" y="1394407"/>
              <a:ext cx="6231638" cy="3693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加强下一代互联网技术人才培养</a:t>
              </a:r>
              <a:endParaRPr lang="zh-CN" altLang="en-US" kern="0" dirty="0">
                <a:solidFill>
                  <a:prstClr val="white"/>
                </a:solidFill>
              </a:endParaRPr>
            </a:p>
          </p:txBody>
        </p:sp>
      </p:grpSp>
      <p:grpSp>
        <p:nvGrpSpPr>
          <p:cNvPr id="14" name="组合 13">
            <a:extLst>
              <a:ext uri="{FF2B5EF4-FFF2-40B4-BE49-F238E27FC236}">
                <a16:creationId xmlns:a16="http://schemas.microsoft.com/office/drawing/2014/main" id="{8E6DB3A4-5A2B-4596-930B-D63490F8C214}"/>
              </a:ext>
            </a:extLst>
          </p:cNvPr>
          <p:cNvGrpSpPr/>
          <p:nvPr/>
        </p:nvGrpSpPr>
        <p:grpSpPr>
          <a:xfrm>
            <a:off x="1940058" y="5200685"/>
            <a:ext cx="7349435" cy="441325"/>
            <a:chOff x="2707005" y="1363927"/>
            <a:chExt cx="6917388" cy="441325"/>
          </a:xfrm>
        </p:grpSpPr>
        <p:sp>
          <p:nvSpPr>
            <p:cNvPr id="15" name="MH_Other_5">
              <a:extLst>
                <a:ext uri="{FF2B5EF4-FFF2-40B4-BE49-F238E27FC236}">
                  <a16:creationId xmlns:a16="http://schemas.microsoft.com/office/drawing/2014/main" id="{6DA4198B-94F0-4318-8F3E-B6A9A384601B}"/>
                </a:ext>
              </a:extLst>
            </p:cNvPr>
            <p:cNvSpPr/>
            <p:nvPr>
              <p:custDataLst>
                <p:tags r:id="rId4"/>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14</a:t>
              </a:r>
              <a:endParaRPr lang="zh-CN" altLang="en-US" kern="0" dirty="0">
                <a:solidFill>
                  <a:prstClr val="white"/>
                </a:solidFill>
              </a:endParaRPr>
            </a:p>
          </p:txBody>
        </p:sp>
        <p:sp>
          <p:nvSpPr>
            <p:cNvPr id="16" name="MH_Other_9">
              <a:extLst>
                <a:ext uri="{FF2B5EF4-FFF2-40B4-BE49-F238E27FC236}">
                  <a16:creationId xmlns:a16="http://schemas.microsoft.com/office/drawing/2014/main" id="{882C2AAF-F0A5-4290-938A-182A3FC3E337}"/>
                </a:ext>
              </a:extLst>
            </p:cNvPr>
            <p:cNvSpPr/>
            <p:nvPr>
              <p:custDataLst>
                <p:tags r:id="rId5"/>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17" name="矩形 16">
              <a:extLst>
                <a:ext uri="{FF2B5EF4-FFF2-40B4-BE49-F238E27FC236}">
                  <a16:creationId xmlns:a16="http://schemas.microsoft.com/office/drawing/2014/main" id="{9C789D12-3F93-4F3A-84F7-9D0F7AC8C778}"/>
                </a:ext>
              </a:extLst>
            </p:cNvPr>
            <p:cNvSpPr/>
            <p:nvPr/>
          </p:nvSpPr>
          <p:spPr>
            <a:xfrm>
              <a:off x="3392755" y="1394407"/>
              <a:ext cx="6231638" cy="384721"/>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开展 </a:t>
              </a:r>
              <a:r>
                <a:rPr lang="en-US" altLang="zh-CN" sz="1900" b="1" kern="0" dirty="0">
                  <a:solidFill>
                    <a:prstClr val="white"/>
                  </a:solidFill>
                </a:rPr>
                <a:t>IPv6 </a:t>
              </a:r>
              <a:r>
                <a:rPr lang="zh-CN" altLang="en-US" sz="1900" b="1" kern="0" dirty="0">
                  <a:solidFill>
                    <a:prstClr val="white"/>
                  </a:solidFill>
                </a:rPr>
                <a:t>网络运维人员的培训</a:t>
              </a:r>
            </a:p>
          </p:txBody>
        </p:sp>
      </p:grpSp>
      <p:sp>
        <p:nvSpPr>
          <p:cNvPr id="18" name="矩形 17">
            <a:extLst>
              <a:ext uri="{FF2B5EF4-FFF2-40B4-BE49-F238E27FC236}">
                <a16:creationId xmlns:a16="http://schemas.microsoft.com/office/drawing/2014/main" id="{F867029E-05E2-436C-B725-734C3E911756}"/>
              </a:ext>
            </a:extLst>
          </p:cNvPr>
          <p:cNvSpPr/>
          <p:nvPr/>
        </p:nvSpPr>
        <p:spPr>
          <a:xfrm>
            <a:off x="2520742" y="5632733"/>
            <a:ext cx="6912768" cy="615168"/>
          </a:xfrm>
          <a:prstGeom prst="rect">
            <a:avLst/>
          </a:prstGeom>
        </p:spPr>
        <p:txBody>
          <a:bodyPr wrap="square">
            <a:spAutoFit/>
          </a:bodyPr>
          <a:lstStyle/>
          <a:p>
            <a:pPr marL="285750" indent="-285750" defTabSz="914377">
              <a:lnSpc>
                <a:spcPct val="110000"/>
              </a:lnSpc>
              <a:spcBef>
                <a:spcPts val="600"/>
              </a:spcBef>
              <a:buFont typeface="Arial" panose="020B0604020202020204" pitchFamily="34" charset="0"/>
              <a:buChar char="•"/>
              <a:defRPr/>
            </a:pPr>
            <a:r>
              <a:rPr lang="zh-CN" altLang="en-US" sz="1600" dirty="0">
                <a:solidFill>
                  <a:prstClr val="black"/>
                </a:solidFill>
                <a:latin typeface="微软雅黑"/>
              </a:rPr>
              <a:t>积极组织教育系统运维技术人员参加 </a:t>
            </a:r>
            <a:r>
              <a:rPr lang="en-US" altLang="zh-CN" sz="1600" dirty="0">
                <a:solidFill>
                  <a:prstClr val="black"/>
                </a:solidFill>
                <a:latin typeface="微软雅黑"/>
              </a:rPr>
              <a:t>IPV6 </a:t>
            </a:r>
            <a:r>
              <a:rPr lang="zh-CN" altLang="en-US" sz="1600" dirty="0">
                <a:solidFill>
                  <a:prstClr val="black"/>
                </a:solidFill>
                <a:latin typeface="微软雅黑"/>
              </a:rPr>
              <a:t>技术培训，尽快掌握 </a:t>
            </a:r>
            <a:r>
              <a:rPr lang="en-US" altLang="zh-CN" sz="1600" dirty="0">
                <a:solidFill>
                  <a:prstClr val="black"/>
                </a:solidFill>
                <a:latin typeface="微软雅黑"/>
              </a:rPr>
              <a:t>IPv6 </a:t>
            </a:r>
            <a:r>
              <a:rPr lang="zh-CN" altLang="en-US" sz="1600" dirty="0">
                <a:solidFill>
                  <a:prstClr val="black"/>
                </a:solidFill>
                <a:latin typeface="微软雅黑"/>
              </a:rPr>
              <a:t>网络环境下的运维技能，增强对新环境下的问题处置能力。</a:t>
            </a:r>
          </a:p>
        </p:txBody>
      </p:sp>
      <p:grpSp>
        <p:nvGrpSpPr>
          <p:cNvPr id="19" name="组合 18">
            <a:extLst>
              <a:ext uri="{FF2B5EF4-FFF2-40B4-BE49-F238E27FC236}">
                <a16:creationId xmlns:a16="http://schemas.microsoft.com/office/drawing/2014/main" id="{EE40E873-23E3-4623-98D6-12BB67EEF52C}"/>
              </a:ext>
            </a:extLst>
          </p:cNvPr>
          <p:cNvGrpSpPr/>
          <p:nvPr/>
        </p:nvGrpSpPr>
        <p:grpSpPr>
          <a:xfrm>
            <a:off x="1940058" y="1168237"/>
            <a:ext cx="7349435" cy="441325"/>
            <a:chOff x="2707005" y="1363927"/>
            <a:chExt cx="6917388" cy="441325"/>
          </a:xfrm>
        </p:grpSpPr>
        <p:sp>
          <p:nvSpPr>
            <p:cNvPr id="20" name="MH_Other_5">
              <a:extLst>
                <a:ext uri="{FF2B5EF4-FFF2-40B4-BE49-F238E27FC236}">
                  <a16:creationId xmlns:a16="http://schemas.microsoft.com/office/drawing/2014/main" id="{AAC3A26B-A602-4807-832A-A434FCC1C74C}"/>
                </a:ext>
              </a:extLst>
            </p:cNvPr>
            <p:cNvSpPr/>
            <p:nvPr>
              <p:custDataLst>
                <p:tags r:id="rId2"/>
              </p:custDataLst>
            </p:nvPr>
          </p:nvSpPr>
          <p:spPr>
            <a:xfrm>
              <a:off x="2707005" y="1363927"/>
              <a:ext cx="636312" cy="441325"/>
            </a:xfrm>
            <a:prstGeom prst="rect">
              <a:avLst/>
            </a:prstGeom>
            <a:solidFill>
              <a:srgbClr val="349EEB"/>
            </a:solidFill>
            <a:ln w="12700" cap="flat" cmpd="sng" algn="ctr">
              <a:noFill/>
              <a:prstDash val="solid"/>
              <a:miter lim="800000"/>
            </a:ln>
            <a:effectLst/>
          </p:spPr>
          <p:txBody>
            <a:bodyPr anchor="ctr"/>
            <a:lstStyle/>
            <a:p>
              <a:pPr algn="ctr">
                <a:defRPr/>
              </a:pPr>
              <a:r>
                <a:rPr lang="en-US" altLang="zh-CN" kern="0" dirty="0">
                  <a:solidFill>
                    <a:prstClr val="white"/>
                  </a:solidFill>
                </a:rPr>
                <a:t>12</a:t>
              </a:r>
              <a:endParaRPr lang="zh-CN" altLang="en-US" kern="0" dirty="0">
                <a:solidFill>
                  <a:prstClr val="white"/>
                </a:solidFill>
              </a:endParaRPr>
            </a:p>
          </p:txBody>
        </p:sp>
        <p:sp>
          <p:nvSpPr>
            <p:cNvPr id="21" name="MH_Other_9">
              <a:extLst>
                <a:ext uri="{FF2B5EF4-FFF2-40B4-BE49-F238E27FC236}">
                  <a16:creationId xmlns:a16="http://schemas.microsoft.com/office/drawing/2014/main" id="{CF2EF9FD-514F-46D8-A337-AA245DE286C2}"/>
                </a:ext>
              </a:extLst>
            </p:cNvPr>
            <p:cNvSpPr/>
            <p:nvPr>
              <p:custDataLst>
                <p:tags r:id="rId3"/>
              </p:custDataLst>
            </p:nvPr>
          </p:nvSpPr>
          <p:spPr>
            <a:xfrm>
              <a:off x="3162300" y="1436478"/>
              <a:ext cx="3841960" cy="290289"/>
            </a:xfrm>
            <a:prstGeom prst="rect">
              <a:avLst/>
            </a:prstGeom>
            <a:solidFill>
              <a:srgbClr val="349EEB"/>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22" name="矩形 21">
              <a:extLst>
                <a:ext uri="{FF2B5EF4-FFF2-40B4-BE49-F238E27FC236}">
                  <a16:creationId xmlns:a16="http://schemas.microsoft.com/office/drawing/2014/main" id="{C0335C2C-0D06-4A8E-A1C9-C136FD161FE1}"/>
                </a:ext>
              </a:extLst>
            </p:cNvPr>
            <p:cNvSpPr/>
            <p:nvPr/>
          </p:nvSpPr>
          <p:spPr>
            <a:xfrm>
              <a:off x="3392755" y="1394407"/>
              <a:ext cx="6231638" cy="371932"/>
            </a:xfrm>
            <a:prstGeom prst="rect">
              <a:avLst/>
            </a:prstGeom>
            <a:solidFill>
              <a:srgbClr val="349EEB"/>
            </a:solidFill>
          </p:spPr>
          <p:txBody>
            <a:bodyPr wrap="square">
              <a:spAutoFit/>
            </a:bodyPr>
            <a:lstStyle/>
            <a:p>
              <a:pPr defTabSz="914377">
                <a:defRPr/>
              </a:pPr>
              <a:r>
                <a:rPr lang="zh-CN" altLang="en-US" sz="1900" b="1" kern="0" dirty="0">
                  <a:solidFill>
                    <a:prstClr val="white"/>
                  </a:solidFill>
                </a:rPr>
                <a:t>加强关键技术研发和前沿技术创新</a:t>
              </a:r>
              <a:endParaRPr lang="zh-CN" altLang="en-US" sz="1900" kern="0" dirty="0">
                <a:solidFill>
                  <a:prstClr val="white"/>
                </a:solidFill>
              </a:endParaRPr>
            </a:p>
          </p:txBody>
        </p:sp>
      </p:grpSp>
      <p:sp>
        <p:nvSpPr>
          <p:cNvPr id="23" name="五边形 24">
            <a:extLst>
              <a:ext uri="{FF2B5EF4-FFF2-40B4-BE49-F238E27FC236}">
                <a16:creationId xmlns:a16="http://schemas.microsoft.com/office/drawing/2014/main" id="{2C47C9E7-2194-413A-AEE9-EDE4429E05E8}"/>
              </a:ext>
            </a:extLst>
          </p:cNvPr>
          <p:cNvSpPr/>
          <p:nvPr/>
        </p:nvSpPr>
        <p:spPr>
          <a:xfrm>
            <a:off x="11430" y="1554480"/>
            <a:ext cx="1391920" cy="487680"/>
          </a:xfrm>
          <a:prstGeom prst="homePlate">
            <a:avLst/>
          </a:prstGeom>
          <a:solidFill>
            <a:schemeClr val="bg1">
              <a:lumMod val="95000"/>
            </a:schemeClr>
          </a:solidFill>
          <a:ln w="12700" cap="flat" cmpd="sng" algn="ctr">
            <a:noFill/>
            <a:prstDash val="solid"/>
            <a:miter lim="800000"/>
          </a:ln>
          <a:effectLst/>
        </p:spPr>
        <p:txBody>
          <a:bodyPr rtlCol="0" anchor="ctr"/>
          <a:lstStyle/>
          <a:p>
            <a:pPr algn="ctr" defTabSz="914377"/>
            <a:r>
              <a:rPr lang="zh-CN" altLang="en-US" sz="1200" kern="0" dirty="0">
                <a:solidFill>
                  <a:prstClr val="black"/>
                </a:solidFill>
              </a:rPr>
              <a:t>实施基础网络设施升级改造</a:t>
            </a:r>
          </a:p>
        </p:txBody>
      </p:sp>
      <p:sp>
        <p:nvSpPr>
          <p:cNvPr id="24" name="标注: 线形(带边框和强调线) 23">
            <a:extLst>
              <a:ext uri="{FF2B5EF4-FFF2-40B4-BE49-F238E27FC236}">
                <a16:creationId xmlns:a16="http://schemas.microsoft.com/office/drawing/2014/main" id="{012B3FA2-89D6-4F42-A1E1-A084E399403B}"/>
              </a:ext>
            </a:extLst>
          </p:cNvPr>
          <p:cNvSpPr/>
          <p:nvPr/>
        </p:nvSpPr>
        <p:spPr>
          <a:xfrm>
            <a:off x="9726161" y="1198717"/>
            <a:ext cx="1928629" cy="796011"/>
          </a:xfrm>
          <a:prstGeom prst="accentBorderCallout1">
            <a:avLst>
              <a:gd name="adj1" fmla="val 18750"/>
              <a:gd name="adj2" fmla="val -8333"/>
              <a:gd name="adj3" fmla="val 14484"/>
              <a:gd name="adj4" fmla="val -1948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5" name="矩形 24">
            <a:extLst>
              <a:ext uri="{FF2B5EF4-FFF2-40B4-BE49-F238E27FC236}">
                <a16:creationId xmlns:a16="http://schemas.microsoft.com/office/drawing/2014/main" id="{B86558B4-5908-433B-988E-04C9591E1E11}"/>
              </a:ext>
            </a:extLst>
          </p:cNvPr>
          <p:cNvSpPr/>
          <p:nvPr/>
        </p:nvSpPr>
        <p:spPr>
          <a:xfrm>
            <a:off x="9730149" y="1315849"/>
            <a:ext cx="1703188" cy="584775"/>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按实际工作情况。</a:t>
            </a:r>
            <a:endParaRPr lang="en-US" altLang="zh-CN" sz="1600" dirty="0">
              <a:solidFill>
                <a:srgbClr val="000000"/>
              </a:solidFill>
              <a:latin typeface="微软雅黑"/>
            </a:endParaRPr>
          </a:p>
        </p:txBody>
      </p:sp>
      <p:sp>
        <p:nvSpPr>
          <p:cNvPr id="26" name="标注: 线形(带边框和强调线) 25">
            <a:extLst>
              <a:ext uri="{FF2B5EF4-FFF2-40B4-BE49-F238E27FC236}">
                <a16:creationId xmlns:a16="http://schemas.microsoft.com/office/drawing/2014/main" id="{96E8136D-BFB0-4F81-93B3-93195ABAD387}"/>
              </a:ext>
            </a:extLst>
          </p:cNvPr>
          <p:cNvSpPr/>
          <p:nvPr/>
        </p:nvSpPr>
        <p:spPr>
          <a:xfrm>
            <a:off x="9674539" y="2937779"/>
            <a:ext cx="1928629" cy="796011"/>
          </a:xfrm>
          <a:prstGeom prst="accentBorderCallout1">
            <a:avLst>
              <a:gd name="adj1" fmla="val 18750"/>
              <a:gd name="adj2" fmla="val -8333"/>
              <a:gd name="adj3" fmla="val 14484"/>
              <a:gd name="adj4" fmla="val -1948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7" name="标注: 线形(带边框和强调线) 26">
            <a:extLst>
              <a:ext uri="{FF2B5EF4-FFF2-40B4-BE49-F238E27FC236}">
                <a16:creationId xmlns:a16="http://schemas.microsoft.com/office/drawing/2014/main" id="{D52C45F9-4829-46E5-AE89-C4D1FA2D36DB}"/>
              </a:ext>
            </a:extLst>
          </p:cNvPr>
          <p:cNvSpPr/>
          <p:nvPr/>
        </p:nvSpPr>
        <p:spPr>
          <a:xfrm>
            <a:off x="9674538" y="5273236"/>
            <a:ext cx="1928629" cy="796011"/>
          </a:xfrm>
          <a:prstGeom prst="accentBorderCallout1">
            <a:avLst>
              <a:gd name="adj1" fmla="val 18750"/>
              <a:gd name="adj2" fmla="val -8333"/>
              <a:gd name="adj3" fmla="val 14484"/>
              <a:gd name="adj4" fmla="val -1948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sp>
        <p:nvSpPr>
          <p:cNvPr id="28" name="矩形 27">
            <a:extLst>
              <a:ext uri="{FF2B5EF4-FFF2-40B4-BE49-F238E27FC236}">
                <a16:creationId xmlns:a16="http://schemas.microsoft.com/office/drawing/2014/main" id="{471D98D7-46CF-4CFF-BFEE-2C375F44CE8B}"/>
              </a:ext>
            </a:extLst>
          </p:cNvPr>
          <p:cNvSpPr/>
          <p:nvPr/>
        </p:nvSpPr>
        <p:spPr>
          <a:xfrm>
            <a:off x="9730149" y="3060249"/>
            <a:ext cx="1703188" cy="584775"/>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按实际工作情况。</a:t>
            </a:r>
            <a:endParaRPr lang="en-US" altLang="zh-CN" sz="1600" dirty="0">
              <a:solidFill>
                <a:srgbClr val="000000"/>
              </a:solidFill>
              <a:latin typeface="微软雅黑"/>
            </a:endParaRPr>
          </a:p>
        </p:txBody>
      </p:sp>
      <p:sp>
        <p:nvSpPr>
          <p:cNvPr id="29" name="矩形 28">
            <a:extLst>
              <a:ext uri="{FF2B5EF4-FFF2-40B4-BE49-F238E27FC236}">
                <a16:creationId xmlns:a16="http://schemas.microsoft.com/office/drawing/2014/main" id="{2FCC2B39-810F-404D-992E-DA0754A5BD9B}"/>
              </a:ext>
            </a:extLst>
          </p:cNvPr>
          <p:cNvSpPr/>
          <p:nvPr/>
        </p:nvSpPr>
        <p:spPr>
          <a:xfrm>
            <a:off x="9746546" y="5415831"/>
            <a:ext cx="1703188" cy="584775"/>
          </a:xfrm>
          <a:prstGeom prst="rect">
            <a:avLst/>
          </a:prstGeom>
        </p:spPr>
        <p:txBody>
          <a:bodyPr wrap="square">
            <a:spAutoFit/>
          </a:bodyPr>
          <a:lstStyle/>
          <a:p>
            <a:pPr marL="342900" indent="-342900" defTabSz="914377">
              <a:spcAft>
                <a:spcPts val="600"/>
              </a:spcAft>
              <a:buFont typeface="Wingdings" panose="05000000000000000000" pitchFamily="2" charset="2"/>
              <a:buChar char="ü"/>
            </a:pPr>
            <a:r>
              <a:rPr lang="zh-CN" altLang="en-US" sz="1600" dirty="0">
                <a:solidFill>
                  <a:srgbClr val="000000"/>
                </a:solidFill>
                <a:latin typeface="微软雅黑"/>
              </a:rPr>
              <a:t>按实际工作情况。</a:t>
            </a:r>
            <a:endParaRPr lang="en-US" altLang="zh-CN" sz="1600" dirty="0">
              <a:solidFill>
                <a:srgbClr val="000000"/>
              </a:solidFill>
              <a:latin typeface="微软雅黑"/>
            </a:endParaRPr>
          </a:p>
        </p:txBody>
      </p:sp>
    </p:spTree>
    <p:extLst>
      <p:ext uri="{BB962C8B-B14F-4D97-AF65-F5344CB8AC3E}">
        <p14:creationId xmlns:p14="http://schemas.microsoft.com/office/powerpoint/2010/main" val="209440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animBg="1"/>
      <p:bldP spid="28"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4160113" cy="480131"/>
          </a:xfrm>
        </p:spPr>
        <p:txBody>
          <a:bodyPr/>
          <a:lstStyle/>
          <a:p>
            <a:r>
              <a:rPr kumimoji="1" lang="zh-CN" altLang="en-US" dirty="0"/>
              <a:t>教育行业网站支持情况</a:t>
            </a:r>
          </a:p>
        </p:txBody>
      </p:sp>
      <p:pic>
        <p:nvPicPr>
          <p:cNvPr id="4" name="图片 3">
            <a:extLst>
              <a:ext uri="{FF2B5EF4-FFF2-40B4-BE49-F238E27FC236}">
                <a16:creationId xmlns:a16="http://schemas.microsoft.com/office/drawing/2014/main" id="{2A4AACEF-F8DB-44F7-B2C4-5C5D68C80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863" y="790760"/>
            <a:ext cx="8767773" cy="6067553"/>
          </a:xfrm>
          <a:prstGeom prst="rect">
            <a:avLst/>
          </a:prstGeom>
        </p:spPr>
      </p:pic>
    </p:spTree>
    <p:extLst>
      <p:ext uri="{BB962C8B-B14F-4D97-AF65-F5344CB8AC3E}">
        <p14:creationId xmlns:p14="http://schemas.microsoft.com/office/powerpoint/2010/main" val="165952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569934" cy="480131"/>
          </a:xfrm>
        </p:spPr>
        <p:txBody>
          <a:bodyPr/>
          <a:lstStyle/>
          <a:p>
            <a:r>
              <a:rPr kumimoji="1" lang="zh-CN" altLang="en-US" dirty="0"/>
              <a:t>各省支持情况</a:t>
            </a:r>
          </a:p>
        </p:txBody>
      </p:sp>
      <p:pic>
        <p:nvPicPr>
          <p:cNvPr id="3" name="图片 2">
            <a:extLst>
              <a:ext uri="{FF2B5EF4-FFF2-40B4-BE49-F238E27FC236}">
                <a16:creationId xmlns:a16="http://schemas.microsoft.com/office/drawing/2014/main" id="{54A3A1E6-885A-47DF-927A-FE616711649C}"/>
              </a:ext>
            </a:extLst>
          </p:cNvPr>
          <p:cNvPicPr>
            <a:picLocks noChangeAspect="1"/>
          </p:cNvPicPr>
          <p:nvPr/>
        </p:nvPicPr>
        <p:blipFill>
          <a:blip r:embed="rId3"/>
          <a:stretch>
            <a:fillRect/>
          </a:stretch>
        </p:blipFill>
        <p:spPr>
          <a:xfrm>
            <a:off x="834805" y="1093784"/>
            <a:ext cx="10595415" cy="5365453"/>
          </a:xfrm>
          <a:prstGeom prst="rect">
            <a:avLst/>
          </a:prstGeom>
        </p:spPr>
      </p:pic>
    </p:spTree>
    <p:extLst>
      <p:ext uri="{BB962C8B-B14F-4D97-AF65-F5344CB8AC3E}">
        <p14:creationId xmlns:p14="http://schemas.microsoft.com/office/powerpoint/2010/main" val="264194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569934" cy="480131"/>
          </a:xfrm>
        </p:spPr>
        <p:txBody>
          <a:bodyPr/>
          <a:lstStyle/>
          <a:p>
            <a:r>
              <a:rPr kumimoji="1" lang="zh-CN" altLang="en-US" dirty="0"/>
              <a:t>学校支持情况</a:t>
            </a:r>
          </a:p>
        </p:txBody>
      </p:sp>
      <p:pic>
        <p:nvPicPr>
          <p:cNvPr id="3" name="图片 2">
            <a:extLst>
              <a:ext uri="{FF2B5EF4-FFF2-40B4-BE49-F238E27FC236}">
                <a16:creationId xmlns:a16="http://schemas.microsoft.com/office/drawing/2014/main" id="{27A16A98-8E3A-48AD-A998-4A470BF39F13}"/>
              </a:ext>
            </a:extLst>
          </p:cNvPr>
          <p:cNvPicPr>
            <a:picLocks noChangeAspect="1"/>
          </p:cNvPicPr>
          <p:nvPr/>
        </p:nvPicPr>
        <p:blipFill>
          <a:blip r:embed="rId3"/>
          <a:stretch>
            <a:fillRect/>
          </a:stretch>
        </p:blipFill>
        <p:spPr>
          <a:xfrm>
            <a:off x="3521496" y="1033443"/>
            <a:ext cx="8431805" cy="5621203"/>
          </a:xfrm>
          <a:prstGeom prst="rect">
            <a:avLst/>
          </a:prstGeom>
        </p:spPr>
      </p:pic>
      <p:sp>
        <p:nvSpPr>
          <p:cNvPr id="5" name="文本框 4">
            <a:extLst>
              <a:ext uri="{FF2B5EF4-FFF2-40B4-BE49-F238E27FC236}">
                <a16:creationId xmlns:a16="http://schemas.microsoft.com/office/drawing/2014/main" id="{24CA18DC-2218-4B30-9402-C4E7B4B91AA1}"/>
              </a:ext>
            </a:extLst>
          </p:cNvPr>
          <p:cNvSpPr txBox="1"/>
          <p:nvPr/>
        </p:nvSpPr>
        <p:spPr>
          <a:xfrm>
            <a:off x="222500" y="1535212"/>
            <a:ext cx="3869676" cy="3787575"/>
          </a:xfrm>
          <a:prstGeom prst="rect">
            <a:avLst/>
          </a:prstGeom>
          <a:noFill/>
        </p:spPr>
        <p:txBody>
          <a:bodyPr wrap="square">
            <a:spAutoFit/>
          </a:bodyPr>
          <a:lstStyle/>
          <a:p>
            <a:pPr algn="just">
              <a:lnSpc>
                <a:spcPct val="150000"/>
              </a:lnSpc>
            </a:pPr>
            <a:r>
              <a:rPr lang="zh-CN" altLang="en-US" b="0" i="0" dirty="0">
                <a:solidFill>
                  <a:srgbClr val="333333"/>
                </a:solidFill>
                <a:effectLst/>
                <a:latin typeface="Arial" panose="020B0604020202020204" pitchFamily="34" charset="0"/>
              </a:rPr>
              <a:t>根据</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发展监测平台（</a:t>
            </a:r>
            <a:r>
              <a:rPr lang="en-US" altLang="zh-CN" b="0" i="0" dirty="0">
                <a:solidFill>
                  <a:srgbClr val="333333"/>
                </a:solidFill>
                <a:effectLst/>
                <a:latin typeface="Arial" panose="020B0604020202020204" pitchFamily="34" charset="0"/>
              </a:rPr>
              <a:t>http://ipv6c.cngi.edu.cn</a:t>
            </a:r>
            <a:r>
              <a:rPr lang="zh-CN" altLang="en-US" b="0" i="0" dirty="0">
                <a:solidFill>
                  <a:srgbClr val="333333"/>
                </a:solidFill>
                <a:effectLst/>
                <a:latin typeface="Arial" panose="020B0604020202020204" pitchFamily="34" charset="0"/>
              </a:rPr>
              <a:t>）全国高校门户网站</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部署情况：截至</a:t>
            </a:r>
            <a:r>
              <a:rPr lang="en-US" altLang="zh-CN" b="0" i="0" dirty="0">
                <a:solidFill>
                  <a:srgbClr val="333333"/>
                </a:solidFill>
                <a:effectLst/>
                <a:latin typeface="Arial" panose="020B0604020202020204" pitchFamily="34" charset="0"/>
              </a:rPr>
              <a:t>2020</a:t>
            </a:r>
            <a:r>
              <a:rPr lang="zh-CN" altLang="en-US" b="0" i="0" dirty="0">
                <a:solidFill>
                  <a:srgbClr val="333333"/>
                </a:solidFill>
                <a:effectLst/>
                <a:latin typeface="Arial" panose="020B0604020202020204" pitchFamily="34" charset="0"/>
              </a:rPr>
              <a:t>年</a:t>
            </a:r>
            <a:r>
              <a:rPr lang="en-US" altLang="zh-CN" b="0" i="0" dirty="0">
                <a:solidFill>
                  <a:srgbClr val="333333"/>
                </a:solidFill>
                <a:effectLst/>
                <a:latin typeface="Arial" panose="020B0604020202020204" pitchFamily="34" charset="0"/>
              </a:rPr>
              <a:t>8</a:t>
            </a:r>
            <a:r>
              <a:rPr lang="zh-CN" altLang="en-US" b="0" i="0" dirty="0">
                <a:solidFill>
                  <a:srgbClr val="333333"/>
                </a:solidFill>
                <a:effectLst/>
                <a:latin typeface="Arial" panose="020B0604020202020204" pitchFamily="34" charset="0"/>
              </a:rPr>
              <a:t>月</a:t>
            </a:r>
            <a:r>
              <a:rPr lang="en-US" altLang="zh-CN" b="0" i="0" dirty="0">
                <a:solidFill>
                  <a:srgbClr val="333333"/>
                </a:solidFill>
                <a:effectLst/>
                <a:latin typeface="Arial" panose="020B0604020202020204" pitchFamily="34" charset="0"/>
              </a:rPr>
              <a:t>18</a:t>
            </a:r>
            <a:r>
              <a:rPr lang="zh-CN" altLang="en-US" b="0" i="0" dirty="0">
                <a:solidFill>
                  <a:srgbClr val="333333"/>
                </a:solidFill>
                <a:effectLst/>
                <a:latin typeface="Arial" panose="020B0604020202020204" pitchFamily="34" charset="0"/>
              </a:rPr>
              <a:t>日，双一流高校门户网站</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部署情况较好，</a:t>
            </a:r>
            <a:r>
              <a:rPr lang="en-US" altLang="zh-CN" b="0" i="0" dirty="0">
                <a:solidFill>
                  <a:srgbClr val="333333"/>
                </a:solidFill>
                <a:effectLst/>
                <a:latin typeface="Arial" panose="020B0604020202020204" pitchFamily="34" charset="0"/>
              </a:rPr>
              <a:t>70%</a:t>
            </a:r>
            <a:r>
              <a:rPr lang="zh-CN" altLang="en-US" b="0" i="0" dirty="0">
                <a:solidFill>
                  <a:srgbClr val="333333"/>
                </a:solidFill>
                <a:effectLst/>
                <a:latin typeface="Arial" panose="020B0604020202020204" pitchFamily="34" charset="0"/>
              </a:rPr>
              <a:t>支持</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解析，但支持</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访问不足</a:t>
            </a:r>
            <a:r>
              <a:rPr lang="en-US" altLang="zh-CN" b="0" i="0" dirty="0">
                <a:solidFill>
                  <a:srgbClr val="333333"/>
                </a:solidFill>
                <a:effectLst/>
                <a:latin typeface="Arial" panose="020B0604020202020204" pitchFamily="34" charset="0"/>
              </a:rPr>
              <a:t>60%</a:t>
            </a:r>
            <a:r>
              <a:rPr lang="zh-CN" altLang="en-US" b="0" i="0" dirty="0">
                <a:solidFill>
                  <a:srgbClr val="333333"/>
                </a:solidFill>
                <a:effectLst/>
                <a:latin typeface="Arial" panose="020B0604020202020204" pitchFamily="34" charset="0"/>
              </a:rPr>
              <a:t>。</a:t>
            </a:r>
            <a:endParaRPr lang="zh-CN" altLang="en-US" b="0" i="0" dirty="0">
              <a:solidFill>
                <a:srgbClr val="333333"/>
              </a:solidFill>
              <a:effectLst/>
              <a:latin typeface="-apple-system-font"/>
            </a:endParaRPr>
          </a:p>
          <a:p>
            <a:pPr algn="just">
              <a:lnSpc>
                <a:spcPct val="150000"/>
              </a:lnSpc>
            </a:pPr>
            <a:r>
              <a:rPr lang="zh-CN" altLang="en-US" b="0" i="0" dirty="0">
                <a:solidFill>
                  <a:srgbClr val="333333"/>
                </a:solidFill>
                <a:effectLst/>
                <a:latin typeface="Arial" panose="020B0604020202020204" pitchFamily="34" charset="0"/>
              </a:rPr>
              <a:t>另外，普通本科、高职高专以及成人教育高校门户网站</a:t>
            </a:r>
            <a:r>
              <a:rPr lang="en-US" altLang="zh-CN" b="0" i="0" dirty="0">
                <a:solidFill>
                  <a:srgbClr val="333333"/>
                </a:solidFill>
                <a:effectLst/>
                <a:latin typeface="Arial" panose="020B0604020202020204" pitchFamily="34" charset="0"/>
              </a:rPr>
              <a:t>IPv6</a:t>
            </a:r>
            <a:r>
              <a:rPr lang="zh-CN" altLang="en-US" b="0" i="0" dirty="0">
                <a:solidFill>
                  <a:srgbClr val="333333"/>
                </a:solidFill>
                <a:effectLst/>
                <a:latin typeface="Arial" panose="020B0604020202020204" pitchFamily="34" charset="0"/>
              </a:rPr>
              <a:t>支持率仍然较低，改造亟待加速。</a:t>
            </a:r>
            <a:endParaRPr lang="zh-CN" altLang="en-US" b="0" i="0" dirty="0">
              <a:solidFill>
                <a:srgbClr val="333333"/>
              </a:solidFill>
              <a:effectLst/>
              <a:latin typeface="-apple-system-font"/>
            </a:endParaRPr>
          </a:p>
        </p:txBody>
      </p:sp>
    </p:spTree>
    <p:extLst>
      <p:ext uri="{BB962C8B-B14F-4D97-AF65-F5344CB8AC3E}">
        <p14:creationId xmlns:p14="http://schemas.microsoft.com/office/powerpoint/2010/main" val="30167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37">
            <a:extLst>
              <a:ext uri="{FF2B5EF4-FFF2-40B4-BE49-F238E27FC236}">
                <a16:creationId xmlns:a16="http://schemas.microsoft.com/office/drawing/2014/main" id="{A7B549C2-21F2-43CD-9FDD-4983B7400F3D}"/>
              </a:ext>
            </a:extLst>
          </p:cNvPr>
          <p:cNvSpPr>
            <a:spLocks noChangeShapeType="1"/>
          </p:cNvSpPr>
          <p:nvPr/>
        </p:nvSpPr>
        <p:spPr bwMode="auto">
          <a:xfrm flipV="1">
            <a:off x="4289087" y="1815422"/>
            <a:ext cx="4409144" cy="9886"/>
          </a:xfrm>
          <a:prstGeom prst="line">
            <a:avLst/>
          </a:prstGeom>
          <a:solidFill>
            <a:schemeClr val="bg1"/>
          </a:solidFill>
          <a:ln w="63500">
            <a:solidFill>
              <a:srgbClr val="FFC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4" name="矩形 3">
            <a:extLst>
              <a:ext uri="{FF2B5EF4-FFF2-40B4-BE49-F238E27FC236}">
                <a16:creationId xmlns:a16="http://schemas.microsoft.com/office/drawing/2014/main" id="{8FE6CA57-B3C7-4E04-9140-118674CFD4CA}"/>
              </a:ext>
            </a:extLst>
          </p:cNvPr>
          <p:cNvSpPr/>
          <p:nvPr/>
        </p:nvSpPr>
        <p:spPr>
          <a:xfrm>
            <a:off x="5510172" y="3027445"/>
            <a:ext cx="1300356" cy="276999"/>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济南节点</a:t>
            </a:r>
            <a:r>
              <a:rPr lang="en-US" altLang="zh-CN" sz="1200" b="1" dirty="0">
                <a:solidFill>
                  <a:srgbClr val="FF0000"/>
                </a:solidFill>
              </a:rPr>
              <a:t>-S7706</a:t>
            </a:r>
          </a:p>
        </p:txBody>
      </p:sp>
      <p:sp>
        <p:nvSpPr>
          <p:cNvPr id="5" name="矩形 4">
            <a:extLst>
              <a:ext uri="{FF2B5EF4-FFF2-40B4-BE49-F238E27FC236}">
                <a16:creationId xmlns:a16="http://schemas.microsoft.com/office/drawing/2014/main" id="{E0BAE56C-E5D4-47D6-BD81-22E3C57ADF6A}"/>
              </a:ext>
            </a:extLst>
          </p:cNvPr>
          <p:cNvSpPr/>
          <p:nvPr/>
        </p:nvSpPr>
        <p:spPr>
          <a:xfrm>
            <a:off x="3467359" y="3019550"/>
            <a:ext cx="1571264" cy="276999"/>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山东节点</a:t>
            </a:r>
            <a:r>
              <a:rPr lang="en-US" altLang="zh-CN" sz="1200" b="1" dirty="0">
                <a:solidFill>
                  <a:srgbClr val="FF0000"/>
                </a:solidFill>
              </a:rPr>
              <a:t>--CR16004</a:t>
            </a:r>
          </a:p>
        </p:txBody>
      </p:sp>
      <p:cxnSp>
        <p:nvCxnSpPr>
          <p:cNvPr id="6" name="直接连接符 5">
            <a:extLst>
              <a:ext uri="{FF2B5EF4-FFF2-40B4-BE49-F238E27FC236}">
                <a16:creationId xmlns:a16="http://schemas.microsoft.com/office/drawing/2014/main" id="{48F21B13-7FCF-423A-86C6-0202FCDF10CD}"/>
              </a:ext>
            </a:extLst>
          </p:cNvPr>
          <p:cNvCxnSpPr>
            <a:cxnSpLocks/>
            <a:stCxn id="42" idx="2"/>
            <a:endCxn id="48" idx="0"/>
          </p:cNvCxnSpPr>
          <p:nvPr/>
        </p:nvCxnSpPr>
        <p:spPr>
          <a:xfrm flipH="1">
            <a:off x="3638940" y="3054250"/>
            <a:ext cx="598762" cy="834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Box 141">
            <a:extLst>
              <a:ext uri="{FF2B5EF4-FFF2-40B4-BE49-F238E27FC236}">
                <a16:creationId xmlns:a16="http://schemas.microsoft.com/office/drawing/2014/main" id="{B2AE6B20-065D-433C-AF91-C1EBFBE97332}"/>
              </a:ext>
            </a:extLst>
          </p:cNvPr>
          <p:cNvSpPr txBox="1">
            <a:spLocks noChangeArrowheads="1"/>
          </p:cNvSpPr>
          <p:nvPr/>
        </p:nvSpPr>
        <p:spPr bwMode="auto">
          <a:xfrm>
            <a:off x="1166265" y="5120698"/>
            <a:ext cx="1652514"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烟台市教育局</a:t>
            </a:r>
            <a:r>
              <a:rPr lang="en-US" altLang="zh-CN" sz="1200" b="1" dirty="0">
                <a:solidFill>
                  <a:srgbClr val="FF0000"/>
                </a:solidFill>
              </a:rPr>
              <a:t>S5720</a:t>
            </a:r>
          </a:p>
        </p:txBody>
      </p:sp>
      <p:sp>
        <p:nvSpPr>
          <p:cNvPr id="8" name="Text Box 141">
            <a:extLst>
              <a:ext uri="{FF2B5EF4-FFF2-40B4-BE49-F238E27FC236}">
                <a16:creationId xmlns:a16="http://schemas.microsoft.com/office/drawing/2014/main" id="{F65604BA-536C-4856-8A9C-9A0CBC62D1EF}"/>
              </a:ext>
            </a:extLst>
          </p:cNvPr>
          <p:cNvSpPr txBox="1">
            <a:spLocks noChangeArrowheads="1"/>
          </p:cNvSpPr>
          <p:nvPr/>
        </p:nvSpPr>
        <p:spPr bwMode="auto">
          <a:xfrm>
            <a:off x="1227664" y="4454833"/>
            <a:ext cx="1369978"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烟台节点</a:t>
            </a:r>
            <a:r>
              <a:rPr lang="en-US" altLang="zh-CN" sz="1200" b="1" dirty="0">
                <a:solidFill>
                  <a:srgbClr val="FF0000"/>
                </a:solidFill>
              </a:rPr>
              <a:t>-S7703</a:t>
            </a:r>
            <a:endParaRPr lang="zh-CN" altLang="en-US" sz="1200" b="1" dirty="0">
              <a:solidFill>
                <a:srgbClr val="FF0000"/>
              </a:solidFill>
            </a:endParaRPr>
          </a:p>
        </p:txBody>
      </p:sp>
      <p:sp>
        <p:nvSpPr>
          <p:cNvPr id="9" name="流程图: 可选过程 8">
            <a:extLst>
              <a:ext uri="{FF2B5EF4-FFF2-40B4-BE49-F238E27FC236}">
                <a16:creationId xmlns:a16="http://schemas.microsoft.com/office/drawing/2014/main" id="{F5F20BD5-9A23-406F-A436-B9C9A45CD56A}"/>
              </a:ext>
            </a:extLst>
          </p:cNvPr>
          <p:cNvSpPr/>
          <p:nvPr/>
        </p:nvSpPr>
        <p:spPr>
          <a:xfrm rot="5400000">
            <a:off x="3352834" y="2292717"/>
            <a:ext cx="109858" cy="102243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Line 137">
            <a:extLst>
              <a:ext uri="{FF2B5EF4-FFF2-40B4-BE49-F238E27FC236}">
                <a16:creationId xmlns:a16="http://schemas.microsoft.com/office/drawing/2014/main" id="{CAF56EF1-328E-4C67-9125-6674DC471022}"/>
              </a:ext>
            </a:extLst>
          </p:cNvPr>
          <p:cNvSpPr>
            <a:spLocks noChangeShapeType="1"/>
          </p:cNvSpPr>
          <p:nvPr/>
        </p:nvSpPr>
        <p:spPr bwMode="auto">
          <a:xfrm flipV="1">
            <a:off x="4075656" y="1555697"/>
            <a:ext cx="4409144" cy="9886"/>
          </a:xfrm>
          <a:prstGeom prst="line">
            <a:avLst/>
          </a:prstGeom>
          <a:solidFill>
            <a:schemeClr val="bg1"/>
          </a:solidFill>
          <a:ln w="63500">
            <a:solidFill>
              <a:srgbClr val="FFC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11" name="Line 137">
            <a:extLst>
              <a:ext uri="{FF2B5EF4-FFF2-40B4-BE49-F238E27FC236}">
                <a16:creationId xmlns:a16="http://schemas.microsoft.com/office/drawing/2014/main" id="{F82AB6E6-F33B-4355-92F7-EDE66B1E928C}"/>
              </a:ext>
            </a:extLst>
          </p:cNvPr>
          <p:cNvSpPr>
            <a:spLocks noChangeShapeType="1"/>
          </p:cNvSpPr>
          <p:nvPr/>
        </p:nvSpPr>
        <p:spPr bwMode="auto">
          <a:xfrm flipV="1">
            <a:off x="4067323" y="1679503"/>
            <a:ext cx="4409144" cy="9886"/>
          </a:xfrm>
          <a:prstGeom prst="line">
            <a:avLst/>
          </a:prstGeom>
          <a:solidFill>
            <a:schemeClr val="bg1"/>
          </a:solidFill>
          <a:ln w="63500">
            <a:solidFill>
              <a:srgbClr val="FFC000"/>
            </a:solidFill>
          </a:ln>
        </p:spPr>
        <p:style>
          <a:lnRef idx="1">
            <a:schemeClr val="accent1"/>
          </a:lnRef>
          <a:fillRef idx="0">
            <a:schemeClr val="accent1"/>
          </a:fillRef>
          <a:effectRef idx="0">
            <a:schemeClr val="accent1"/>
          </a:effectRef>
          <a:fontRef idx="minor">
            <a:schemeClr val="tx1"/>
          </a:fontRef>
        </p:style>
        <p:txBody>
          <a:bodyPr/>
          <a:lstStyle/>
          <a:p>
            <a:endParaRPr lang="zh-CN" altLang="en-US" sz="1200" dirty="0"/>
          </a:p>
        </p:txBody>
      </p:sp>
      <p:sp>
        <p:nvSpPr>
          <p:cNvPr id="12" name="Line 137">
            <a:extLst>
              <a:ext uri="{FF2B5EF4-FFF2-40B4-BE49-F238E27FC236}">
                <a16:creationId xmlns:a16="http://schemas.microsoft.com/office/drawing/2014/main" id="{1683CC45-BCA9-4E92-9C75-5FFAC2CE8C9D}"/>
              </a:ext>
            </a:extLst>
          </p:cNvPr>
          <p:cNvSpPr>
            <a:spLocks noChangeShapeType="1"/>
          </p:cNvSpPr>
          <p:nvPr/>
        </p:nvSpPr>
        <p:spPr bwMode="auto">
          <a:xfrm flipH="1" flipV="1">
            <a:off x="10367321" y="2924987"/>
            <a:ext cx="0" cy="1022631"/>
          </a:xfrm>
          <a:prstGeom prst="line">
            <a:avLst/>
          </a:prstGeom>
          <a:solidFill>
            <a:schemeClr val="bg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13" name="Line 137">
            <a:extLst>
              <a:ext uri="{FF2B5EF4-FFF2-40B4-BE49-F238E27FC236}">
                <a16:creationId xmlns:a16="http://schemas.microsoft.com/office/drawing/2014/main" id="{540ED555-1D69-408B-8AB2-887935381E00}"/>
              </a:ext>
            </a:extLst>
          </p:cNvPr>
          <p:cNvSpPr>
            <a:spLocks noChangeShapeType="1"/>
          </p:cNvSpPr>
          <p:nvPr/>
        </p:nvSpPr>
        <p:spPr bwMode="auto">
          <a:xfrm flipH="1" flipV="1">
            <a:off x="6242399" y="3054250"/>
            <a:ext cx="0" cy="1022631"/>
          </a:xfrm>
          <a:prstGeom prst="line">
            <a:avLst/>
          </a:prstGeom>
          <a:solidFill>
            <a:schemeClr val="bg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14" name="Line 137">
            <a:extLst>
              <a:ext uri="{FF2B5EF4-FFF2-40B4-BE49-F238E27FC236}">
                <a16:creationId xmlns:a16="http://schemas.microsoft.com/office/drawing/2014/main" id="{30AC711B-B252-41CE-ABCF-B17F3C37BDF8}"/>
              </a:ext>
            </a:extLst>
          </p:cNvPr>
          <p:cNvSpPr>
            <a:spLocks noChangeShapeType="1"/>
          </p:cNvSpPr>
          <p:nvPr/>
        </p:nvSpPr>
        <p:spPr bwMode="auto">
          <a:xfrm flipH="1" flipV="1">
            <a:off x="1792333" y="1306150"/>
            <a:ext cx="1034018"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15" name="Line 137">
            <a:extLst>
              <a:ext uri="{FF2B5EF4-FFF2-40B4-BE49-F238E27FC236}">
                <a16:creationId xmlns:a16="http://schemas.microsoft.com/office/drawing/2014/main" id="{84F16AD1-2134-412A-ABD9-97A28415787E}"/>
              </a:ext>
            </a:extLst>
          </p:cNvPr>
          <p:cNvSpPr>
            <a:spLocks noChangeShapeType="1"/>
          </p:cNvSpPr>
          <p:nvPr/>
        </p:nvSpPr>
        <p:spPr bwMode="auto">
          <a:xfrm flipH="1" flipV="1">
            <a:off x="1792333" y="2067865"/>
            <a:ext cx="1034018"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16" name="Text Box 141">
            <a:extLst>
              <a:ext uri="{FF2B5EF4-FFF2-40B4-BE49-F238E27FC236}">
                <a16:creationId xmlns:a16="http://schemas.microsoft.com/office/drawing/2014/main" id="{8093FAFF-A96A-4721-9DEC-30E210774597}"/>
              </a:ext>
            </a:extLst>
          </p:cNvPr>
          <p:cNvSpPr txBox="1">
            <a:spLocks noChangeArrowheads="1"/>
          </p:cNvSpPr>
          <p:nvPr/>
        </p:nvSpPr>
        <p:spPr bwMode="auto">
          <a:xfrm>
            <a:off x="1152333" y="1522787"/>
            <a:ext cx="1319106"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菏泽节点</a:t>
            </a:r>
            <a:r>
              <a:rPr lang="en-US" altLang="zh-CN" sz="1200" b="1" dirty="0">
                <a:solidFill>
                  <a:srgbClr val="FF0000"/>
                </a:solidFill>
              </a:rPr>
              <a:t>-S9306</a:t>
            </a:r>
          </a:p>
        </p:txBody>
      </p:sp>
      <p:sp>
        <p:nvSpPr>
          <p:cNvPr id="17" name="Text Box 141">
            <a:extLst>
              <a:ext uri="{FF2B5EF4-FFF2-40B4-BE49-F238E27FC236}">
                <a16:creationId xmlns:a16="http://schemas.microsoft.com/office/drawing/2014/main" id="{8F1769A7-98E7-4033-AA3B-D480E571EA97}"/>
              </a:ext>
            </a:extLst>
          </p:cNvPr>
          <p:cNvSpPr txBox="1">
            <a:spLocks noChangeArrowheads="1"/>
          </p:cNvSpPr>
          <p:nvPr/>
        </p:nvSpPr>
        <p:spPr bwMode="auto">
          <a:xfrm>
            <a:off x="1190335" y="2264538"/>
            <a:ext cx="1529841"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枣庄节点</a:t>
            </a:r>
            <a:r>
              <a:rPr lang="en-US" altLang="zh-CN" sz="1200" b="1" dirty="0">
                <a:solidFill>
                  <a:srgbClr val="FF0000"/>
                </a:solidFill>
              </a:rPr>
              <a:t>-NE40Ex8</a:t>
            </a:r>
          </a:p>
        </p:txBody>
      </p:sp>
      <p:sp>
        <p:nvSpPr>
          <p:cNvPr id="18" name="Text Box 141">
            <a:extLst>
              <a:ext uri="{FF2B5EF4-FFF2-40B4-BE49-F238E27FC236}">
                <a16:creationId xmlns:a16="http://schemas.microsoft.com/office/drawing/2014/main" id="{95415AFF-03CC-4EA9-A39B-A6E8823764C0}"/>
              </a:ext>
            </a:extLst>
          </p:cNvPr>
          <p:cNvSpPr txBox="1">
            <a:spLocks noChangeArrowheads="1"/>
          </p:cNvSpPr>
          <p:nvPr/>
        </p:nvSpPr>
        <p:spPr bwMode="auto">
          <a:xfrm>
            <a:off x="927155" y="2949389"/>
            <a:ext cx="2377556"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潍坊医学院节点</a:t>
            </a:r>
            <a:r>
              <a:rPr lang="en-US" altLang="zh-CN" sz="1200" b="1" dirty="0">
                <a:solidFill>
                  <a:srgbClr val="FF0000"/>
                </a:solidFill>
              </a:rPr>
              <a:t>-H3C5560</a:t>
            </a:r>
          </a:p>
        </p:txBody>
      </p:sp>
      <p:sp>
        <p:nvSpPr>
          <p:cNvPr id="19" name="Line 137">
            <a:extLst>
              <a:ext uri="{FF2B5EF4-FFF2-40B4-BE49-F238E27FC236}">
                <a16:creationId xmlns:a16="http://schemas.microsoft.com/office/drawing/2014/main" id="{04F86AEA-2813-441E-B14B-DA194DC361BF}"/>
              </a:ext>
            </a:extLst>
          </p:cNvPr>
          <p:cNvSpPr>
            <a:spLocks noChangeShapeType="1"/>
          </p:cNvSpPr>
          <p:nvPr/>
        </p:nvSpPr>
        <p:spPr bwMode="auto">
          <a:xfrm flipH="1" flipV="1">
            <a:off x="1769123" y="2784550"/>
            <a:ext cx="1034018"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20" name="Text Box 141">
            <a:extLst>
              <a:ext uri="{FF2B5EF4-FFF2-40B4-BE49-F238E27FC236}">
                <a16:creationId xmlns:a16="http://schemas.microsoft.com/office/drawing/2014/main" id="{DCFB6850-A4F0-494F-874F-A7A5F4E7A545}"/>
              </a:ext>
            </a:extLst>
          </p:cNvPr>
          <p:cNvSpPr txBox="1">
            <a:spLocks noChangeArrowheads="1"/>
          </p:cNvSpPr>
          <p:nvPr/>
        </p:nvSpPr>
        <p:spPr bwMode="auto">
          <a:xfrm>
            <a:off x="1265847" y="3649690"/>
            <a:ext cx="1453351"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潍坊节点</a:t>
            </a:r>
            <a:r>
              <a:rPr lang="en-US" altLang="zh-CN" sz="1200" b="1" dirty="0">
                <a:solidFill>
                  <a:srgbClr val="FF0000"/>
                </a:solidFill>
              </a:rPr>
              <a:t>-NE20E</a:t>
            </a:r>
            <a:endParaRPr lang="zh-CN" altLang="en-US" sz="1200" b="1" dirty="0">
              <a:solidFill>
                <a:srgbClr val="FF0000"/>
              </a:solidFill>
            </a:endParaRPr>
          </a:p>
        </p:txBody>
      </p:sp>
      <p:sp>
        <p:nvSpPr>
          <p:cNvPr id="21" name="Line 137">
            <a:extLst>
              <a:ext uri="{FF2B5EF4-FFF2-40B4-BE49-F238E27FC236}">
                <a16:creationId xmlns:a16="http://schemas.microsoft.com/office/drawing/2014/main" id="{D4A5618D-E0B3-4524-8FE0-669311A03707}"/>
              </a:ext>
            </a:extLst>
          </p:cNvPr>
          <p:cNvSpPr>
            <a:spLocks noChangeShapeType="1"/>
          </p:cNvSpPr>
          <p:nvPr/>
        </p:nvSpPr>
        <p:spPr bwMode="auto">
          <a:xfrm flipH="1" flipV="1">
            <a:off x="1769357" y="3479723"/>
            <a:ext cx="1034018"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22" name="Line 137">
            <a:extLst>
              <a:ext uri="{FF2B5EF4-FFF2-40B4-BE49-F238E27FC236}">
                <a16:creationId xmlns:a16="http://schemas.microsoft.com/office/drawing/2014/main" id="{3C722340-09EB-4693-9C0B-B8EFBCEBF0C5}"/>
              </a:ext>
            </a:extLst>
          </p:cNvPr>
          <p:cNvSpPr>
            <a:spLocks noChangeShapeType="1"/>
          </p:cNvSpPr>
          <p:nvPr/>
        </p:nvSpPr>
        <p:spPr bwMode="auto">
          <a:xfrm flipH="1" flipV="1">
            <a:off x="1769123" y="4235611"/>
            <a:ext cx="1034018" cy="0"/>
          </a:xfrm>
          <a:prstGeom prst="line">
            <a:avLst/>
          </a:prstGeom>
          <a:solidFill>
            <a:schemeClr val="bg1"/>
          </a:solidFill>
          <a:ln w="50800">
            <a:solidFill>
              <a:srgbClr val="FFC000"/>
            </a:solidFill>
          </a:ln>
        </p:spPr>
        <p:style>
          <a:lnRef idx="1">
            <a:schemeClr val="accent1"/>
          </a:lnRef>
          <a:fillRef idx="0">
            <a:schemeClr val="accent1"/>
          </a:fillRef>
          <a:effectRef idx="0">
            <a:schemeClr val="accent1"/>
          </a:effectRef>
          <a:fontRef idx="minor">
            <a:schemeClr val="tx1"/>
          </a:fontRef>
        </p:style>
        <p:txBody>
          <a:bodyPr/>
          <a:lstStyle/>
          <a:p>
            <a:endParaRPr lang="zh-CN" altLang="en-US" sz="1200" dirty="0"/>
          </a:p>
        </p:txBody>
      </p:sp>
      <p:sp>
        <p:nvSpPr>
          <p:cNvPr id="23" name="Text Box 141">
            <a:extLst>
              <a:ext uri="{FF2B5EF4-FFF2-40B4-BE49-F238E27FC236}">
                <a16:creationId xmlns:a16="http://schemas.microsoft.com/office/drawing/2014/main" id="{11557A77-9D2A-41A3-BAD2-C85F262EF035}"/>
              </a:ext>
            </a:extLst>
          </p:cNvPr>
          <p:cNvSpPr txBox="1">
            <a:spLocks noChangeArrowheads="1"/>
          </p:cNvSpPr>
          <p:nvPr/>
        </p:nvSpPr>
        <p:spPr bwMode="auto">
          <a:xfrm>
            <a:off x="2529288" y="5864201"/>
            <a:ext cx="968077"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东营节点</a:t>
            </a:r>
            <a:endParaRPr lang="en-US" altLang="zh-CN" sz="1200" b="1" dirty="0">
              <a:solidFill>
                <a:srgbClr val="FF0000"/>
              </a:solidFill>
            </a:endParaRPr>
          </a:p>
          <a:p>
            <a:pPr>
              <a:spcBef>
                <a:spcPct val="50000"/>
              </a:spcBef>
            </a:pPr>
            <a:r>
              <a:rPr lang="en-US" altLang="zh-CN" sz="1200" b="1" dirty="0">
                <a:solidFill>
                  <a:srgbClr val="FF0000"/>
                </a:solidFill>
              </a:rPr>
              <a:t>S5720</a:t>
            </a:r>
          </a:p>
        </p:txBody>
      </p:sp>
      <p:sp>
        <p:nvSpPr>
          <p:cNvPr id="24" name="Line 137">
            <a:extLst>
              <a:ext uri="{FF2B5EF4-FFF2-40B4-BE49-F238E27FC236}">
                <a16:creationId xmlns:a16="http://schemas.microsoft.com/office/drawing/2014/main" id="{E45CBF9F-8A11-4D38-AD9B-66BD47B69360}"/>
              </a:ext>
            </a:extLst>
          </p:cNvPr>
          <p:cNvSpPr>
            <a:spLocks noChangeShapeType="1"/>
          </p:cNvSpPr>
          <p:nvPr/>
        </p:nvSpPr>
        <p:spPr bwMode="auto">
          <a:xfrm flipH="1">
            <a:off x="1844883" y="4998508"/>
            <a:ext cx="1083058" cy="709144"/>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25" name="Line 137">
            <a:extLst>
              <a:ext uri="{FF2B5EF4-FFF2-40B4-BE49-F238E27FC236}">
                <a16:creationId xmlns:a16="http://schemas.microsoft.com/office/drawing/2014/main" id="{C90BAC23-F254-4D1F-A2FA-09857FEE4206}"/>
              </a:ext>
            </a:extLst>
          </p:cNvPr>
          <p:cNvSpPr>
            <a:spLocks noChangeShapeType="1"/>
          </p:cNvSpPr>
          <p:nvPr/>
        </p:nvSpPr>
        <p:spPr bwMode="auto">
          <a:xfrm flipH="1" flipV="1">
            <a:off x="1830305" y="4976103"/>
            <a:ext cx="1034018"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26" name="Text Box 141">
            <a:extLst>
              <a:ext uri="{FF2B5EF4-FFF2-40B4-BE49-F238E27FC236}">
                <a16:creationId xmlns:a16="http://schemas.microsoft.com/office/drawing/2014/main" id="{7673E25B-A14B-494B-B419-36B8FB3A8B6D}"/>
              </a:ext>
            </a:extLst>
          </p:cNvPr>
          <p:cNvSpPr txBox="1">
            <a:spLocks noChangeArrowheads="1"/>
          </p:cNvSpPr>
          <p:nvPr/>
        </p:nvSpPr>
        <p:spPr bwMode="auto">
          <a:xfrm>
            <a:off x="1104048" y="5921209"/>
            <a:ext cx="1336570"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日照节点</a:t>
            </a:r>
            <a:r>
              <a:rPr lang="en-US" altLang="zh-CN" sz="1200" b="1" dirty="0">
                <a:solidFill>
                  <a:srgbClr val="FF0000"/>
                </a:solidFill>
              </a:rPr>
              <a:t>-S9306</a:t>
            </a:r>
          </a:p>
        </p:txBody>
      </p:sp>
      <p:sp>
        <p:nvSpPr>
          <p:cNvPr id="27" name="Line 137">
            <a:extLst>
              <a:ext uri="{FF2B5EF4-FFF2-40B4-BE49-F238E27FC236}">
                <a16:creationId xmlns:a16="http://schemas.microsoft.com/office/drawing/2014/main" id="{45E0077A-7DDA-4AF6-9EB6-A5D6FCD8F710}"/>
              </a:ext>
            </a:extLst>
          </p:cNvPr>
          <p:cNvSpPr>
            <a:spLocks noChangeShapeType="1"/>
          </p:cNvSpPr>
          <p:nvPr/>
        </p:nvSpPr>
        <p:spPr bwMode="auto">
          <a:xfrm flipH="1" flipV="1">
            <a:off x="1851052" y="485429"/>
            <a:ext cx="1034018"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dirty="0"/>
          </a:p>
        </p:txBody>
      </p:sp>
      <p:sp>
        <p:nvSpPr>
          <p:cNvPr id="28" name="Text Box 141">
            <a:extLst>
              <a:ext uri="{FF2B5EF4-FFF2-40B4-BE49-F238E27FC236}">
                <a16:creationId xmlns:a16="http://schemas.microsoft.com/office/drawing/2014/main" id="{58215507-5711-4DD6-9F1F-9DE513AFC959}"/>
              </a:ext>
            </a:extLst>
          </p:cNvPr>
          <p:cNvSpPr txBox="1">
            <a:spLocks noChangeArrowheads="1"/>
          </p:cNvSpPr>
          <p:nvPr/>
        </p:nvSpPr>
        <p:spPr bwMode="auto">
          <a:xfrm>
            <a:off x="1156400" y="729182"/>
            <a:ext cx="1295796"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eaLnBrk="1" hangingPunct="1">
              <a:spcBef>
                <a:spcPct val="50000"/>
              </a:spcBef>
            </a:pPr>
            <a:r>
              <a:rPr lang="zh-CN" altLang="en-US" sz="1200" b="1" dirty="0">
                <a:solidFill>
                  <a:srgbClr val="FF0000"/>
                </a:solidFill>
              </a:rPr>
              <a:t>莱芜节点</a:t>
            </a:r>
            <a:r>
              <a:rPr lang="en-US" altLang="zh-CN" sz="1200" b="1" dirty="0">
                <a:solidFill>
                  <a:srgbClr val="FF0000"/>
                </a:solidFill>
              </a:rPr>
              <a:t>-S5720</a:t>
            </a:r>
          </a:p>
        </p:txBody>
      </p:sp>
      <p:grpSp>
        <p:nvGrpSpPr>
          <p:cNvPr id="29" name="组合 28">
            <a:extLst>
              <a:ext uri="{FF2B5EF4-FFF2-40B4-BE49-F238E27FC236}">
                <a16:creationId xmlns:a16="http://schemas.microsoft.com/office/drawing/2014/main" id="{4E868AED-8040-4FA3-9D59-8C7217876BB9}"/>
              </a:ext>
            </a:extLst>
          </p:cNvPr>
          <p:cNvGrpSpPr/>
          <p:nvPr/>
        </p:nvGrpSpPr>
        <p:grpSpPr>
          <a:xfrm>
            <a:off x="3240314" y="5108306"/>
            <a:ext cx="798480" cy="1336003"/>
            <a:chOff x="3450287" y="5094736"/>
            <a:chExt cx="798480" cy="1336003"/>
          </a:xfrm>
        </p:grpSpPr>
        <p:cxnSp>
          <p:nvCxnSpPr>
            <p:cNvPr id="30" name="直接连接符 29">
              <a:extLst>
                <a:ext uri="{FF2B5EF4-FFF2-40B4-BE49-F238E27FC236}">
                  <a16:creationId xmlns:a16="http://schemas.microsoft.com/office/drawing/2014/main" id="{C907FDD3-E8BE-4E72-A38A-8750C51919FA}"/>
                </a:ext>
              </a:extLst>
            </p:cNvPr>
            <p:cNvCxnSpPr>
              <a:cxnSpLocks/>
            </p:cNvCxnSpPr>
            <p:nvPr/>
          </p:nvCxnSpPr>
          <p:spPr>
            <a:xfrm>
              <a:off x="3793997" y="5094736"/>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Box 141">
              <a:extLst>
                <a:ext uri="{FF2B5EF4-FFF2-40B4-BE49-F238E27FC236}">
                  <a16:creationId xmlns:a16="http://schemas.microsoft.com/office/drawing/2014/main" id="{FAB272FA-A57D-4513-A006-D347910AC218}"/>
                </a:ext>
              </a:extLst>
            </p:cNvPr>
            <p:cNvSpPr txBox="1">
              <a:spLocks noChangeArrowheads="1"/>
            </p:cNvSpPr>
            <p:nvPr/>
          </p:nvSpPr>
          <p:spPr bwMode="auto">
            <a:xfrm>
              <a:off x="3450287" y="5876741"/>
              <a:ext cx="798480"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德州节点</a:t>
              </a:r>
              <a:endParaRPr lang="en-US" altLang="zh-CN" sz="1200" b="1" dirty="0">
                <a:solidFill>
                  <a:srgbClr val="FF0000"/>
                </a:solidFill>
              </a:endParaRPr>
            </a:p>
            <a:p>
              <a:pPr>
                <a:spcBef>
                  <a:spcPct val="50000"/>
                </a:spcBef>
              </a:pPr>
              <a:r>
                <a:rPr lang="en-US" altLang="zh-CN" sz="1200" b="1" dirty="0">
                  <a:solidFill>
                    <a:srgbClr val="FF0000"/>
                  </a:solidFill>
                </a:rPr>
                <a:t>S5750</a:t>
              </a:r>
            </a:p>
          </p:txBody>
        </p:sp>
        <p:pic>
          <p:nvPicPr>
            <p:cNvPr id="32" name="Picture 29" descr="中低端路由器">
              <a:extLst>
                <a:ext uri="{FF2B5EF4-FFF2-40B4-BE49-F238E27FC236}">
                  <a16:creationId xmlns:a16="http://schemas.microsoft.com/office/drawing/2014/main" id="{CFD49E2E-B4E0-4BA6-94BB-503881AB19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8130" y="5559478"/>
              <a:ext cx="546091" cy="338623"/>
            </a:xfrm>
            <a:prstGeom prst="rect">
              <a:avLst/>
            </a:prstGeom>
            <a:solidFill>
              <a:schemeClr val="bg1"/>
            </a:solidFill>
          </p:spPr>
        </p:pic>
      </p:grpSp>
      <p:pic>
        <p:nvPicPr>
          <p:cNvPr id="33" name="Picture 29" descr="中低端路由器">
            <a:extLst>
              <a:ext uri="{FF2B5EF4-FFF2-40B4-BE49-F238E27FC236}">
                <a16:creationId xmlns:a16="http://schemas.microsoft.com/office/drawing/2014/main" id="{D5CFB111-7AA7-4F80-B22B-FF5EAFF9C9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198" y="2638268"/>
            <a:ext cx="546091" cy="338623"/>
          </a:xfrm>
          <a:prstGeom prst="rect">
            <a:avLst/>
          </a:prstGeom>
          <a:solidFill>
            <a:schemeClr val="bg1"/>
          </a:solidFill>
        </p:spPr>
      </p:pic>
      <p:pic>
        <p:nvPicPr>
          <p:cNvPr id="34" name="Picture 29" descr="中低端路由器">
            <a:extLst>
              <a:ext uri="{FF2B5EF4-FFF2-40B4-BE49-F238E27FC236}">
                <a16:creationId xmlns:a16="http://schemas.microsoft.com/office/drawing/2014/main" id="{4D41A812-2F45-4A88-B076-6DC440892E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009" y="3310411"/>
            <a:ext cx="546091" cy="338623"/>
          </a:xfrm>
          <a:prstGeom prst="rect">
            <a:avLst/>
          </a:prstGeom>
          <a:solidFill>
            <a:schemeClr val="bg1"/>
          </a:solidFill>
        </p:spPr>
      </p:pic>
      <p:pic>
        <p:nvPicPr>
          <p:cNvPr id="35" name="Picture 29" descr="中低端路由器">
            <a:extLst>
              <a:ext uri="{FF2B5EF4-FFF2-40B4-BE49-F238E27FC236}">
                <a16:creationId xmlns:a16="http://schemas.microsoft.com/office/drawing/2014/main" id="{3929FC0A-AFC1-4566-B878-6080020E3C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210" y="4113614"/>
            <a:ext cx="546091" cy="338623"/>
          </a:xfrm>
          <a:prstGeom prst="rect">
            <a:avLst/>
          </a:prstGeom>
          <a:solidFill>
            <a:schemeClr val="bg1"/>
          </a:solidFill>
        </p:spPr>
      </p:pic>
      <p:pic>
        <p:nvPicPr>
          <p:cNvPr id="36" name="Picture 29" descr="中低端路由器">
            <a:extLst>
              <a:ext uri="{FF2B5EF4-FFF2-40B4-BE49-F238E27FC236}">
                <a16:creationId xmlns:a16="http://schemas.microsoft.com/office/drawing/2014/main" id="{CD8E04D7-1164-47D4-B4E5-DF7CA2520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9408" y="4842508"/>
            <a:ext cx="546091" cy="338623"/>
          </a:xfrm>
          <a:prstGeom prst="rect">
            <a:avLst/>
          </a:prstGeom>
          <a:solidFill>
            <a:schemeClr val="bg1"/>
          </a:solidFill>
        </p:spPr>
      </p:pic>
      <p:pic>
        <p:nvPicPr>
          <p:cNvPr id="37" name="Picture 29" descr="中低端路由器">
            <a:extLst>
              <a:ext uri="{FF2B5EF4-FFF2-40B4-BE49-F238E27FC236}">
                <a16:creationId xmlns:a16="http://schemas.microsoft.com/office/drawing/2014/main" id="{FF0E3A86-FA16-47DA-9891-69C4055061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408" y="5629392"/>
            <a:ext cx="546091" cy="338623"/>
          </a:xfrm>
          <a:prstGeom prst="rect">
            <a:avLst/>
          </a:prstGeom>
          <a:solidFill>
            <a:schemeClr val="bg1"/>
          </a:solidFill>
        </p:spPr>
      </p:pic>
      <p:pic>
        <p:nvPicPr>
          <p:cNvPr id="38" name="Picture 29" descr="中低端路由器">
            <a:extLst>
              <a:ext uri="{FF2B5EF4-FFF2-40B4-BE49-F238E27FC236}">
                <a16:creationId xmlns:a16="http://schemas.microsoft.com/office/drawing/2014/main" id="{1BF86AAA-E16C-47A6-AC8C-A51D66C43B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210" y="1908867"/>
            <a:ext cx="546091" cy="338623"/>
          </a:xfrm>
          <a:prstGeom prst="rect">
            <a:avLst/>
          </a:prstGeom>
          <a:solidFill>
            <a:schemeClr val="bg1"/>
          </a:solidFill>
        </p:spPr>
      </p:pic>
      <p:pic>
        <p:nvPicPr>
          <p:cNvPr id="39" name="Picture 29" descr="中低端路由器">
            <a:extLst>
              <a:ext uri="{FF2B5EF4-FFF2-40B4-BE49-F238E27FC236}">
                <a16:creationId xmlns:a16="http://schemas.microsoft.com/office/drawing/2014/main" id="{2BCCFE78-BF3D-410C-855F-EB7A57E761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021" y="1169070"/>
            <a:ext cx="546091" cy="338623"/>
          </a:xfrm>
          <a:prstGeom prst="rect">
            <a:avLst/>
          </a:prstGeom>
          <a:solidFill>
            <a:schemeClr val="bg1"/>
          </a:solidFill>
        </p:spPr>
      </p:pic>
      <p:pic>
        <p:nvPicPr>
          <p:cNvPr id="40" name="Picture 29" descr="中低端路由器">
            <a:extLst>
              <a:ext uri="{FF2B5EF4-FFF2-40B4-BE49-F238E27FC236}">
                <a16:creationId xmlns:a16="http://schemas.microsoft.com/office/drawing/2014/main" id="{3EDF3069-2EAC-4930-97BD-E47BCCB4D2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121" y="359697"/>
            <a:ext cx="546091" cy="338623"/>
          </a:xfrm>
          <a:prstGeom prst="rect">
            <a:avLst/>
          </a:prstGeom>
          <a:solidFill>
            <a:schemeClr val="bg1"/>
          </a:solidFill>
        </p:spPr>
      </p:pic>
      <p:pic>
        <p:nvPicPr>
          <p:cNvPr id="41" name="Picture 29" descr="中低端路由器">
            <a:extLst>
              <a:ext uri="{FF2B5EF4-FFF2-40B4-BE49-F238E27FC236}">
                <a16:creationId xmlns:a16="http://schemas.microsoft.com/office/drawing/2014/main" id="{55A46B22-3CC2-4FD4-8BDB-B94BE8CD7B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1387" y="5560744"/>
            <a:ext cx="546091" cy="338623"/>
          </a:xfrm>
          <a:prstGeom prst="rect">
            <a:avLst/>
          </a:prstGeom>
          <a:solidFill>
            <a:schemeClr val="bg1"/>
          </a:solidFill>
        </p:spPr>
      </p:pic>
      <p:pic>
        <p:nvPicPr>
          <p:cNvPr id="42" name="Picture 31" descr="核心路由器">
            <a:extLst>
              <a:ext uri="{FF2B5EF4-FFF2-40B4-BE49-F238E27FC236}">
                <a16:creationId xmlns:a16="http://schemas.microsoft.com/office/drawing/2014/main" id="{469F0727-5E84-4E27-961D-D214A2C2DC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64657" y="2622984"/>
            <a:ext cx="546091" cy="431266"/>
          </a:xfrm>
          <a:prstGeom prst="rect">
            <a:avLst/>
          </a:prstGeom>
          <a:solidFill>
            <a:schemeClr val="bg1"/>
          </a:solidFill>
        </p:spPr>
      </p:pic>
      <p:pic>
        <p:nvPicPr>
          <p:cNvPr id="43" name="Picture 31" descr="核心路由器">
            <a:extLst>
              <a:ext uri="{FF2B5EF4-FFF2-40B4-BE49-F238E27FC236}">
                <a16:creationId xmlns:a16="http://schemas.microsoft.com/office/drawing/2014/main" id="{189DA79C-B8A1-41D1-8437-C58118DC93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031295" y="2638268"/>
            <a:ext cx="546091" cy="431266"/>
          </a:xfrm>
          <a:prstGeom prst="rect">
            <a:avLst/>
          </a:prstGeom>
          <a:solidFill>
            <a:schemeClr val="bg1"/>
          </a:solidFill>
        </p:spPr>
      </p:pic>
      <p:pic>
        <p:nvPicPr>
          <p:cNvPr id="44" name="Picture 31" descr="核心路由器">
            <a:extLst>
              <a:ext uri="{FF2B5EF4-FFF2-40B4-BE49-F238E27FC236}">
                <a16:creationId xmlns:a16="http://schemas.microsoft.com/office/drawing/2014/main" id="{F5DF5982-7102-4CCA-A456-A230DD5090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64759" y="1470008"/>
            <a:ext cx="546091" cy="431266"/>
          </a:xfrm>
          <a:prstGeom prst="rect">
            <a:avLst/>
          </a:prstGeom>
          <a:solidFill>
            <a:schemeClr val="bg1"/>
          </a:solidFill>
        </p:spPr>
      </p:pic>
      <p:pic>
        <p:nvPicPr>
          <p:cNvPr id="45" name="Picture 38" descr="Office-Building">
            <a:extLst>
              <a:ext uri="{FF2B5EF4-FFF2-40B4-BE49-F238E27FC236}">
                <a16:creationId xmlns:a16="http://schemas.microsoft.com/office/drawing/2014/main" id="{CF5FDC4C-2BFE-49FF-A3C2-40A980137F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6399" y="3872300"/>
            <a:ext cx="776778" cy="534872"/>
          </a:xfrm>
          <a:prstGeom prst="rect">
            <a:avLst/>
          </a:prstGeom>
          <a:solidFill>
            <a:schemeClr val="bg1"/>
          </a:solidFill>
        </p:spPr>
      </p:pic>
      <p:pic>
        <p:nvPicPr>
          <p:cNvPr id="46" name="Picture 16" descr="IPS [转换]">
            <a:extLst>
              <a:ext uri="{FF2B5EF4-FFF2-40B4-BE49-F238E27FC236}">
                <a16:creationId xmlns:a16="http://schemas.microsoft.com/office/drawing/2014/main" id="{ED391330-01E6-4DC9-9E85-48520AEFE0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0793" y="3892522"/>
            <a:ext cx="785697" cy="471654"/>
          </a:xfrm>
          <a:prstGeom prst="rect">
            <a:avLst/>
          </a:prstGeom>
          <a:solidFill>
            <a:schemeClr val="bg1"/>
          </a:solidFill>
        </p:spPr>
      </p:pic>
      <p:pic>
        <p:nvPicPr>
          <p:cNvPr id="47" name="Picture 7" descr="WWW服务">
            <a:extLst>
              <a:ext uri="{FF2B5EF4-FFF2-40B4-BE49-F238E27FC236}">
                <a16:creationId xmlns:a16="http://schemas.microsoft.com/office/drawing/2014/main" id="{F8BE2EF5-C558-471C-BA44-6E03C052A3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405596">
            <a:off x="4015313" y="3876712"/>
            <a:ext cx="469729" cy="536157"/>
          </a:xfrm>
          <a:prstGeom prst="rect">
            <a:avLst/>
          </a:prstGeom>
          <a:solidFill>
            <a:schemeClr val="bg1"/>
          </a:solidFill>
        </p:spPr>
      </p:pic>
      <p:pic>
        <p:nvPicPr>
          <p:cNvPr id="48" name="Picture 455" descr="图片146">
            <a:extLst>
              <a:ext uri="{FF2B5EF4-FFF2-40B4-BE49-F238E27FC236}">
                <a16:creationId xmlns:a16="http://schemas.microsoft.com/office/drawing/2014/main" id="{23433768-8BF1-4C27-BB73-DCB7A9EFBB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6149" y="3888300"/>
            <a:ext cx="405581" cy="486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 name="Line 137">
            <a:extLst>
              <a:ext uri="{FF2B5EF4-FFF2-40B4-BE49-F238E27FC236}">
                <a16:creationId xmlns:a16="http://schemas.microsoft.com/office/drawing/2014/main" id="{6958DEE0-B1F9-4661-9612-827BB2851095}"/>
              </a:ext>
            </a:extLst>
          </p:cNvPr>
          <p:cNvSpPr>
            <a:spLocks noChangeShapeType="1"/>
          </p:cNvSpPr>
          <p:nvPr/>
        </p:nvSpPr>
        <p:spPr bwMode="auto">
          <a:xfrm flipH="1" flipV="1">
            <a:off x="8757844" y="2938822"/>
            <a:ext cx="0" cy="1022631"/>
          </a:xfrm>
          <a:prstGeom prst="line">
            <a:avLst/>
          </a:prstGeom>
          <a:solidFill>
            <a:schemeClr val="bg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50" name="Line 137">
            <a:extLst>
              <a:ext uri="{FF2B5EF4-FFF2-40B4-BE49-F238E27FC236}">
                <a16:creationId xmlns:a16="http://schemas.microsoft.com/office/drawing/2014/main" id="{1BA74371-228B-45F5-B693-91C236FB66DC}"/>
              </a:ext>
            </a:extLst>
          </p:cNvPr>
          <p:cNvSpPr>
            <a:spLocks noChangeShapeType="1"/>
          </p:cNvSpPr>
          <p:nvPr/>
        </p:nvSpPr>
        <p:spPr bwMode="auto">
          <a:xfrm flipV="1">
            <a:off x="8735924" y="764325"/>
            <a:ext cx="3" cy="2027221"/>
          </a:xfrm>
          <a:prstGeom prst="line">
            <a:avLst/>
          </a:prstGeom>
          <a:solidFill>
            <a:schemeClr val="bg1"/>
          </a:solidFill>
          <a:ln w="63500">
            <a:solidFill>
              <a:srgbClr val="FFC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51" name="Line 137">
            <a:extLst>
              <a:ext uri="{FF2B5EF4-FFF2-40B4-BE49-F238E27FC236}">
                <a16:creationId xmlns:a16="http://schemas.microsoft.com/office/drawing/2014/main" id="{6153667F-FBE8-454E-BC7B-64FD0AB1454F}"/>
              </a:ext>
            </a:extLst>
          </p:cNvPr>
          <p:cNvSpPr>
            <a:spLocks noChangeShapeType="1"/>
          </p:cNvSpPr>
          <p:nvPr/>
        </p:nvSpPr>
        <p:spPr bwMode="auto">
          <a:xfrm flipH="1" flipV="1">
            <a:off x="8813844" y="2766052"/>
            <a:ext cx="1685578" cy="8315"/>
          </a:xfrm>
          <a:prstGeom prst="line">
            <a:avLst/>
          </a:prstGeom>
          <a:solidFill>
            <a:schemeClr val="bg1"/>
          </a:solidFill>
          <a:ln w="63500">
            <a:solidFill>
              <a:srgbClr val="FFC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52" name="Line 137">
            <a:extLst>
              <a:ext uri="{FF2B5EF4-FFF2-40B4-BE49-F238E27FC236}">
                <a16:creationId xmlns:a16="http://schemas.microsoft.com/office/drawing/2014/main" id="{89DFB414-D5A5-4DC0-8581-C8B8A0FB4665}"/>
              </a:ext>
            </a:extLst>
          </p:cNvPr>
          <p:cNvSpPr>
            <a:spLocks noChangeShapeType="1"/>
          </p:cNvSpPr>
          <p:nvPr/>
        </p:nvSpPr>
        <p:spPr bwMode="auto">
          <a:xfrm flipH="1" flipV="1">
            <a:off x="8909060" y="1707298"/>
            <a:ext cx="1439455" cy="984634"/>
          </a:xfrm>
          <a:prstGeom prst="line">
            <a:avLst/>
          </a:prstGeom>
          <a:solidFill>
            <a:schemeClr val="bg1"/>
          </a:solidFill>
          <a:ln w="63500">
            <a:solidFill>
              <a:srgbClr val="FFC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53" name="矩形 52">
            <a:extLst>
              <a:ext uri="{FF2B5EF4-FFF2-40B4-BE49-F238E27FC236}">
                <a16:creationId xmlns:a16="http://schemas.microsoft.com/office/drawing/2014/main" id="{B71C911B-AD11-48E1-8B2F-8C63771BB14A}"/>
              </a:ext>
            </a:extLst>
          </p:cNvPr>
          <p:cNvSpPr/>
          <p:nvPr/>
        </p:nvSpPr>
        <p:spPr>
          <a:xfrm>
            <a:off x="5946626" y="4392532"/>
            <a:ext cx="929853" cy="267631"/>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驻济高校</a:t>
            </a:r>
            <a:endParaRPr lang="en-US" altLang="zh-CN" sz="1200" b="1" dirty="0">
              <a:solidFill>
                <a:srgbClr val="FF0000"/>
              </a:solidFill>
            </a:endParaRPr>
          </a:p>
        </p:txBody>
      </p:sp>
      <p:sp>
        <p:nvSpPr>
          <p:cNvPr id="54" name="矩形 53">
            <a:extLst>
              <a:ext uri="{FF2B5EF4-FFF2-40B4-BE49-F238E27FC236}">
                <a16:creationId xmlns:a16="http://schemas.microsoft.com/office/drawing/2014/main" id="{21A1E83A-CF2D-4651-91D7-81EDDE80E422}"/>
              </a:ext>
            </a:extLst>
          </p:cNvPr>
          <p:cNvSpPr/>
          <p:nvPr/>
        </p:nvSpPr>
        <p:spPr>
          <a:xfrm>
            <a:off x="4630383" y="4444311"/>
            <a:ext cx="929853" cy="267631"/>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高校网盾</a:t>
            </a:r>
            <a:endParaRPr lang="en-US" altLang="zh-CN" sz="1200" b="1" dirty="0">
              <a:solidFill>
                <a:srgbClr val="FF0000"/>
              </a:solidFill>
            </a:endParaRPr>
          </a:p>
        </p:txBody>
      </p:sp>
      <p:sp>
        <p:nvSpPr>
          <p:cNvPr id="55" name="矩形 54">
            <a:extLst>
              <a:ext uri="{FF2B5EF4-FFF2-40B4-BE49-F238E27FC236}">
                <a16:creationId xmlns:a16="http://schemas.microsoft.com/office/drawing/2014/main" id="{21DD1242-C4DB-4920-94C3-D11FD4FA5AD2}"/>
              </a:ext>
            </a:extLst>
          </p:cNvPr>
          <p:cNvSpPr/>
          <p:nvPr/>
        </p:nvSpPr>
        <p:spPr>
          <a:xfrm>
            <a:off x="3452223" y="4432739"/>
            <a:ext cx="800219" cy="276999"/>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省网服务</a:t>
            </a:r>
            <a:endParaRPr lang="en-US" altLang="zh-CN" sz="1200" b="1" dirty="0">
              <a:solidFill>
                <a:srgbClr val="FF0000"/>
              </a:solidFill>
            </a:endParaRPr>
          </a:p>
        </p:txBody>
      </p:sp>
      <p:pic>
        <p:nvPicPr>
          <p:cNvPr id="56" name="Picture 31" descr="核心路由器">
            <a:extLst>
              <a:ext uri="{FF2B5EF4-FFF2-40B4-BE49-F238E27FC236}">
                <a16:creationId xmlns:a16="http://schemas.microsoft.com/office/drawing/2014/main" id="{6CBAD255-2897-47AA-B425-1283A4077E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84800" y="1461898"/>
            <a:ext cx="546091" cy="431266"/>
          </a:xfrm>
          <a:prstGeom prst="rect">
            <a:avLst/>
          </a:prstGeom>
          <a:solidFill>
            <a:schemeClr val="bg1"/>
          </a:solidFill>
        </p:spPr>
      </p:pic>
      <p:pic>
        <p:nvPicPr>
          <p:cNvPr id="57" name="Picture 31" descr="核心路由器">
            <a:extLst>
              <a:ext uri="{FF2B5EF4-FFF2-40B4-BE49-F238E27FC236}">
                <a16:creationId xmlns:a16="http://schemas.microsoft.com/office/drawing/2014/main" id="{CEC13114-739B-45ED-A033-1B7D33604F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24900" y="2540725"/>
            <a:ext cx="546091" cy="431266"/>
          </a:xfrm>
          <a:prstGeom prst="rect">
            <a:avLst/>
          </a:prstGeom>
          <a:solidFill>
            <a:schemeClr val="bg1"/>
          </a:solidFill>
        </p:spPr>
      </p:pic>
      <p:pic>
        <p:nvPicPr>
          <p:cNvPr id="58" name="Picture 31" descr="核心路由器">
            <a:extLst>
              <a:ext uri="{FF2B5EF4-FFF2-40B4-BE49-F238E27FC236}">
                <a16:creationId xmlns:a16="http://schemas.microsoft.com/office/drawing/2014/main" id="{C9FF3167-DB0D-40D6-B0AB-48199DAB34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93787" y="2540725"/>
            <a:ext cx="546091" cy="431266"/>
          </a:xfrm>
          <a:prstGeom prst="rect">
            <a:avLst/>
          </a:prstGeom>
          <a:solidFill>
            <a:schemeClr val="bg1"/>
          </a:solidFill>
        </p:spPr>
      </p:pic>
      <p:pic>
        <p:nvPicPr>
          <p:cNvPr id="59" name="Picture 38" descr="Office-Building">
            <a:extLst>
              <a:ext uri="{FF2B5EF4-FFF2-40B4-BE49-F238E27FC236}">
                <a16:creationId xmlns:a16="http://schemas.microsoft.com/office/drawing/2014/main" id="{18BAC98F-A335-46B0-9BEE-34B743A1C1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3258" y="3843422"/>
            <a:ext cx="776778" cy="534872"/>
          </a:xfrm>
          <a:prstGeom prst="rect">
            <a:avLst/>
          </a:prstGeom>
          <a:solidFill>
            <a:schemeClr val="bg1"/>
          </a:solidFill>
        </p:spPr>
      </p:pic>
      <p:pic>
        <p:nvPicPr>
          <p:cNvPr id="60" name="Picture 38" descr="Office-Building">
            <a:extLst>
              <a:ext uri="{FF2B5EF4-FFF2-40B4-BE49-F238E27FC236}">
                <a16:creationId xmlns:a16="http://schemas.microsoft.com/office/drawing/2014/main" id="{206008ED-FAAB-46C3-B05F-CE9D0CE60B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0126" y="3872300"/>
            <a:ext cx="776778" cy="534872"/>
          </a:xfrm>
          <a:prstGeom prst="rect">
            <a:avLst/>
          </a:prstGeom>
          <a:solidFill>
            <a:schemeClr val="bg1"/>
          </a:solidFill>
        </p:spPr>
      </p:pic>
      <p:sp>
        <p:nvSpPr>
          <p:cNvPr id="61" name="矩形 60">
            <a:extLst>
              <a:ext uri="{FF2B5EF4-FFF2-40B4-BE49-F238E27FC236}">
                <a16:creationId xmlns:a16="http://schemas.microsoft.com/office/drawing/2014/main" id="{00626F61-36EC-444C-891B-85621992C4AF}"/>
              </a:ext>
            </a:extLst>
          </p:cNvPr>
          <p:cNvSpPr/>
          <p:nvPr/>
        </p:nvSpPr>
        <p:spPr>
          <a:xfrm>
            <a:off x="8377361" y="4401036"/>
            <a:ext cx="929853" cy="267631"/>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青岛高校</a:t>
            </a:r>
            <a:endParaRPr lang="en-US" altLang="zh-CN" sz="1200" b="1" dirty="0">
              <a:solidFill>
                <a:srgbClr val="FF0000"/>
              </a:solidFill>
            </a:endParaRPr>
          </a:p>
        </p:txBody>
      </p:sp>
      <p:sp>
        <p:nvSpPr>
          <p:cNvPr id="62" name="矩形 61">
            <a:extLst>
              <a:ext uri="{FF2B5EF4-FFF2-40B4-BE49-F238E27FC236}">
                <a16:creationId xmlns:a16="http://schemas.microsoft.com/office/drawing/2014/main" id="{797DA276-38E4-42D8-AB7A-BF1570003D9A}"/>
              </a:ext>
            </a:extLst>
          </p:cNvPr>
          <p:cNvSpPr/>
          <p:nvPr/>
        </p:nvSpPr>
        <p:spPr>
          <a:xfrm>
            <a:off x="9972266" y="4415860"/>
            <a:ext cx="929853" cy="267631"/>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黄岛高校</a:t>
            </a:r>
            <a:endParaRPr lang="en-US" altLang="zh-CN" sz="1200" b="1" dirty="0">
              <a:solidFill>
                <a:srgbClr val="FF0000"/>
              </a:solidFill>
            </a:endParaRPr>
          </a:p>
        </p:txBody>
      </p:sp>
      <p:sp>
        <p:nvSpPr>
          <p:cNvPr id="63" name="矩形 62">
            <a:extLst>
              <a:ext uri="{FF2B5EF4-FFF2-40B4-BE49-F238E27FC236}">
                <a16:creationId xmlns:a16="http://schemas.microsoft.com/office/drawing/2014/main" id="{C896C48E-B5ED-41F1-80E4-52AC16629441}"/>
              </a:ext>
            </a:extLst>
          </p:cNvPr>
          <p:cNvSpPr/>
          <p:nvPr/>
        </p:nvSpPr>
        <p:spPr>
          <a:xfrm>
            <a:off x="8355614" y="2981607"/>
            <a:ext cx="800219" cy="276999"/>
          </a:xfrm>
          <a:prstGeom prst="rect">
            <a:avLst/>
          </a:prstGeom>
        </p:spPr>
        <p:txBody>
          <a:bodyPr wrap="none">
            <a:spAutoFit/>
          </a:bodyPr>
          <a:lstStyle/>
          <a:p>
            <a:pPr>
              <a:spcBef>
                <a:spcPct val="50000"/>
              </a:spcBef>
            </a:pPr>
            <a:r>
              <a:rPr lang="zh-CN" altLang="en-US" sz="1200" b="1" dirty="0">
                <a:solidFill>
                  <a:srgbClr val="FF0000"/>
                </a:solidFill>
              </a:rPr>
              <a:t>青岛节点</a:t>
            </a:r>
            <a:endParaRPr lang="en-US" altLang="zh-CN" sz="1200" b="1" dirty="0">
              <a:solidFill>
                <a:srgbClr val="FF0000"/>
              </a:solidFill>
            </a:endParaRPr>
          </a:p>
        </p:txBody>
      </p:sp>
      <p:sp>
        <p:nvSpPr>
          <p:cNvPr id="64" name="矩形 63">
            <a:extLst>
              <a:ext uri="{FF2B5EF4-FFF2-40B4-BE49-F238E27FC236}">
                <a16:creationId xmlns:a16="http://schemas.microsoft.com/office/drawing/2014/main" id="{53756BFC-725E-4E98-A100-ABDC5EB19E89}"/>
              </a:ext>
            </a:extLst>
          </p:cNvPr>
          <p:cNvSpPr/>
          <p:nvPr/>
        </p:nvSpPr>
        <p:spPr>
          <a:xfrm>
            <a:off x="9967211" y="2945605"/>
            <a:ext cx="800219" cy="276999"/>
          </a:xfrm>
          <a:prstGeom prst="rect">
            <a:avLst/>
          </a:prstGeom>
        </p:spPr>
        <p:txBody>
          <a:bodyPr wrap="none">
            <a:spAutoFit/>
          </a:bodyPr>
          <a:lstStyle/>
          <a:p>
            <a:pPr>
              <a:spcBef>
                <a:spcPct val="50000"/>
              </a:spcBef>
            </a:pPr>
            <a:r>
              <a:rPr lang="zh-CN" altLang="en-US" sz="1200" b="1" dirty="0">
                <a:solidFill>
                  <a:srgbClr val="FF0000"/>
                </a:solidFill>
              </a:rPr>
              <a:t>黄岛节点</a:t>
            </a:r>
            <a:endParaRPr lang="en-US" altLang="zh-CN" sz="1200" b="1" dirty="0">
              <a:solidFill>
                <a:srgbClr val="FF0000"/>
              </a:solidFill>
            </a:endParaRPr>
          </a:p>
        </p:txBody>
      </p:sp>
      <p:sp>
        <p:nvSpPr>
          <p:cNvPr id="65" name="流程图: 可选过程 64">
            <a:extLst>
              <a:ext uri="{FF2B5EF4-FFF2-40B4-BE49-F238E27FC236}">
                <a16:creationId xmlns:a16="http://schemas.microsoft.com/office/drawing/2014/main" id="{CC98A886-EF9E-43BC-86F9-26D5E427F9CD}"/>
              </a:ext>
            </a:extLst>
          </p:cNvPr>
          <p:cNvSpPr/>
          <p:nvPr/>
        </p:nvSpPr>
        <p:spPr>
          <a:xfrm>
            <a:off x="2843223" y="359151"/>
            <a:ext cx="114746" cy="471136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流程图: 可选过程 65">
            <a:extLst>
              <a:ext uri="{FF2B5EF4-FFF2-40B4-BE49-F238E27FC236}">
                <a16:creationId xmlns:a16="http://schemas.microsoft.com/office/drawing/2014/main" id="{4F127E56-563C-43EC-BD3C-400D8FB0CDDF}"/>
              </a:ext>
            </a:extLst>
          </p:cNvPr>
          <p:cNvSpPr/>
          <p:nvPr/>
        </p:nvSpPr>
        <p:spPr>
          <a:xfrm rot="5400000">
            <a:off x="6950028" y="827299"/>
            <a:ext cx="132960" cy="83465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a:extLst>
              <a:ext uri="{FF2B5EF4-FFF2-40B4-BE49-F238E27FC236}">
                <a16:creationId xmlns:a16="http://schemas.microsoft.com/office/drawing/2014/main" id="{1C4D64D0-3A8B-4057-821F-FB4884DF6B67}"/>
              </a:ext>
            </a:extLst>
          </p:cNvPr>
          <p:cNvCxnSpPr>
            <a:cxnSpLocks/>
            <a:stCxn id="33" idx="2"/>
            <a:endCxn id="34" idx="0"/>
          </p:cNvCxnSpPr>
          <p:nvPr/>
        </p:nvCxnSpPr>
        <p:spPr>
          <a:xfrm flipH="1">
            <a:off x="1605055" y="2976891"/>
            <a:ext cx="2189" cy="333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7BA03030-412C-4B43-9176-E73D1A89CC1B}"/>
              </a:ext>
            </a:extLst>
          </p:cNvPr>
          <p:cNvCxnSpPr>
            <a:cxnSpLocks/>
            <a:stCxn id="35" idx="2"/>
            <a:endCxn id="36" idx="0"/>
          </p:cNvCxnSpPr>
          <p:nvPr/>
        </p:nvCxnSpPr>
        <p:spPr>
          <a:xfrm flipH="1">
            <a:off x="1602454" y="4452237"/>
            <a:ext cx="2802" cy="39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215A0350-ED8F-43CC-B24F-0868DED1EC7C}"/>
              </a:ext>
            </a:extLst>
          </p:cNvPr>
          <p:cNvCxnSpPr>
            <a:cxnSpLocks/>
          </p:cNvCxnSpPr>
          <p:nvPr/>
        </p:nvCxnSpPr>
        <p:spPr>
          <a:xfrm flipH="1">
            <a:off x="2909622" y="5097970"/>
            <a:ext cx="12346" cy="439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组合 69">
            <a:extLst>
              <a:ext uri="{FF2B5EF4-FFF2-40B4-BE49-F238E27FC236}">
                <a16:creationId xmlns:a16="http://schemas.microsoft.com/office/drawing/2014/main" id="{C4E79D53-31DA-4AB7-BBD4-251F79E22A38}"/>
              </a:ext>
            </a:extLst>
          </p:cNvPr>
          <p:cNvGrpSpPr/>
          <p:nvPr/>
        </p:nvGrpSpPr>
        <p:grpSpPr>
          <a:xfrm>
            <a:off x="4715893" y="5094319"/>
            <a:ext cx="1024344" cy="1379806"/>
            <a:chOff x="5464894" y="5070511"/>
            <a:chExt cx="1024344" cy="1379806"/>
          </a:xfrm>
        </p:grpSpPr>
        <p:sp>
          <p:nvSpPr>
            <p:cNvPr id="71" name="Text Box 141">
              <a:extLst>
                <a:ext uri="{FF2B5EF4-FFF2-40B4-BE49-F238E27FC236}">
                  <a16:creationId xmlns:a16="http://schemas.microsoft.com/office/drawing/2014/main" id="{BADCCE77-00AE-4BD9-BD6C-14226A7E2357}"/>
                </a:ext>
              </a:extLst>
            </p:cNvPr>
            <p:cNvSpPr txBox="1">
              <a:spLocks noChangeArrowheads="1"/>
            </p:cNvSpPr>
            <p:nvPr/>
          </p:nvSpPr>
          <p:spPr bwMode="auto">
            <a:xfrm>
              <a:off x="5464894" y="5895847"/>
              <a:ext cx="1024344" cy="5544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济宁节点</a:t>
              </a:r>
              <a:endParaRPr lang="en-US" altLang="zh-CN" sz="1200" b="1" dirty="0">
                <a:solidFill>
                  <a:srgbClr val="FF0000"/>
                </a:solidFill>
              </a:endParaRPr>
            </a:p>
            <a:p>
              <a:pPr>
                <a:spcBef>
                  <a:spcPct val="50000"/>
                </a:spcBef>
              </a:pPr>
              <a:r>
                <a:rPr lang="en-US" altLang="zh-CN" sz="1200" b="1" dirty="0">
                  <a:solidFill>
                    <a:srgbClr val="FF0000"/>
                  </a:solidFill>
                </a:rPr>
                <a:t>NE20E</a:t>
              </a:r>
            </a:p>
          </p:txBody>
        </p:sp>
        <p:pic>
          <p:nvPicPr>
            <p:cNvPr id="72" name="Picture 29" descr="中低端路由器">
              <a:extLst>
                <a:ext uri="{FF2B5EF4-FFF2-40B4-BE49-F238E27FC236}">
                  <a16:creationId xmlns:a16="http://schemas.microsoft.com/office/drawing/2014/main" id="{EE7B9DD9-9B89-4468-94DE-EF82EFFE6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5523" y="5565984"/>
              <a:ext cx="546091" cy="338623"/>
            </a:xfrm>
            <a:prstGeom prst="rect">
              <a:avLst/>
            </a:prstGeom>
            <a:solidFill>
              <a:schemeClr val="bg1"/>
            </a:solidFill>
          </p:spPr>
        </p:pic>
        <p:cxnSp>
          <p:nvCxnSpPr>
            <p:cNvPr id="73" name="直接连接符 72">
              <a:extLst>
                <a:ext uri="{FF2B5EF4-FFF2-40B4-BE49-F238E27FC236}">
                  <a16:creationId xmlns:a16="http://schemas.microsoft.com/office/drawing/2014/main" id="{C4827F0B-14D2-4FD7-B183-79BB005D951A}"/>
                </a:ext>
              </a:extLst>
            </p:cNvPr>
            <p:cNvCxnSpPr>
              <a:cxnSpLocks/>
            </p:cNvCxnSpPr>
            <p:nvPr/>
          </p:nvCxnSpPr>
          <p:spPr>
            <a:xfrm>
              <a:off x="5843056" y="5070511"/>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5B52EB0D-C7EC-4AF2-B23D-08310683A499}"/>
              </a:ext>
            </a:extLst>
          </p:cNvPr>
          <p:cNvGrpSpPr/>
          <p:nvPr/>
        </p:nvGrpSpPr>
        <p:grpSpPr>
          <a:xfrm>
            <a:off x="4002790" y="5087483"/>
            <a:ext cx="879382" cy="1356129"/>
            <a:chOff x="4422977" y="5092227"/>
            <a:chExt cx="879382" cy="1356129"/>
          </a:xfrm>
        </p:grpSpPr>
        <p:pic>
          <p:nvPicPr>
            <p:cNvPr id="75" name="Picture 29" descr="中低端路由器">
              <a:extLst>
                <a:ext uri="{FF2B5EF4-FFF2-40B4-BE49-F238E27FC236}">
                  <a16:creationId xmlns:a16="http://schemas.microsoft.com/office/drawing/2014/main" id="{B4CF5744-C3D9-4240-97BA-49AD7EC140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9497" y="5568544"/>
              <a:ext cx="546091" cy="338623"/>
            </a:xfrm>
            <a:prstGeom prst="rect">
              <a:avLst/>
            </a:prstGeom>
            <a:solidFill>
              <a:schemeClr val="bg1"/>
            </a:solidFill>
          </p:spPr>
        </p:pic>
        <p:sp>
          <p:nvSpPr>
            <p:cNvPr id="76" name="Text Box 141">
              <a:extLst>
                <a:ext uri="{FF2B5EF4-FFF2-40B4-BE49-F238E27FC236}">
                  <a16:creationId xmlns:a16="http://schemas.microsoft.com/office/drawing/2014/main" id="{92B40D02-3D15-4712-A47A-36675685510E}"/>
                </a:ext>
              </a:extLst>
            </p:cNvPr>
            <p:cNvSpPr txBox="1">
              <a:spLocks noChangeArrowheads="1"/>
            </p:cNvSpPr>
            <p:nvPr/>
          </p:nvSpPr>
          <p:spPr bwMode="auto">
            <a:xfrm>
              <a:off x="4422977" y="5894358"/>
              <a:ext cx="87938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菏泽节点</a:t>
              </a:r>
              <a:endParaRPr lang="en-US" altLang="zh-CN" sz="1200" b="1" dirty="0">
                <a:solidFill>
                  <a:srgbClr val="FF0000"/>
                </a:solidFill>
              </a:endParaRPr>
            </a:p>
            <a:p>
              <a:pPr>
                <a:spcBef>
                  <a:spcPct val="50000"/>
                </a:spcBef>
              </a:pPr>
              <a:r>
                <a:rPr lang="en-US" altLang="zh-CN" sz="1200" b="1" dirty="0">
                  <a:solidFill>
                    <a:srgbClr val="FF0000"/>
                  </a:solidFill>
                </a:rPr>
                <a:t>S9306</a:t>
              </a:r>
            </a:p>
          </p:txBody>
        </p:sp>
        <p:cxnSp>
          <p:nvCxnSpPr>
            <p:cNvPr id="77" name="直接连接符 76">
              <a:extLst>
                <a:ext uri="{FF2B5EF4-FFF2-40B4-BE49-F238E27FC236}">
                  <a16:creationId xmlns:a16="http://schemas.microsoft.com/office/drawing/2014/main" id="{3226627F-EBAC-4E93-8C69-ABA0F04E477B}"/>
                </a:ext>
              </a:extLst>
            </p:cNvPr>
            <p:cNvCxnSpPr>
              <a:cxnSpLocks/>
            </p:cNvCxnSpPr>
            <p:nvPr/>
          </p:nvCxnSpPr>
          <p:spPr>
            <a:xfrm>
              <a:off x="4761823" y="5092227"/>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组合 77">
            <a:extLst>
              <a:ext uri="{FF2B5EF4-FFF2-40B4-BE49-F238E27FC236}">
                <a16:creationId xmlns:a16="http://schemas.microsoft.com/office/drawing/2014/main" id="{CA2680C0-AAED-49BF-81C6-2BD6C0A08813}"/>
              </a:ext>
            </a:extLst>
          </p:cNvPr>
          <p:cNvGrpSpPr/>
          <p:nvPr/>
        </p:nvGrpSpPr>
        <p:grpSpPr>
          <a:xfrm>
            <a:off x="5439877" y="5106083"/>
            <a:ext cx="817642" cy="1367570"/>
            <a:chOff x="6595761" y="5090986"/>
            <a:chExt cx="817642" cy="1367570"/>
          </a:xfrm>
        </p:grpSpPr>
        <p:sp>
          <p:nvSpPr>
            <p:cNvPr id="79" name="Text Box 141">
              <a:extLst>
                <a:ext uri="{FF2B5EF4-FFF2-40B4-BE49-F238E27FC236}">
                  <a16:creationId xmlns:a16="http://schemas.microsoft.com/office/drawing/2014/main" id="{7CFDF92F-7B7A-45C7-9143-61AAEFF875C6}"/>
                </a:ext>
              </a:extLst>
            </p:cNvPr>
            <p:cNvSpPr txBox="1">
              <a:spLocks noChangeArrowheads="1"/>
            </p:cNvSpPr>
            <p:nvPr/>
          </p:nvSpPr>
          <p:spPr bwMode="auto">
            <a:xfrm>
              <a:off x="6595761" y="5904558"/>
              <a:ext cx="81764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滨州节点</a:t>
              </a:r>
              <a:endParaRPr lang="en-US" altLang="zh-CN" sz="1200" b="1" dirty="0">
                <a:solidFill>
                  <a:srgbClr val="FF0000"/>
                </a:solidFill>
              </a:endParaRPr>
            </a:p>
            <a:p>
              <a:pPr>
                <a:spcBef>
                  <a:spcPct val="50000"/>
                </a:spcBef>
              </a:pPr>
              <a:r>
                <a:rPr lang="en-US" altLang="zh-CN" sz="1200" b="1" dirty="0">
                  <a:solidFill>
                    <a:srgbClr val="FF0000"/>
                  </a:solidFill>
                </a:rPr>
                <a:t>S9306</a:t>
              </a:r>
            </a:p>
          </p:txBody>
        </p:sp>
        <p:pic>
          <p:nvPicPr>
            <p:cNvPr id="80" name="Picture 29" descr="中低端路由器">
              <a:extLst>
                <a:ext uri="{FF2B5EF4-FFF2-40B4-BE49-F238E27FC236}">
                  <a16:creationId xmlns:a16="http://schemas.microsoft.com/office/drawing/2014/main" id="{5AB03342-DFB0-4C18-ABA6-E411D2AD6A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729" y="5596738"/>
              <a:ext cx="546091" cy="338623"/>
            </a:xfrm>
            <a:prstGeom prst="rect">
              <a:avLst/>
            </a:prstGeom>
            <a:solidFill>
              <a:schemeClr val="bg1"/>
            </a:solidFill>
          </p:spPr>
        </p:pic>
        <p:cxnSp>
          <p:nvCxnSpPr>
            <p:cNvPr id="81" name="直接连接符 80">
              <a:extLst>
                <a:ext uri="{FF2B5EF4-FFF2-40B4-BE49-F238E27FC236}">
                  <a16:creationId xmlns:a16="http://schemas.microsoft.com/office/drawing/2014/main" id="{9E9EF6DE-1163-44F8-A681-844925233570}"/>
                </a:ext>
              </a:extLst>
            </p:cNvPr>
            <p:cNvCxnSpPr>
              <a:cxnSpLocks/>
            </p:cNvCxnSpPr>
            <p:nvPr/>
          </p:nvCxnSpPr>
          <p:spPr>
            <a:xfrm>
              <a:off x="7025952" y="5090986"/>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1516E5C3-313C-4349-8E1F-3EA5CA3F2BAB}"/>
                </a:ext>
              </a:extLst>
            </p:cNvPr>
            <p:cNvCxnSpPr>
              <a:cxnSpLocks/>
            </p:cNvCxnSpPr>
            <p:nvPr/>
          </p:nvCxnSpPr>
          <p:spPr>
            <a:xfrm>
              <a:off x="6908712" y="5090986"/>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组合 82">
            <a:extLst>
              <a:ext uri="{FF2B5EF4-FFF2-40B4-BE49-F238E27FC236}">
                <a16:creationId xmlns:a16="http://schemas.microsoft.com/office/drawing/2014/main" id="{1CCFE748-E658-4230-80D4-0A812F69971A}"/>
              </a:ext>
            </a:extLst>
          </p:cNvPr>
          <p:cNvGrpSpPr/>
          <p:nvPr/>
        </p:nvGrpSpPr>
        <p:grpSpPr>
          <a:xfrm>
            <a:off x="6151287" y="5118584"/>
            <a:ext cx="808081" cy="1364100"/>
            <a:chOff x="7680155" y="5111672"/>
            <a:chExt cx="808081" cy="1364100"/>
          </a:xfrm>
        </p:grpSpPr>
        <p:sp>
          <p:nvSpPr>
            <p:cNvPr id="84" name="Text Box 141">
              <a:extLst>
                <a:ext uri="{FF2B5EF4-FFF2-40B4-BE49-F238E27FC236}">
                  <a16:creationId xmlns:a16="http://schemas.microsoft.com/office/drawing/2014/main" id="{B73E44CA-B1F4-461A-96B1-ED0375FC2F78}"/>
                </a:ext>
              </a:extLst>
            </p:cNvPr>
            <p:cNvSpPr txBox="1">
              <a:spLocks noChangeArrowheads="1"/>
            </p:cNvSpPr>
            <p:nvPr/>
          </p:nvSpPr>
          <p:spPr bwMode="auto">
            <a:xfrm>
              <a:off x="7680155" y="5921774"/>
              <a:ext cx="808081"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威海节点</a:t>
              </a:r>
              <a:endParaRPr lang="en-US" altLang="zh-CN" sz="1200" b="1" dirty="0">
                <a:solidFill>
                  <a:srgbClr val="FF0000"/>
                </a:solidFill>
              </a:endParaRPr>
            </a:p>
            <a:p>
              <a:pPr>
                <a:spcBef>
                  <a:spcPct val="50000"/>
                </a:spcBef>
              </a:pPr>
              <a:r>
                <a:rPr lang="en-US" altLang="zh-CN" sz="1200" b="1" dirty="0">
                  <a:solidFill>
                    <a:srgbClr val="FF0000"/>
                  </a:solidFill>
                </a:rPr>
                <a:t>NE20E</a:t>
              </a:r>
            </a:p>
          </p:txBody>
        </p:sp>
        <p:pic>
          <p:nvPicPr>
            <p:cNvPr id="85" name="Picture 29" descr="中低端路由器">
              <a:extLst>
                <a:ext uri="{FF2B5EF4-FFF2-40B4-BE49-F238E27FC236}">
                  <a16:creationId xmlns:a16="http://schemas.microsoft.com/office/drawing/2014/main" id="{A41DA439-119D-45B4-9BFB-593AFFDFE1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99" y="5600311"/>
              <a:ext cx="546091" cy="338623"/>
            </a:xfrm>
            <a:prstGeom prst="rect">
              <a:avLst/>
            </a:prstGeom>
            <a:solidFill>
              <a:schemeClr val="bg1"/>
            </a:solidFill>
          </p:spPr>
        </p:pic>
        <p:grpSp>
          <p:nvGrpSpPr>
            <p:cNvPr id="86" name="组合 85">
              <a:extLst>
                <a:ext uri="{FF2B5EF4-FFF2-40B4-BE49-F238E27FC236}">
                  <a16:creationId xmlns:a16="http://schemas.microsoft.com/office/drawing/2014/main" id="{951C5187-3851-41FC-A0C0-20B0397CCFA6}"/>
                </a:ext>
              </a:extLst>
            </p:cNvPr>
            <p:cNvGrpSpPr/>
            <p:nvPr/>
          </p:nvGrpSpPr>
          <p:grpSpPr>
            <a:xfrm>
              <a:off x="7971616" y="5111672"/>
              <a:ext cx="116307" cy="495424"/>
              <a:chOff x="7971616" y="5111672"/>
              <a:chExt cx="116307" cy="495424"/>
            </a:xfrm>
          </p:grpSpPr>
          <p:cxnSp>
            <p:nvCxnSpPr>
              <p:cNvPr id="87" name="直接连接符 86">
                <a:extLst>
                  <a:ext uri="{FF2B5EF4-FFF2-40B4-BE49-F238E27FC236}">
                    <a16:creationId xmlns:a16="http://schemas.microsoft.com/office/drawing/2014/main" id="{AC37085E-625A-48E1-AF6B-E1DA7041C35A}"/>
                  </a:ext>
                </a:extLst>
              </p:cNvPr>
              <p:cNvCxnSpPr>
                <a:cxnSpLocks/>
              </p:cNvCxnSpPr>
              <p:nvPr/>
            </p:nvCxnSpPr>
            <p:spPr>
              <a:xfrm>
                <a:off x="8087922" y="511167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2852D0BC-1E8F-4688-867D-F45BEF10BB08}"/>
                  </a:ext>
                </a:extLst>
              </p:cNvPr>
              <p:cNvCxnSpPr>
                <a:cxnSpLocks/>
              </p:cNvCxnSpPr>
              <p:nvPr/>
            </p:nvCxnSpPr>
            <p:spPr>
              <a:xfrm>
                <a:off x="7971616" y="511167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9" name="组合 88">
            <a:extLst>
              <a:ext uri="{FF2B5EF4-FFF2-40B4-BE49-F238E27FC236}">
                <a16:creationId xmlns:a16="http://schemas.microsoft.com/office/drawing/2014/main" id="{8345481F-CAFE-46D0-BCF3-A9A7AB60B0B6}"/>
              </a:ext>
            </a:extLst>
          </p:cNvPr>
          <p:cNvGrpSpPr/>
          <p:nvPr/>
        </p:nvGrpSpPr>
        <p:grpSpPr>
          <a:xfrm>
            <a:off x="6934617" y="5113136"/>
            <a:ext cx="874175" cy="1360819"/>
            <a:chOff x="8521104" y="5111672"/>
            <a:chExt cx="874175" cy="1360819"/>
          </a:xfrm>
        </p:grpSpPr>
        <p:sp>
          <p:nvSpPr>
            <p:cNvPr id="90" name="Text Box 141">
              <a:extLst>
                <a:ext uri="{FF2B5EF4-FFF2-40B4-BE49-F238E27FC236}">
                  <a16:creationId xmlns:a16="http://schemas.microsoft.com/office/drawing/2014/main" id="{A323568E-0961-4E68-B3DE-4955B5E979C0}"/>
                </a:ext>
              </a:extLst>
            </p:cNvPr>
            <p:cNvSpPr txBox="1">
              <a:spLocks noChangeArrowheads="1"/>
            </p:cNvSpPr>
            <p:nvPr/>
          </p:nvSpPr>
          <p:spPr bwMode="auto">
            <a:xfrm>
              <a:off x="8521104" y="5918493"/>
              <a:ext cx="874175"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淄博节点</a:t>
              </a:r>
              <a:endParaRPr lang="en-US" altLang="zh-CN" sz="1200" b="1" dirty="0">
                <a:solidFill>
                  <a:srgbClr val="FF0000"/>
                </a:solidFill>
              </a:endParaRPr>
            </a:p>
            <a:p>
              <a:pPr>
                <a:spcBef>
                  <a:spcPct val="50000"/>
                </a:spcBef>
              </a:pPr>
              <a:r>
                <a:rPr lang="en-US" altLang="zh-CN" sz="1200" b="1" dirty="0">
                  <a:solidFill>
                    <a:srgbClr val="FF0000"/>
                  </a:solidFill>
                </a:rPr>
                <a:t>NE20E</a:t>
              </a:r>
            </a:p>
          </p:txBody>
        </p:sp>
        <p:pic>
          <p:nvPicPr>
            <p:cNvPr id="91" name="Picture 29" descr="中低端路由器">
              <a:extLst>
                <a:ext uri="{FF2B5EF4-FFF2-40B4-BE49-F238E27FC236}">
                  <a16:creationId xmlns:a16="http://schemas.microsoft.com/office/drawing/2014/main" id="{A81EBC72-2FB5-4B29-ACCD-05C8E7E9E8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2541" y="5595911"/>
              <a:ext cx="546091" cy="338623"/>
            </a:xfrm>
            <a:prstGeom prst="rect">
              <a:avLst/>
            </a:prstGeom>
            <a:solidFill>
              <a:schemeClr val="bg1"/>
            </a:solidFill>
          </p:spPr>
        </p:pic>
        <p:grpSp>
          <p:nvGrpSpPr>
            <p:cNvPr id="92" name="组合 91">
              <a:extLst>
                <a:ext uri="{FF2B5EF4-FFF2-40B4-BE49-F238E27FC236}">
                  <a16:creationId xmlns:a16="http://schemas.microsoft.com/office/drawing/2014/main" id="{C70008D8-EC34-44B8-BA85-FA190578AD1D}"/>
                </a:ext>
              </a:extLst>
            </p:cNvPr>
            <p:cNvGrpSpPr/>
            <p:nvPr/>
          </p:nvGrpSpPr>
          <p:grpSpPr>
            <a:xfrm>
              <a:off x="8858152" y="5111672"/>
              <a:ext cx="116307" cy="495424"/>
              <a:chOff x="7971616" y="5111672"/>
              <a:chExt cx="116307" cy="495424"/>
            </a:xfrm>
          </p:grpSpPr>
          <p:cxnSp>
            <p:nvCxnSpPr>
              <p:cNvPr id="93" name="直接连接符 92">
                <a:extLst>
                  <a:ext uri="{FF2B5EF4-FFF2-40B4-BE49-F238E27FC236}">
                    <a16:creationId xmlns:a16="http://schemas.microsoft.com/office/drawing/2014/main" id="{063BBD2B-CBC1-45FB-B532-8ACE58C56C32}"/>
                  </a:ext>
                </a:extLst>
              </p:cNvPr>
              <p:cNvCxnSpPr>
                <a:cxnSpLocks/>
              </p:cNvCxnSpPr>
              <p:nvPr/>
            </p:nvCxnSpPr>
            <p:spPr>
              <a:xfrm>
                <a:off x="8087922" y="511167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8C18B4D7-24E0-417F-8E2D-AD8295EF639F}"/>
                  </a:ext>
                </a:extLst>
              </p:cNvPr>
              <p:cNvCxnSpPr>
                <a:cxnSpLocks/>
              </p:cNvCxnSpPr>
              <p:nvPr/>
            </p:nvCxnSpPr>
            <p:spPr>
              <a:xfrm>
                <a:off x="7971616" y="511167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5" name="组合 94">
            <a:extLst>
              <a:ext uri="{FF2B5EF4-FFF2-40B4-BE49-F238E27FC236}">
                <a16:creationId xmlns:a16="http://schemas.microsoft.com/office/drawing/2014/main" id="{4E85CAC5-6AF3-4433-BE66-68F16D588FD9}"/>
              </a:ext>
            </a:extLst>
          </p:cNvPr>
          <p:cNvGrpSpPr/>
          <p:nvPr/>
        </p:nvGrpSpPr>
        <p:grpSpPr>
          <a:xfrm>
            <a:off x="7774528" y="5103508"/>
            <a:ext cx="808082" cy="1364019"/>
            <a:chOff x="9485983" y="5115115"/>
            <a:chExt cx="808082" cy="1364019"/>
          </a:xfrm>
        </p:grpSpPr>
        <p:sp>
          <p:nvSpPr>
            <p:cNvPr id="96" name="Text Box 141">
              <a:extLst>
                <a:ext uri="{FF2B5EF4-FFF2-40B4-BE49-F238E27FC236}">
                  <a16:creationId xmlns:a16="http://schemas.microsoft.com/office/drawing/2014/main" id="{CF1D53FF-B234-42E7-8B7D-0411C6E0A945}"/>
                </a:ext>
              </a:extLst>
            </p:cNvPr>
            <p:cNvSpPr txBox="1">
              <a:spLocks noChangeArrowheads="1"/>
            </p:cNvSpPr>
            <p:nvPr/>
          </p:nvSpPr>
          <p:spPr bwMode="auto">
            <a:xfrm>
              <a:off x="9485983" y="5925136"/>
              <a:ext cx="80808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泰安节点</a:t>
              </a:r>
              <a:endParaRPr lang="en-US" altLang="zh-CN" sz="1200" b="1" dirty="0">
                <a:solidFill>
                  <a:srgbClr val="FF0000"/>
                </a:solidFill>
              </a:endParaRPr>
            </a:p>
            <a:p>
              <a:pPr>
                <a:spcBef>
                  <a:spcPct val="50000"/>
                </a:spcBef>
              </a:pPr>
              <a:r>
                <a:rPr lang="en-US" altLang="zh-CN" sz="1200" b="1" dirty="0">
                  <a:solidFill>
                    <a:srgbClr val="FF0000"/>
                  </a:solidFill>
                </a:rPr>
                <a:t>NE20E</a:t>
              </a:r>
            </a:p>
          </p:txBody>
        </p:sp>
        <p:pic>
          <p:nvPicPr>
            <p:cNvPr id="97" name="Picture 29" descr="中低端路由器">
              <a:extLst>
                <a:ext uri="{FF2B5EF4-FFF2-40B4-BE49-F238E27FC236}">
                  <a16:creationId xmlns:a16="http://schemas.microsoft.com/office/drawing/2014/main" id="{E206CDE1-7142-4362-B109-BDE3056FD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747" y="5595911"/>
              <a:ext cx="546091" cy="338623"/>
            </a:xfrm>
            <a:prstGeom prst="rect">
              <a:avLst/>
            </a:prstGeom>
            <a:solidFill>
              <a:schemeClr val="bg1"/>
            </a:solidFill>
          </p:spPr>
        </p:pic>
        <p:grpSp>
          <p:nvGrpSpPr>
            <p:cNvPr id="98" name="组合 97">
              <a:extLst>
                <a:ext uri="{FF2B5EF4-FFF2-40B4-BE49-F238E27FC236}">
                  <a16:creationId xmlns:a16="http://schemas.microsoft.com/office/drawing/2014/main" id="{981C7861-D9CF-4850-A20B-2492E3355535}"/>
                </a:ext>
              </a:extLst>
            </p:cNvPr>
            <p:cNvGrpSpPr/>
            <p:nvPr/>
          </p:nvGrpSpPr>
          <p:grpSpPr>
            <a:xfrm>
              <a:off x="9695312" y="5115115"/>
              <a:ext cx="116307" cy="495424"/>
              <a:chOff x="7971616" y="5111672"/>
              <a:chExt cx="116307" cy="495424"/>
            </a:xfrm>
          </p:grpSpPr>
          <p:cxnSp>
            <p:nvCxnSpPr>
              <p:cNvPr id="99" name="直接连接符 98">
                <a:extLst>
                  <a:ext uri="{FF2B5EF4-FFF2-40B4-BE49-F238E27FC236}">
                    <a16:creationId xmlns:a16="http://schemas.microsoft.com/office/drawing/2014/main" id="{06A69B94-9BD5-4100-B8EC-D8B166894A27}"/>
                  </a:ext>
                </a:extLst>
              </p:cNvPr>
              <p:cNvCxnSpPr>
                <a:cxnSpLocks/>
              </p:cNvCxnSpPr>
              <p:nvPr/>
            </p:nvCxnSpPr>
            <p:spPr>
              <a:xfrm>
                <a:off x="8087922" y="511167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7D520278-2AEE-4CF0-8146-9EE6F48CF141}"/>
                  </a:ext>
                </a:extLst>
              </p:cNvPr>
              <p:cNvCxnSpPr>
                <a:cxnSpLocks/>
              </p:cNvCxnSpPr>
              <p:nvPr/>
            </p:nvCxnSpPr>
            <p:spPr>
              <a:xfrm>
                <a:off x="7971616" y="511167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1" name="组合 100">
            <a:extLst>
              <a:ext uri="{FF2B5EF4-FFF2-40B4-BE49-F238E27FC236}">
                <a16:creationId xmlns:a16="http://schemas.microsoft.com/office/drawing/2014/main" id="{AC5CDE17-8883-4AB3-964C-9C97CBDA3B68}"/>
              </a:ext>
            </a:extLst>
          </p:cNvPr>
          <p:cNvGrpSpPr/>
          <p:nvPr/>
        </p:nvGrpSpPr>
        <p:grpSpPr>
          <a:xfrm>
            <a:off x="9338492" y="5095386"/>
            <a:ext cx="964891" cy="1387027"/>
            <a:chOff x="10626141" y="5085464"/>
            <a:chExt cx="964891" cy="1387027"/>
          </a:xfrm>
        </p:grpSpPr>
        <p:pic>
          <p:nvPicPr>
            <p:cNvPr id="102" name="Picture 29" descr="中低端路由器">
              <a:extLst>
                <a:ext uri="{FF2B5EF4-FFF2-40B4-BE49-F238E27FC236}">
                  <a16:creationId xmlns:a16="http://schemas.microsoft.com/office/drawing/2014/main" id="{E822E9C7-9A22-4A94-8BBF-1082D9A959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0126" y="5568735"/>
              <a:ext cx="546091" cy="338623"/>
            </a:xfrm>
            <a:prstGeom prst="rect">
              <a:avLst/>
            </a:prstGeom>
            <a:solidFill>
              <a:schemeClr val="bg1"/>
            </a:solidFill>
          </p:spPr>
        </p:pic>
        <p:sp>
          <p:nvSpPr>
            <p:cNvPr id="103" name="Text Box 141">
              <a:extLst>
                <a:ext uri="{FF2B5EF4-FFF2-40B4-BE49-F238E27FC236}">
                  <a16:creationId xmlns:a16="http://schemas.microsoft.com/office/drawing/2014/main" id="{DCB39027-1F70-4FF1-BB37-23288C614B59}"/>
                </a:ext>
              </a:extLst>
            </p:cNvPr>
            <p:cNvSpPr txBox="1">
              <a:spLocks noChangeArrowheads="1"/>
            </p:cNvSpPr>
            <p:nvPr/>
          </p:nvSpPr>
          <p:spPr bwMode="auto">
            <a:xfrm>
              <a:off x="10626141" y="5918493"/>
              <a:ext cx="964891"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临沂节点</a:t>
              </a:r>
              <a:endParaRPr lang="en-US" altLang="zh-CN" sz="1200" b="1" dirty="0">
                <a:solidFill>
                  <a:srgbClr val="FF0000"/>
                </a:solidFill>
              </a:endParaRPr>
            </a:p>
            <a:p>
              <a:pPr>
                <a:spcBef>
                  <a:spcPct val="50000"/>
                </a:spcBef>
              </a:pPr>
              <a:r>
                <a:rPr lang="en-US" altLang="zh-CN" sz="1200" b="1" dirty="0">
                  <a:solidFill>
                    <a:srgbClr val="FF0000"/>
                  </a:solidFill>
                </a:rPr>
                <a:t>NE40Ex6</a:t>
              </a:r>
            </a:p>
          </p:txBody>
        </p:sp>
        <p:cxnSp>
          <p:nvCxnSpPr>
            <p:cNvPr id="104" name="直接连接符 103">
              <a:extLst>
                <a:ext uri="{FF2B5EF4-FFF2-40B4-BE49-F238E27FC236}">
                  <a16:creationId xmlns:a16="http://schemas.microsoft.com/office/drawing/2014/main" id="{C35F4C95-BC25-4232-B48F-C3C1BAD8C1AC}"/>
                </a:ext>
              </a:extLst>
            </p:cNvPr>
            <p:cNvCxnSpPr>
              <a:cxnSpLocks/>
            </p:cNvCxnSpPr>
            <p:nvPr/>
          </p:nvCxnSpPr>
          <p:spPr>
            <a:xfrm>
              <a:off x="10861915" y="5099235"/>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8BA192CE-B270-41EC-AD02-788D55FFCB35}"/>
                </a:ext>
              </a:extLst>
            </p:cNvPr>
            <p:cNvCxnSpPr>
              <a:cxnSpLocks/>
            </p:cNvCxnSpPr>
            <p:nvPr/>
          </p:nvCxnSpPr>
          <p:spPr>
            <a:xfrm>
              <a:off x="10974834" y="509480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D7D346CA-AF55-4351-A507-61824D655DEA}"/>
                </a:ext>
              </a:extLst>
            </p:cNvPr>
            <p:cNvCxnSpPr>
              <a:cxnSpLocks/>
            </p:cNvCxnSpPr>
            <p:nvPr/>
          </p:nvCxnSpPr>
          <p:spPr>
            <a:xfrm>
              <a:off x="11085692" y="5085464"/>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组合 106">
            <a:extLst>
              <a:ext uri="{FF2B5EF4-FFF2-40B4-BE49-F238E27FC236}">
                <a16:creationId xmlns:a16="http://schemas.microsoft.com/office/drawing/2014/main" id="{B60FBF50-BE27-4F2F-BC9D-79FE3D0CCD03}"/>
              </a:ext>
            </a:extLst>
          </p:cNvPr>
          <p:cNvGrpSpPr/>
          <p:nvPr/>
        </p:nvGrpSpPr>
        <p:grpSpPr>
          <a:xfrm>
            <a:off x="8553940" y="5082467"/>
            <a:ext cx="808083" cy="1376776"/>
            <a:chOff x="9848926" y="5087670"/>
            <a:chExt cx="808083" cy="1376776"/>
          </a:xfrm>
        </p:grpSpPr>
        <p:sp>
          <p:nvSpPr>
            <p:cNvPr id="108" name="Text Box 141">
              <a:extLst>
                <a:ext uri="{FF2B5EF4-FFF2-40B4-BE49-F238E27FC236}">
                  <a16:creationId xmlns:a16="http://schemas.microsoft.com/office/drawing/2014/main" id="{BE0442F4-A185-4DFC-B6AC-F6872D117A7C}"/>
                </a:ext>
              </a:extLst>
            </p:cNvPr>
            <p:cNvSpPr txBox="1">
              <a:spLocks noChangeArrowheads="1"/>
            </p:cNvSpPr>
            <p:nvPr/>
          </p:nvSpPr>
          <p:spPr bwMode="auto">
            <a:xfrm>
              <a:off x="9848926" y="5910448"/>
              <a:ext cx="808083"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临沂节点</a:t>
              </a:r>
              <a:endParaRPr lang="en-US" altLang="zh-CN" sz="1200" b="1" dirty="0">
                <a:solidFill>
                  <a:srgbClr val="FF0000"/>
                </a:solidFill>
              </a:endParaRPr>
            </a:p>
            <a:p>
              <a:pPr>
                <a:spcBef>
                  <a:spcPct val="50000"/>
                </a:spcBef>
              </a:pPr>
              <a:r>
                <a:rPr lang="en-US" altLang="zh-CN" sz="1200" b="1" dirty="0">
                  <a:solidFill>
                    <a:srgbClr val="FF0000"/>
                  </a:solidFill>
                </a:rPr>
                <a:t>S8816</a:t>
              </a:r>
            </a:p>
          </p:txBody>
        </p:sp>
        <p:cxnSp>
          <p:nvCxnSpPr>
            <p:cNvPr id="109" name="直接连接符 108">
              <a:extLst>
                <a:ext uri="{FF2B5EF4-FFF2-40B4-BE49-F238E27FC236}">
                  <a16:creationId xmlns:a16="http://schemas.microsoft.com/office/drawing/2014/main" id="{88593192-DD17-4799-A7E4-FCDE90ECEB97}"/>
                </a:ext>
              </a:extLst>
            </p:cNvPr>
            <p:cNvCxnSpPr>
              <a:cxnSpLocks/>
            </p:cNvCxnSpPr>
            <p:nvPr/>
          </p:nvCxnSpPr>
          <p:spPr>
            <a:xfrm>
              <a:off x="10125847" y="5092686"/>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898B7217-587B-49ED-B93C-F0F3771B290E}"/>
                </a:ext>
              </a:extLst>
            </p:cNvPr>
            <p:cNvCxnSpPr>
              <a:cxnSpLocks/>
            </p:cNvCxnSpPr>
            <p:nvPr/>
          </p:nvCxnSpPr>
          <p:spPr>
            <a:xfrm>
              <a:off x="10251409" y="5087670"/>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1" name="Picture 29" descr="中低端路由器">
              <a:extLst>
                <a:ext uri="{FF2B5EF4-FFF2-40B4-BE49-F238E27FC236}">
                  <a16:creationId xmlns:a16="http://schemas.microsoft.com/office/drawing/2014/main" id="{99BCA302-CDE6-4B95-84D0-DEF462D084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4624" y="5563560"/>
              <a:ext cx="546091" cy="338623"/>
            </a:xfrm>
            <a:prstGeom prst="rect">
              <a:avLst/>
            </a:prstGeom>
            <a:solidFill>
              <a:schemeClr val="bg1"/>
            </a:solidFill>
          </p:spPr>
        </p:pic>
      </p:grpSp>
      <p:cxnSp>
        <p:nvCxnSpPr>
          <p:cNvPr id="112" name="直接连接符 111">
            <a:extLst>
              <a:ext uri="{FF2B5EF4-FFF2-40B4-BE49-F238E27FC236}">
                <a16:creationId xmlns:a16="http://schemas.microsoft.com/office/drawing/2014/main" id="{701432DD-E3FD-4400-896B-D756418E3DD1}"/>
              </a:ext>
            </a:extLst>
          </p:cNvPr>
          <p:cNvCxnSpPr>
            <a:cxnSpLocks/>
            <a:stCxn id="121" idx="2"/>
            <a:endCxn id="44" idx="0"/>
          </p:cNvCxnSpPr>
          <p:nvPr/>
        </p:nvCxnSpPr>
        <p:spPr>
          <a:xfrm>
            <a:off x="3704878" y="901254"/>
            <a:ext cx="532926" cy="568754"/>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AC2D5E53-4FF4-4ADF-A803-3AE0C028A45D}"/>
              </a:ext>
            </a:extLst>
          </p:cNvPr>
          <p:cNvCxnSpPr>
            <a:cxnSpLocks/>
            <a:stCxn id="118" idx="2"/>
            <a:endCxn id="44" idx="0"/>
          </p:cNvCxnSpPr>
          <p:nvPr/>
        </p:nvCxnSpPr>
        <p:spPr>
          <a:xfrm flipH="1">
            <a:off x="4237804" y="919731"/>
            <a:ext cx="601112" cy="550277"/>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4" name="组合 113">
            <a:extLst>
              <a:ext uri="{FF2B5EF4-FFF2-40B4-BE49-F238E27FC236}">
                <a16:creationId xmlns:a16="http://schemas.microsoft.com/office/drawing/2014/main" id="{A8C9957F-9099-4180-BA11-5B0B59556640}"/>
              </a:ext>
            </a:extLst>
          </p:cNvPr>
          <p:cNvGrpSpPr/>
          <p:nvPr/>
        </p:nvGrpSpPr>
        <p:grpSpPr>
          <a:xfrm>
            <a:off x="8191858" y="212351"/>
            <a:ext cx="1112837" cy="672766"/>
            <a:chOff x="8191858" y="212351"/>
            <a:chExt cx="1112837" cy="672766"/>
          </a:xfrm>
        </p:grpSpPr>
        <p:pic>
          <p:nvPicPr>
            <p:cNvPr id="115" name="Picture 7" descr="云（空白）">
              <a:extLst>
                <a:ext uri="{FF2B5EF4-FFF2-40B4-BE49-F238E27FC236}">
                  <a16:creationId xmlns:a16="http://schemas.microsoft.com/office/drawing/2014/main" id="{73234199-A1B9-42C0-A452-710677EF64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1858" y="212351"/>
              <a:ext cx="1112837" cy="672766"/>
            </a:xfrm>
            <a:prstGeom prst="rect">
              <a:avLst/>
            </a:prstGeom>
            <a:noFill/>
            <a:extLst>
              <a:ext uri="{909E8E84-426E-40DD-AFC4-6F175D3DCCD1}">
                <a14:hiddenFill xmlns:a14="http://schemas.microsoft.com/office/drawing/2010/main">
                  <a:solidFill>
                    <a:srgbClr val="FFFFFF"/>
                  </a:solidFill>
                </a14:hiddenFill>
              </a:ext>
            </a:extLst>
          </p:spPr>
        </p:pic>
        <p:sp>
          <p:nvSpPr>
            <p:cNvPr id="116" name="文本框 115">
              <a:extLst>
                <a:ext uri="{FF2B5EF4-FFF2-40B4-BE49-F238E27FC236}">
                  <a16:creationId xmlns:a16="http://schemas.microsoft.com/office/drawing/2014/main" id="{D64EF283-AC1F-4D11-8DA5-BA1A91480BB0}"/>
                </a:ext>
              </a:extLst>
            </p:cNvPr>
            <p:cNvSpPr txBox="1"/>
            <p:nvPr/>
          </p:nvSpPr>
          <p:spPr>
            <a:xfrm>
              <a:off x="8411884" y="391546"/>
              <a:ext cx="687680" cy="369332"/>
            </a:xfrm>
            <a:prstGeom prst="rect">
              <a:avLst/>
            </a:prstGeom>
            <a:noFill/>
          </p:spPr>
          <p:txBody>
            <a:bodyPr wrap="square" rtlCol="0">
              <a:spAutoFit/>
            </a:bodyPr>
            <a:lstStyle/>
            <a:p>
              <a:r>
                <a:rPr lang="zh-CN" altLang="en-US" dirty="0">
                  <a:solidFill>
                    <a:schemeClr val="bg1"/>
                  </a:solidFill>
                </a:rPr>
                <a:t>大连</a:t>
              </a:r>
            </a:p>
          </p:txBody>
        </p:sp>
      </p:grpSp>
      <p:grpSp>
        <p:nvGrpSpPr>
          <p:cNvPr id="117" name="组合 116">
            <a:extLst>
              <a:ext uri="{FF2B5EF4-FFF2-40B4-BE49-F238E27FC236}">
                <a16:creationId xmlns:a16="http://schemas.microsoft.com/office/drawing/2014/main" id="{E7FB780A-43AD-4A07-BECB-7FB0A2D12CF8}"/>
              </a:ext>
            </a:extLst>
          </p:cNvPr>
          <p:cNvGrpSpPr/>
          <p:nvPr/>
        </p:nvGrpSpPr>
        <p:grpSpPr>
          <a:xfrm>
            <a:off x="4282497" y="246965"/>
            <a:ext cx="1112837" cy="672766"/>
            <a:chOff x="8191858" y="212351"/>
            <a:chExt cx="1112837" cy="672766"/>
          </a:xfrm>
        </p:grpSpPr>
        <p:pic>
          <p:nvPicPr>
            <p:cNvPr id="118" name="Picture 7" descr="云（空白）">
              <a:extLst>
                <a:ext uri="{FF2B5EF4-FFF2-40B4-BE49-F238E27FC236}">
                  <a16:creationId xmlns:a16="http://schemas.microsoft.com/office/drawing/2014/main" id="{76B9C015-4A8C-4EE6-8253-5D0DDAAF4C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1858" y="212351"/>
              <a:ext cx="1112837" cy="672766"/>
            </a:xfrm>
            <a:prstGeom prst="rect">
              <a:avLst/>
            </a:prstGeom>
            <a:noFill/>
            <a:extLst>
              <a:ext uri="{909E8E84-426E-40DD-AFC4-6F175D3DCCD1}">
                <a14:hiddenFill xmlns:a14="http://schemas.microsoft.com/office/drawing/2010/main">
                  <a:solidFill>
                    <a:srgbClr val="FFFFFF"/>
                  </a:solidFill>
                </a14:hiddenFill>
              </a:ext>
            </a:extLst>
          </p:spPr>
        </p:pic>
        <p:sp>
          <p:nvSpPr>
            <p:cNvPr id="119" name="文本框 118">
              <a:extLst>
                <a:ext uri="{FF2B5EF4-FFF2-40B4-BE49-F238E27FC236}">
                  <a16:creationId xmlns:a16="http://schemas.microsoft.com/office/drawing/2014/main" id="{D81A4DD4-6255-47E7-80EF-71FF217AC2CF}"/>
                </a:ext>
              </a:extLst>
            </p:cNvPr>
            <p:cNvSpPr txBox="1"/>
            <p:nvPr/>
          </p:nvSpPr>
          <p:spPr>
            <a:xfrm>
              <a:off x="8411884" y="391546"/>
              <a:ext cx="687680" cy="369332"/>
            </a:xfrm>
            <a:prstGeom prst="rect">
              <a:avLst/>
            </a:prstGeom>
            <a:noFill/>
          </p:spPr>
          <p:txBody>
            <a:bodyPr wrap="square" rtlCol="0">
              <a:spAutoFit/>
            </a:bodyPr>
            <a:lstStyle/>
            <a:p>
              <a:r>
                <a:rPr lang="zh-CN" altLang="en-US" dirty="0">
                  <a:solidFill>
                    <a:schemeClr val="bg1"/>
                  </a:solidFill>
                </a:rPr>
                <a:t>上海</a:t>
              </a:r>
            </a:p>
          </p:txBody>
        </p:sp>
      </p:grpSp>
      <p:grpSp>
        <p:nvGrpSpPr>
          <p:cNvPr id="120" name="组合 119">
            <a:extLst>
              <a:ext uri="{FF2B5EF4-FFF2-40B4-BE49-F238E27FC236}">
                <a16:creationId xmlns:a16="http://schemas.microsoft.com/office/drawing/2014/main" id="{BCF83883-47E8-4DD8-89EA-748A2E037475}"/>
              </a:ext>
            </a:extLst>
          </p:cNvPr>
          <p:cNvGrpSpPr/>
          <p:nvPr/>
        </p:nvGrpSpPr>
        <p:grpSpPr>
          <a:xfrm>
            <a:off x="3148459" y="228488"/>
            <a:ext cx="1112837" cy="672766"/>
            <a:chOff x="8191858" y="212351"/>
            <a:chExt cx="1112837" cy="672766"/>
          </a:xfrm>
        </p:grpSpPr>
        <p:pic>
          <p:nvPicPr>
            <p:cNvPr id="121" name="Picture 7" descr="云（空白）">
              <a:extLst>
                <a:ext uri="{FF2B5EF4-FFF2-40B4-BE49-F238E27FC236}">
                  <a16:creationId xmlns:a16="http://schemas.microsoft.com/office/drawing/2014/main" id="{FCB0425E-0A34-4EBE-9FD3-196315D94D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1858" y="212351"/>
              <a:ext cx="1112837" cy="672766"/>
            </a:xfrm>
            <a:prstGeom prst="rect">
              <a:avLst/>
            </a:prstGeom>
            <a:noFill/>
            <a:extLst>
              <a:ext uri="{909E8E84-426E-40DD-AFC4-6F175D3DCCD1}">
                <a14:hiddenFill xmlns:a14="http://schemas.microsoft.com/office/drawing/2010/main">
                  <a:solidFill>
                    <a:srgbClr val="FFFFFF"/>
                  </a:solidFill>
                </a14:hiddenFill>
              </a:ext>
            </a:extLst>
          </p:spPr>
        </p:pic>
        <p:sp>
          <p:nvSpPr>
            <p:cNvPr id="122" name="文本框 121">
              <a:extLst>
                <a:ext uri="{FF2B5EF4-FFF2-40B4-BE49-F238E27FC236}">
                  <a16:creationId xmlns:a16="http://schemas.microsoft.com/office/drawing/2014/main" id="{765C1123-34CB-4850-92BE-2E774DB987E8}"/>
                </a:ext>
              </a:extLst>
            </p:cNvPr>
            <p:cNvSpPr txBox="1"/>
            <p:nvPr/>
          </p:nvSpPr>
          <p:spPr>
            <a:xfrm>
              <a:off x="8411884" y="391546"/>
              <a:ext cx="687680" cy="369332"/>
            </a:xfrm>
            <a:prstGeom prst="rect">
              <a:avLst/>
            </a:prstGeom>
            <a:noFill/>
          </p:spPr>
          <p:txBody>
            <a:bodyPr wrap="square" rtlCol="0">
              <a:spAutoFit/>
            </a:bodyPr>
            <a:lstStyle/>
            <a:p>
              <a:r>
                <a:rPr lang="zh-CN" altLang="en-US" dirty="0">
                  <a:solidFill>
                    <a:schemeClr val="bg1"/>
                  </a:solidFill>
                </a:rPr>
                <a:t>北京</a:t>
              </a:r>
            </a:p>
          </p:txBody>
        </p:sp>
      </p:grpSp>
      <p:cxnSp>
        <p:nvCxnSpPr>
          <p:cNvPr id="123" name="直接连接符 122">
            <a:extLst>
              <a:ext uri="{FF2B5EF4-FFF2-40B4-BE49-F238E27FC236}">
                <a16:creationId xmlns:a16="http://schemas.microsoft.com/office/drawing/2014/main" id="{4287E118-49DD-480A-89EB-D88014ADC2CC}"/>
              </a:ext>
            </a:extLst>
          </p:cNvPr>
          <p:cNvCxnSpPr>
            <a:stCxn id="44" idx="2"/>
            <a:endCxn id="42" idx="0"/>
          </p:cNvCxnSpPr>
          <p:nvPr/>
        </p:nvCxnSpPr>
        <p:spPr>
          <a:xfrm flipH="1">
            <a:off x="4237702" y="1901274"/>
            <a:ext cx="102" cy="72171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6ED0174D-6B2C-4578-A217-FC856FA4D830}"/>
              </a:ext>
            </a:extLst>
          </p:cNvPr>
          <p:cNvCxnSpPr>
            <a:cxnSpLocks/>
            <a:stCxn id="42" idx="2"/>
            <a:endCxn id="47" idx="0"/>
          </p:cNvCxnSpPr>
          <p:nvPr/>
        </p:nvCxnSpPr>
        <p:spPr>
          <a:xfrm flipH="1">
            <a:off x="4235026" y="3054250"/>
            <a:ext cx="2676" cy="822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C4C72501-540D-4425-B25E-31EF2C85920A}"/>
              </a:ext>
            </a:extLst>
          </p:cNvPr>
          <p:cNvCxnSpPr>
            <a:cxnSpLocks/>
            <a:stCxn id="42" idx="2"/>
            <a:endCxn id="46" idx="0"/>
          </p:cNvCxnSpPr>
          <p:nvPr/>
        </p:nvCxnSpPr>
        <p:spPr>
          <a:xfrm>
            <a:off x="4237702" y="3054250"/>
            <a:ext cx="685940" cy="8382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E6151C61-4B38-489E-9953-64A55C9A78E8}"/>
              </a:ext>
            </a:extLst>
          </p:cNvPr>
          <p:cNvCxnSpPr>
            <a:cxnSpLocks/>
          </p:cNvCxnSpPr>
          <p:nvPr/>
        </p:nvCxnSpPr>
        <p:spPr>
          <a:xfrm flipH="1" flipV="1">
            <a:off x="4510748" y="2762327"/>
            <a:ext cx="1520547" cy="1528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直接连接符 126">
            <a:extLst>
              <a:ext uri="{FF2B5EF4-FFF2-40B4-BE49-F238E27FC236}">
                <a16:creationId xmlns:a16="http://schemas.microsoft.com/office/drawing/2014/main" id="{A4A63919-D094-4754-8A9A-A613663D7F12}"/>
              </a:ext>
            </a:extLst>
          </p:cNvPr>
          <p:cNvCxnSpPr>
            <a:cxnSpLocks/>
          </p:cNvCxnSpPr>
          <p:nvPr/>
        </p:nvCxnSpPr>
        <p:spPr>
          <a:xfrm flipH="1" flipV="1">
            <a:off x="4510748" y="2906939"/>
            <a:ext cx="1520547" cy="1528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8" name="组合 127">
            <a:extLst>
              <a:ext uri="{FF2B5EF4-FFF2-40B4-BE49-F238E27FC236}">
                <a16:creationId xmlns:a16="http://schemas.microsoft.com/office/drawing/2014/main" id="{A02A5382-DEC6-4A51-AB46-80CB89A79754}"/>
              </a:ext>
            </a:extLst>
          </p:cNvPr>
          <p:cNvGrpSpPr/>
          <p:nvPr/>
        </p:nvGrpSpPr>
        <p:grpSpPr>
          <a:xfrm>
            <a:off x="10135355" y="5103935"/>
            <a:ext cx="966176" cy="1392737"/>
            <a:chOff x="10611368" y="5094802"/>
            <a:chExt cx="966176" cy="1392737"/>
          </a:xfrm>
        </p:grpSpPr>
        <p:pic>
          <p:nvPicPr>
            <p:cNvPr id="129" name="Picture 29" descr="中低端路由器">
              <a:extLst>
                <a:ext uri="{FF2B5EF4-FFF2-40B4-BE49-F238E27FC236}">
                  <a16:creationId xmlns:a16="http://schemas.microsoft.com/office/drawing/2014/main" id="{15F3A290-B2D8-49BC-818E-3DED58AC7C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9138" y="5592572"/>
              <a:ext cx="546091" cy="338623"/>
            </a:xfrm>
            <a:prstGeom prst="rect">
              <a:avLst/>
            </a:prstGeom>
            <a:solidFill>
              <a:schemeClr val="bg1"/>
            </a:solidFill>
          </p:spPr>
        </p:pic>
        <p:sp>
          <p:nvSpPr>
            <p:cNvPr id="130" name="Text Box 141">
              <a:extLst>
                <a:ext uri="{FF2B5EF4-FFF2-40B4-BE49-F238E27FC236}">
                  <a16:creationId xmlns:a16="http://schemas.microsoft.com/office/drawing/2014/main" id="{6E6D9F52-50C3-413E-AD43-F11E2A694757}"/>
                </a:ext>
              </a:extLst>
            </p:cNvPr>
            <p:cNvSpPr txBox="1">
              <a:spLocks noChangeArrowheads="1"/>
            </p:cNvSpPr>
            <p:nvPr/>
          </p:nvSpPr>
          <p:spPr bwMode="auto">
            <a:xfrm>
              <a:off x="10611368" y="5933541"/>
              <a:ext cx="80808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长清节点</a:t>
              </a:r>
              <a:endParaRPr lang="en-US" altLang="zh-CN" sz="1200" b="1" dirty="0">
                <a:solidFill>
                  <a:srgbClr val="FF0000"/>
                </a:solidFill>
              </a:endParaRPr>
            </a:p>
            <a:p>
              <a:pPr>
                <a:spcBef>
                  <a:spcPct val="50000"/>
                </a:spcBef>
              </a:pPr>
              <a:r>
                <a:rPr lang="en-US" altLang="zh-CN" sz="1200" b="1" dirty="0">
                  <a:solidFill>
                    <a:srgbClr val="FF0000"/>
                  </a:solidFill>
                </a:rPr>
                <a:t>C7609</a:t>
              </a:r>
            </a:p>
          </p:txBody>
        </p:sp>
        <p:cxnSp>
          <p:nvCxnSpPr>
            <p:cNvPr id="131" name="直接连接符 130">
              <a:extLst>
                <a:ext uri="{FF2B5EF4-FFF2-40B4-BE49-F238E27FC236}">
                  <a16:creationId xmlns:a16="http://schemas.microsoft.com/office/drawing/2014/main" id="{E9BCF5A7-EEAD-40CF-B442-51F67D178975}"/>
                </a:ext>
              </a:extLst>
            </p:cNvPr>
            <p:cNvCxnSpPr>
              <a:cxnSpLocks/>
            </p:cNvCxnSpPr>
            <p:nvPr/>
          </p:nvCxnSpPr>
          <p:spPr>
            <a:xfrm>
              <a:off x="10861915" y="5099235"/>
              <a:ext cx="1" cy="49542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2" name="直接连接符 131">
              <a:extLst>
                <a:ext uri="{FF2B5EF4-FFF2-40B4-BE49-F238E27FC236}">
                  <a16:creationId xmlns:a16="http://schemas.microsoft.com/office/drawing/2014/main" id="{C14FA2D2-ECF9-43BE-B590-CB731D051A4A}"/>
                </a:ext>
              </a:extLst>
            </p:cNvPr>
            <p:cNvCxnSpPr>
              <a:cxnSpLocks/>
            </p:cNvCxnSpPr>
            <p:nvPr/>
          </p:nvCxnSpPr>
          <p:spPr>
            <a:xfrm>
              <a:off x="10974834" y="5094802"/>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47FAAEB4-2242-4E16-8634-68CF8B88800E}"/>
                </a:ext>
              </a:extLst>
            </p:cNvPr>
            <p:cNvCxnSpPr>
              <a:cxnSpLocks/>
            </p:cNvCxnSpPr>
            <p:nvPr/>
          </p:nvCxnSpPr>
          <p:spPr>
            <a:xfrm>
              <a:off x="11577543" y="5102921"/>
              <a:ext cx="1" cy="495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4" name="Picture 29" descr="中低端路由器">
            <a:extLst>
              <a:ext uri="{FF2B5EF4-FFF2-40B4-BE49-F238E27FC236}">
                <a16:creationId xmlns:a16="http://schemas.microsoft.com/office/drawing/2014/main" id="{249A32A5-DE6F-4D9A-B294-FEBB58756F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3504" y="5597375"/>
            <a:ext cx="546091" cy="338623"/>
          </a:xfrm>
          <a:prstGeom prst="rect">
            <a:avLst/>
          </a:prstGeom>
          <a:solidFill>
            <a:schemeClr val="bg1"/>
          </a:solidFill>
        </p:spPr>
      </p:pic>
      <p:cxnSp>
        <p:nvCxnSpPr>
          <p:cNvPr id="135" name="直接连接符 134">
            <a:extLst>
              <a:ext uri="{FF2B5EF4-FFF2-40B4-BE49-F238E27FC236}">
                <a16:creationId xmlns:a16="http://schemas.microsoft.com/office/drawing/2014/main" id="{DA558925-02D5-42A5-88A6-B2BF90DFF56E}"/>
              </a:ext>
            </a:extLst>
          </p:cNvPr>
          <p:cNvCxnSpPr>
            <a:cxnSpLocks/>
            <a:stCxn id="129" idx="3"/>
            <a:endCxn id="134" idx="1"/>
          </p:cNvCxnSpPr>
          <p:nvPr/>
        </p:nvCxnSpPr>
        <p:spPr>
          <a:xfrm flipV="1">
            <a:off x="10719216" y="5766687"/>
            <a:ext cx="144288" cy="43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 Box 141">
            <a:extLst>
              <a:ext uri="{FF2B5EF4-FFF2-40B4-BE49-F238E27FC236}">
                <a16:creationId xmlns:a16="http://schemas.microsoft.com/office/drawing/2014/main" id="{AFBC12D1-F17A-4B85-B2AA-92F98C3BA086}"/>
              </a:ext>
            </a:extLst>
          </p:cNvPr>
          <p:cNvSpPr txBox="1">
            <a:spLocks noChangeArrowheads="1"/>
          </p:cNvSpPr>
          <p:nvPr/>
        </p:nvSpPr>
        <p:spPr bwMode="auto">
          <a:xfrm>
            <a:off x="10848458" y="5935098"/>
            <a:ext cx="808082"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ea typeface="宋体" charset="-122"/>
              </a:defRPr>
            </a:lvl1pPr>
            <a:lvl2pPr>
              <a:defRPr sz="2800">
                <a:solidFill>
                  <a:schemeClr val="tx1"/>
                </a:solidFill>
                <a:latin typeface="Arial" charset="0"/>
                <a:ea typeface="宋体" charset="-122"/>
              </a:defRPr>
            </a:lvl2pPr>
            <a:lvl3pPr>
              <a:defRPr sz="2400">
                <a:solidFill>
                  <a:schemeClr val="tx1"/>
                </a:solidFill>
                <a:latin typeface="Arial" charset="0"/>
                <a:ea typeface="宋体" charset="-122"/>
              </a:defRPr>
            </a:lvl3pPr>
            <a:lvl4pPr>
              <a:defRPr sz="2000">
                <a:solidFill>
                  <a:schemeClr val="tx1"/>
                </a:solidFill>
                <a:latin typeface="Arial" charset="0"/>
                <a:ea typeface="宋体" charset="-122"/>
              </a:defRPr>
            </a:lvl4pPr>
            <a:lvl5pPr>
              <a:defRPr sz="2000">
                <a:solidFill>
                  <a:schemeClr val="tx1"/>
                </a:solidFill>
                <a:latin typeface="Arial" charset="0"/>
                <a:ea typeface="宋体" charset="-122"/>
              </a:defRPr>
            </a:lvl5pPr>
            <a:lvl6pPr eaLnBrk="0" hangingPunct="0">
              <a:defRPr sz="2000">
                <a:solidFill>
                  <a:schemeClr val="tx1"/>
                </a:solidFill>
                <a:latin typeface="Arial" charset="0"/>
                <a:ea typeface="宋体" charset="-122"/>
              </a:defRPr>
            </a:lvl6pPr>
            <a:lvl7pPr eaLnBrk="0" hangingPunct="0">
              <a:defRPr sz="2000">
                <a:solidFill>
                  <a:schemeClr val="tx1"/>
                </a:solidFill>
                <a:latin typeface="Arial" charset="0"/>
                <a:ea typeface="宋体" charset="-122"/>
              </a:defRPr>
            </a:lvl7pPr>
            <a:lvl8pPr eaLnBrk="0" hangingPunct="0">
              <a:defRPr sz="2000">
                <a:solidFill>
                  <a:schemeClr val="tx1"/>
                </a:solidFill>
                <a:latin typeface="Arial" charset="0"/>
                <a:ea typeface="宋体" charset="-122"/>
              </a:defRPr>
            </a:lvl8pPr>
            <a:lvl9pPr eaLnBrk="0" hangingPunct="0">
              <a:defRPr sz="2000">
                <a:solidFill>
                  <a:schemeClr val="tx1"/>
                </a:solidFill>
                <a:latin typeface="Arial" charset="0"/>
                <a:ea typeface="宋体" charset="-122"/>
              </a:defRPr>
            </a:lvl9pPr>
          </a:lstStyle>
          <a:p>
            <a:pPr>
              <a:spcBef>
                <a:spcPct val="50000"/>
              </a:spcBef>
            </a:pPr>
            <a:r>
              <a:rPr lang="zh-CN" altLang="en-US" sz="1200" b="1" dirty="0">
                <a:solidFill>
                  <a:srgbClr val="FF0000"/>
                </a:solidFill>
              </a:rPr>
              <a:t>交通学院</a:t>
            </a:r>
            <a:endParaRPr lang="en-US" altLang="zh-CN" sz="1200" b="1" dirty="0">
              <a:solidFill>
                <a:srgbClr val="FF0000"/>
              </a:solidFill>
            </a:endParaRPr>
          </a:p>
          <a:p>
            <a:pPr>
              <a:spcBef>
                <a:spcPct val="50000"/>
              </a:spcBef>
            </a:pPr>
            <a:r>
              <a:rPr lang="en-US" altLang="zh-CN" sz="1200" b="1" dirty="0">
                <a:solidFill>
                  <a:srgbClr val="FF0000"/>
                </a:solidFill>
              </a:rPr>
              <a:t>5560</a:t>
            </a:r>
          </a:p>
        </p:txBody>
      </p:sp>
      <p:grpSp>
        <p:nvGrpSpPr>
          <p:cNvPr id="137" name="组合 136">
            <a:extLst>
              <a:ext uri="{FF2B5EF4-FFF2-40B4-BE49-F238E27FC236}">
                <a16:creationId xmlns:a16="http://schemas.microsoft.com/office/drawing/2014/main" id="{D33B3A5C-5EDD-4EC3-AD0B-450D733D2718}"/>
              </a:ext>
            </a:extLst>
          </p:cNvPr>
          <p:cNvGrpSpPr/>
          <p:nvPr/>
        </p:nvGrpSpPr>
        <p:grpSpPr>
          <a:xfrm>
            <a:off x="81832" y="5486668"/>
            <a:ext cx="1214393" cy="755066"/>
            <a:chOff x="81846" y="3942441"/>
            <a:chExt cx="1214393" cy="755066"/>
          </a:xfrm>
        </p:grpSpPr>
        <p:sp>
          <p:nvSpPr>
            <p:cNvPr id="138" name="文本框 137">
              <a:extLst>
                <a:ext uri="{FF2B5EF4-FFF2-40B4-BE49-F238E27FC236}">
                  <a16:creationId xmlns:a16="http://schemas.microsoft.com/office/drawing/2014/main" id="{F0A194C0-46A2-4699-A41E-56A65A0CCF73}"/>
                </a:ext>
              </a:extLst>
            </p:cNvPr>
            <p:cNvSpPr txBox="1"/>
            <p:nvPr/>
          </p:nvSpPr>
          <p:spPr>
            <a:xfrm>
              <a:off x="538692" y="3942441"/>
              <a:ext cx="757547" cy="369332"/>
            </a:xfrm>
            <a:prstGeom prst="rect">
              <a:avLst/>
            </a:prstGeom>
            <a:noFill/>
          </p:spPr>
          <p:txBody>
            <a:bodyPr wrap="square" rtlCol="0">
              <a:spAutoFit/>
            </a:bodyPr>
            <a:lstStyle/>
            <a:p>
              <a:r>
                <a:rPr lang="en-US" altLang="zh-CN" dirty="0"/>
                <a:t>100G</a:t>
              </a:r>
              <a:endParaRPr lang="zh-CN" altLang="en-US" dirty="0"/>
            </a:p>
          </p:txBody>
        </p:sp>
        <p:sp>
          <p:nvSpPr>
            <p:cNvPr id="139" name="文本框 138">
              <a:extLst>
                <a:ext uri="{FF2B5EF4-FFF2-40B4-BE49-F238E27FC236}">
                  <a16:creationId xmlns:a16="http://schemas.microsoft.com/office/drawing/2014/main" id="{9207AC43-2D31-42A2-81F8-2D8A4965728C}"/>
                </a:ext>
              </a:extLst>
            </p:cNvPr>
            <p:cNvSpPr txBox="1"/>
            <p:nvPr/>
          </p:nvSpPr>
          <p:spPr>
            <a:xfrm>
              <a:off x="538693" y="4229001"/>
              <a:ext cx="580696" cy="239702"/>
            </a:xfrm>
            <a:prstGeom prst="rect">
              <a:avLst/>
            </a:prstGeom>
            <a:noFill/>
          </p:spPr>
          <p:txBody>
            <a:bodyPr wrap="square" rtlCol="0">
              <a:spAutoFit/>
            </a:bodyPr>
            <a:lstStyle/>
            <a:p>
              <a:r>
                <a:rPr lang="en-US" altLang="zh-CN" dirty="0"/>
                <a:t>10G</a:t>
              </a:r>
              <a:endParaRPr lang="zh-CN" altLang="en-US" dirty="0"/>
            </a:p>
          </p:txBody>
        </p:sp>
        <p:sp>
          <p:nvSpPr>
            <p:cNvPr id="140" name="文本框 139">
              <a:extLst>
                <a:ext uri="{FF2B5EF4-FFF2-40B4-BE49-F238E27FC236}">
                  <a16:creationId xmlns:a16="http://schemas.microsoft.com/office/drawing/2014/main" id="{D2E154A5-A645-4613-BAA8-04005C306C16}"/>
                </a:ext>
              </a:extLst>
            </p:cNvPr>
            <p:cNvSpPr txBox="1"/>
            <p:nvPr/>
          </p:nvSpPr>
          <p:spPr>
            <a:xfrm>
              <a:off x="573541" y="4457805"/>
              <a:ext cx="580696" cy="239702"/>
            </a:xfrm>
            <a:prstGeom prst="rect">
              <a:avLst/>
            </a:prstGeom>
            <a:noFill/>
          </p:spPr>
          <p:txBody>
            <a:bodyPr wrap="square" rtlCol="0">
              <a:spAutoFit/>
            </a:bodyPr>
            <a:lstStyle/>
            <a:p>
              <a:r>
                <a:rPr lang="en-US" altLang="zh-CN" dirty="0"/>
                <a:t>1G</a:t>
              </a:r>
              <a:endParaRPr lang="zh-CN" altLang="en-US" dirty="0"/>
            </a:p>
          </p:txBody>
        </p:sp>
        <p:cxnSp>
          <p:nvCxnSpPr>
            <p:cNvPr id="141" name="直接连接符 140">
              <a:extLst>
                <a:ext uri="{FF2B5EF4-FFF2-40B4-BE49-F238E27FC236}">
                  <a16:creationId xmlns:a16="http://schemas.microsoft.com/office/drawing/2014/main" id="{07DCB93A-BD0A-4D28-B81C-7ABA2CD38CAC}"/>
                </a:ext>
              </a:extLst>
            </p:cNvPr>
            <p:cNvCxnSpPr>
              <a:cxnSpLocks/>
            </p:cNvCxnSpPr>
            <p:nvPr/>
          </p:nvCxnSpPr>
          <p:spPr>
            <a:xfrm flipV="1">
              <a:off x="86504" y="4629656"/>
              <a:ext cx="486054" cy="1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FC6268C1-993D-4E3D-850E-E9148538DD80}"/>
                </a:ext>
              </a:extLst>
            </p:cNvPr>
            <p:cNvCxnSpPr>
              <a:cxnSpLocks/>
            </p:cNvCxnSpPr>
            <p:nvPr/>
          </p:nvCxnSpPr>
          <p:spPr>
            <a:xfrm flipV="1">
              <a:off x="81846" y="4423229"/>
              <a:ext cx="486054" cy="196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BE099AE4-C7B3-4210-BFAC-153C6997BFC4}"/>
                </a:ext>
              </a:extLst>
            </p:cNvPr>
            <p:cNvCxnSpPr>
              <a:cxnSpLocks/>
            </p:cNvCxnSpPr>
            <p:nvPr/>
          </p:nvCxnSpPr>
          <p:spPr>
            <a:xfrm flipV="1">
              <a:off x="86504" y="4155003"/>
              <a:ext cx="486054" cy="1964"/>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4" name="Picture 38" descr="Office-Building">
            <a:extLst>
              <a:ext uri="{FF2B5EF4-FFF2-40B4-BE49-F238E27FC236}">
                <a16:creationId xmlns:a16="http://schemas.microsoft.com/office/drawing/2014/main" id="{8D30AE34-6282-45BD-ACF8-92AEC195C0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743" y="3917365"/>
            <a:ext cx="776778" cy="534872"/>
          </a:xfrm>
          <a:prstGeom prst="rect">
            <a:avLst/>
          </a:prstGeom>
          <a:solidFill>
            <a:schemeClr val="bg1"/>
          </a:solidFill>
        </p:spPr>
      </p:pic>
      <p:sp>
        <p:nvSpPr>
          <p:cNvPr id="145" name="Line 137">
            <a:extLst>
              <a:ext uri="{FF2B5EF4-FFF2-40B4-BE49-F238E27FC236}">
                <a16:creationId xmlns:a16="http://schemas.microsoft.com/office/drawing/2014/main" id="{71BC4002-74CF-4007-AF4D-FB22F5D13EC2}"/>
              </a:ext>
            </a:extLst>
          </p:cNvPr>
          <p:cNvSpPr>
            <a:spLocks noChangeShapeType="1"/>
          </p:cNvSpPr>
          <p:nvPr/>
        </p:nvSpPr>
        <p:spPr bwMode="auto">
          <a:xfrm flipV="1">
            <a:off x="7675849" y="2996957"/>
            <a:ext cx="1091584" cy="929732"/>
          </a:xfrm>
          <a:prstGeom prst="line">
            <a:avLst/>
          </a:prstGeom>
          <a:solidFill>
            <a:schemeClr val="bg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zh-CN" altLang="en-US" sz="1200"/>
          </a:p>
        </p:txBody>
      </p:sp>
      <p:sp>
        <p:nvSpPr>
          <p:cNvPr id="146" name="矩形 145">
            <a:extLst>
              <a:ext uri="{FF2B5EF4-FFF2-40B4-BE49-F238E27FC236}">
                <a16:creationId xmlns:a16="http://schemas.microsoft.com/office/drawing/2014/main" id="{E49B1E2B-055D-41A0-882B-FCF0CC6D4EFF}"/>
              </a:ext>
            </a:extLst>
          </p:cNvPr>
          <p:cNvSpPr/>
          <p:nvPr/>
        </p:nvSpPr>
        <p:spPr>
          <a:xfrm>
            <a:off x="7158311" y="4422512"/>
            <a:ext cx="1107996" cy="276999"/>
          </a:xfrm>
          <a:prstGeom prst="rect">
            <a:avLst/>
          </a:prstGeom>
          <a:solidFill>
            <a:schemeClr val="bg1"/>
          </a:solidFill>
        </p:spPr>
        <p:txBody>
          <a:bodyPr wrap="none">
            <a:spAutoFit/>
          </a:bodyPr>
          <a:lstStyle/>
          <a:p>
            <a:pPr>
              <a:spcBef>
                <a:spcPct val="50000"/>
              </a:spcBef>
            </a:pPr>
            <a:r>
              <a:rPr lang="zh-CN" altLang="en-US" sz="1200" b="1" dirty="0">
                <a:solidFill>
                  <a:srgbClr val="FF0000"/>
                </a:solidFill>
              </a:rPr>
              <a:t>青岛市教育局</a:t>
            </a:r>
            <a:endParaRPr lang="en-US" altLang="zh-CN" sz="1200" b="1" dirty="0">
              <a:solidFill>
                <a:srgbClr val="FF0000"/>
              </a:solidFill>
            </a:endParaRPr>
          </a:p>
        </p:txBody>
      </p:sp>
    </p:spTree>
    <p:extLst>
      <p:ext uri="{BB962C8B-B14F-4D97-AF65-F5344CB8AC3E}">
        <p14:creationId xmlns:p14="http://schemas.microsoft.com/office/powerpoint/2010/main" val="296592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569934" cy="480131"/>
          </a:xfrm>
        </p:spPr>
        <p:txBody>
          <a:bodyPr/>
          <a:lstStyle/>
          <a:p>
            <a:r>
              <a:rPr kumimoji="1" lang="zh-CN" altLang="en-US" dirty="0"/>
              <a:t>山东支持情况</a:t>
            </a:r>
          </a:p>
        </p:txBody>
      </p:sp>
    </p:spTree>
    <p:extLst>
      <p:ext uri="{BB962C8B-B14F-4D97-AF65-F5344CB8AC3E}">
        <p14:creationId xmlns:p14="http://schemas.microsoft.com/office/powerpoint/2010/main" val="18048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2569934" cy="480131"/>
          </a:xfrm>
        </p:spPr>
        <p:txBody>
          <a:bodyPr/>
          <a:lstStyle/>
          <a:p>
            <a:r>
              <a:rPr kumimoji="1" lang="zh-CN" altLang="en-US" dirty="0"/>
              <a:t>山东支持情况</a:t>
            </a:r>
          </a:p>
        </p:txBody>
      </p:sp>
    </p:spTree>
    <p:extLst>
      <p:ext uri="{BB962C8B-B14F-4D97-AF65-F5344CB8AC3E}">
        <p14:creationId xmlns:p14="http://schemas.microsoft.com/office/powerpoint/2010/main" val="29228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21CEB09-85A9-BE4B-BC85-C16F5475A90A}"/>
              </a:ext>
            </a:extLst>
          </p:cNvPr>
          <p:cNvGrpSpPr/>
          <p:nvPr/>
        </p:nvGrpSpPr>
        <p:grpSpPr>
          <a:xfrm>
            <a:off x="6541817" y="1342830"/>
            <a:ext cx="5393254" cy="461665"/>
            <a:chOff x="6836846" y="1580502"/>
            <a:chExt cx="5393254" cy="461665"/>
          </a:xfrm>
        </p:grpSpPr>
        <p:sp>
          <p:nvSpPr>
            <p:cNvPr id="22" name="文本框 21">
              <a:extLst>
                <a:ext uri="{FF2B5EF4-FFF2-40B4-BE49-F238E27FC236}">
                  <a16:creationId xmlns:a16="http://schemas.microsoft.com/office/drawing/2014/main" id="{23E3D7E5-0215-47BB-99A9-EB59656BC5E4}"/>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schemeClr val="tx1"/>
                  </a:solidFill>
                </a:rPr>
                <a:t>IPv6</a:t>
              </a:r>
              <a:r>
                <a:rPr lang="zh-CN" altLang="en-US" sz="2200" spc="0" dirty="0">
                  <a:solidFill>
                    <a:schemeClr val="tx1"/>
                  </a:solidFill>
                </a:rPr>
                <a:t>的产生背景</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8" name="组合 7">
              <a:extLst>
                <a:ext uri="{FF2B5EF4-FFF2-40B4-BE49-F238E27FC236}">
                  <a16:creationId xmlns:a16="http://schemas.microsoft.com/office/drawing/2014/main" id="{F62DC326-F6AE-8748-BAD0-720551BD6EAD}"/>
                </a:ext>
              </a:extLst>
            </p:cNvPr>
            <p:cNvGrpSpPr/>
            <p:nvPr/>
          </p:nvGrpSpPr>
          <p:grpSpPr>
            <a:xfrm>
              <a:off x="6836846" y="1580502"/>
              <a:ext cx="724132" cy="461665"/>
              <a:chOff x="6361508" y="2605227"/>
              <a:chExt cx="724132" cy="461665"/>
            </a:xfrm>
          </p:grpSpPr>
          <p:sp>
            <p:nvSpPr>
              <p:cNvPr id="40" name="文本框 39">
                <a:extLst>
                  <a:ext uri="{FF2B5EF4-FFF2-40B4-BE49-F238E27FC236}">
                    <a16:creationId xmlns:a16="http://schemas.microsoft.com/office/drawing/2014/main" id="{6EB8685C-2364-4EE9-8E80-52A7E9F91839}"/>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01</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3" name="椭圆 2">
                <a:extLst>
                  <a:ext uri="{FF2B5EF4-FFF2-40B4-BE49-F238E27FC236}">
                    <a16:creationId xmlns:a16="http://schemas.microsoft.com/office/drawing/2014/main" id="{B6EC0E1F-C298-AD4F-9B1C-A69AA9ED6580}"/>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38" name="组合 37">
            <a:extLst>
              <a:ext uri="{FF2B5EF4-FFF2-40B4-BE49-F238E27FC236}">
                <a16:creationId xmlns:a16="http://schemas.microsoft.com/office/drawing/2014/main" id="{70CF88C6-5ECF-884C-8411-C733537721F6}"/>
              </a:ext>
            </a:extLst>
          </p:cNvPr>
          <p:cNvGrpSpPr/>
          <p:nvPr/>
        </p:nvGrpSpPr>
        <p:grpSpPr>
          <a:xfrm>
            <a:off x="6541817" y="2228653"/>
            <a:ext cx="5393254" cy="461665"/>
            <a:chOff x="6836846" y="1580502"/>
            <a:chExt cx="5393254" cy="461665"/>
          </a:xfrm>
        </p:grpSpPr>
        <p:sp>
          <p:nvSpPr>
            <p:cNvPr id="39" name="文本框 38">
              <a:extLst>
                <a:ext uri="{FF2B5EF4-FFF2-40B4-BE49-F238E27FC236}">
                  <a16:creationId xmlns:a16="http://schemas.microsoft.com/office/drawing/2014/main" id="{EF5928DA-DF6C-A244-A192-848A42C35ED1}"/>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schemeClr val="tx1"/>
                  </a:solidFill>
                </a:rPr>
                <a:t>什么是</a:t>
              </a:r>
              <a:r>
                <a:rPr lang="en-US" altLang="zh-CN" sz="2200" spc="0" dirty="0">
                  <a:solidFill>
                    <a:schemeClr val="tx1"/>
                  </a:solidFill>
                </a:rPr>
                <a:t>IPv6</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42" name="组合 41">
              <a:extLst>
                <a:ext uri="{FF2B5EF4-FFF2-40B4-BE49-F238E27FC236}">
                  <a16:creationId xmlns:a16="http://schemas.microsoft.com/office/drawing/2014/main" id="{689004C0-6F63-1C42-A91A-EFB03B93AEC2}"/>
                </a:ext>
              </a:extLst>
            </p:cNvPr>
            <p:cNvGrpSpPr/>
            <p:nvPr/>
          </p:nvGrpSpPr>
          <p:grpSpPr>
            <a:xfrm>
              <a:off x="6836846" y="1580502"/>
              <a:ext cx="724132" cy="461665"/>
              <a:chOff x="6361508" y="2605227"/>
              <a:chExt cx="724132" cy="461665"/>
            </a:xfrm>
          </p:grpSpPr>
          <p:sp>
            <p:nvSpPr>
              <p:cNvPr id="43" name="文本框 42">
                <a:extLst>
                  <a:ext uri="{FF2B5EF4-FFF2-40B4-BE49-F238E27FC236}">
                    <a16:creationId xmlns:a16="http://schemas.microsoft.com/office/drawing/2014/main" id="{EB7F6906-083D-2544-9ADA-B7F5C54947AE}"/>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02</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44" name="椭圆 43">
                <a:extLst>
                  <a:ext uri="{FF2B5EF4-FFF2-40B4-BE49-F238E27FC236}">
                    <a16:creationId xmlns:a16="http://schemas.microsoft.com/office/drawing/2014/main" id="{C5B2594F-04B5-5448-98F0-941ECC847228}"/>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45" name="组合 44">
            <a:extLst>
              <a:ext uri="{FF2B5EF4-FFF2-40B4-BE49-F238E27FC236}">
                <a16:creationId xmlns:a16="http://schemas.microsoft.com/office/drawing/2014/main" id="{865EB0F2-01AD-D043-923F-333D9DF2B85B}"/>
              </a:ext>
            </a:extLst>
          </p:cNvPr>
          <p:cNvGrpSpPr/>
          <p:nvPr/>
        </p:nvGrpSpPr>
        <p:grpSpPr>
          <a:xfrm>
            <a:off x="6541817" y="3114476"/>
            <a:ext cx="5393254" cy="461665"/>
            <a:chOff x="6836846" y="1580502"/>
            <a:chExt cx="5393254" cy="461665"/>
          </a:xfrm>
        </p:grpSpPr>
        <p:sp>
          <p:nvSpPr>
            <p:cNvPr id="47" name="文本框 46">
              <a:extLst>
                <a:ext uri="{FF2B5EF4-FFF2-40B4-BE49-F238E27FC236}">
                  <a16:creationId xmlns:a16="http://schemas.microsoft.com/office/drawing/2014/main" id="{B6C5F6C4-8FD3-644D-A39B-9855AFA12053}"/>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kumimoji="0" lang="zh-CN" altLang="en-US" sz="2200" b="1" i="0" u="none" strike="noStrike" kern="1200" cap="none" spc="0" normalizeH="0" baseline="0" noProof="0" dirty="0">
                  <a:ln>
                    <a:noFill/>
                  </a:ln>
                  <a:solidFill>
                    <a:schemeClr val="tx1"/>
                  </a:solidFill>
                  <a:effectLst/>
                  <a:uLnTx/>
                  <a:uFillTx/>
                  <a:latin typeface="微软雅黑"/>
                  <a:ea typeface="微软雅黑"/>
                  <a:cs typeface="+mn-cs"/>
                </a:rPr>
                <a:t>国内外</a:t>
              </a:r>
              <a:r>
                <a:rPr kumimoji="0" lang="en-US" altLang="zh-CN" sz="2200" b="1" i="0" u="none" strike="noStrike" kern="1200" cap="none" spc="0" normalizeH="0" baseline="0" noProof="0" dirty="0">
                  <a:ln>
                    <a:noFill/>
                  </a:ln>
                  <a:solidFill>
                    <a:schemeClr val="tx1"/>
                  </a:solidFill>
                  <a:effectLst/>
                  <a:uLnTx/>
                  <a:uFillTx/>
                  <a:latin typeface="微软雅黑"/>
                  <a:ea typeface="微软雅黑"/>
                  <a:cs typeface="+mn-cs"/>
                </a:rPr>
                <a:t>IPv6</a:t>
              </a:r>
              <a:r>
                <a:rPr kumimoji="0" lang="zh-CN" altLang="en-US" sz="2200" b="1" i="0" u="none" strike="noStrike" kern="1200" cap="none" spc="0" normalizeH="0" baseline="0" noProof="0" dirty="0">
                  <a:ln>
                    <a:noFill/>
                  </a:ln>
                  <a:solidFill>
                    <a:schemeClr val="tx1"/>
                  </a:solidFill>
                  <a:effectLst/>
                  <a:uLnTx/>
                  <a:uFillTx/>
                  <a:latin typeface="微软雅黑"/>
                  <a:ea typeface="微软雅黑"/>
                  <a:cs typeface="+mn-cs"/>
                </a:rPr>
                <a:t>部署情况</a:t>
              </a:r>
            </a:p>
          </p:txBody>
        </p:sp>
        <p:grpSp>
          <p:nvGrpSpPr>
            <p:cNvPr id="48" name="组合 47">
              <a:extLst>
                <a:ext uri="{FF2B5EF4-FFF2-40B4-BE49-F238E27FC236}">
                  <a16:creationId xmlns:a16="http://schemas.microsoft.com/office/drawing/2014/main" id="{25C5543A-7E87-2C46-8525-ADC436E36B11}"/>
                </a:ext>
              </a:extLst>
            </p:cNvPr>
            <p:cNvGrpSpPr/>
            <p:nvPr/>
          </p:nvGrpSpPr>
          <p:grpSpPr>
            <a:xfrm>
              <a:off x="6836846" y="1580502"/>
              <a:ext cx="724132" cy="461665"/>
              <a:chOff x="6361508" y="2605227"/>
              <a:chExt cx="724132" cy="461665"/>
            </a:xfrm>
          </p:grpSpPr>
          <p:sp>
            <p:nvSpPr>
              <p:cNvPr id="49" name="文本框 48">
                <a:extLst>
                  <a:ext uri="{FF2B5EF4-FFF2-40B4-BE49-F238E27FC236}">
                    <a16:creationId xmlns:a16="http://schemas.microsoft.com/office/drawing/2014/main" id="{9F7F753F-304E-1D49-9F27-165CB55593FD}"/>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03</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50" name="椭圆 49">
                <a:extLst>
                  <a:ext uri="{FF2B5EF4-FFF2-40B4-BE49-F238E27FC236}">
                    <a16:creationId xmlns:a16="http://schemas.microsoft.com/office/drawing/2014/main" id="{4E09EEDF-48DA-114D-AD52-1D42CBAC8B23}"/>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17" name="组合 16">
            <a:extLst>
              <a:ext uri="{FF2B5EF4-FFF2-40B4-BE49-F238E27FC236}">
                <a16:creationId xmlns:a16="http://schemas.microsoft.com/office/drawing/2014/main" id="{3CBB6E76-12CC-2043-99C8-92686A09EE38}"/>
              </a:ext>
            </a:extLst>
          </p:cNvPr>
          <p:cNvGrpSpPr/>
          <p:nvPr/>
        </p:nvGrpSpPr>
        <p:grpSpPr>
          <a:xfrm>
            <a:off x="6541817" y="4000299"/>
            <a:ext cx="5393254" cy="461665"/>
            <a:chOff x="6836846" y="1580502"/>
            <a:chExt cx="5393254" cy="461665"/>
          </a:xfrm>
        </p:grpSpPr>
        <p:sp>
          <p:nvSpPr>
            <p:cNvPr id="18" name="文本框 17">
              <a:extLst>
                <a:ext uri="{FF2B5EF4-FFF2-40B4-BE49-F238E27FC236}">
                  <a16:creationId xmlns:a16="http://schemas.microsoft.com/office/drawing/2014/main" id="{B29DCEA9-3FC4-F64F-8006-06AF4F5180B6}"/>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srgbClr val="FF0000"/>
                  </a:solidFill>
                </a:rPr>
                <a:t>电教馆</a:t>
              </a:r>
              <a:r>
                <a:rPr lang="en-US" altLang="zh-CN" sz="2200" spc="0" dirty="0">
                  <a:solidFill>
                    <a:srgbClr val="FF0000"/>
                  </a:solidFill>
                </a:rPr>
                <a:t>IPv6</a:t>
              </a:r>
              <a:r>
                <a:rPr lang="zh-CN" altLang="en-US" sz="2200" spc="0" dirty="0">
                  <a:solidFill>
                    <a:srgbClr val="FF0000"/>
                  </a:solidFill>
                </a:rPr>
                <a:t>部署设计</a:t>
              </a:r>
              <a:endParaRPr kumimoji="0" lang="zh-CN" altLang="en-US" sz="2200" b="1" i="0" u="none" strike="noStrike" kern="1200" cap="none" spc="0" normalizeH="0" baseline="0" noProof="0" dirty="0">
                <a:ln>
                  <a:noFill/>
                </a:ln>
                <a:solidFill>
                  <a:srgbClr val="FF0000"/>
                </a:solidFill>
                <a:effectLst/>
                <a:uLnTx/>
                <a:uFillTx/>
                <a:latin typeface="微软雅黑"/>
                <a:ea typeface="微软雅黑"/>
              </a:endParaRPr>
            </a:p>
          </p:txBody>
        </p:sp>
        <p:grpSp>
          <p:nvGrpSpPr>
            <p:cNvPr id="19" name="组合 18">
              <a:extLst>
                <a:ext uri="{FF2B5EF4-FFF2-40B4-BE49-F238E27FC236}">
                  <a16:creationId xmlns:a16="http://schemas.microsoft.com/office/drawing/2014/main" id="{2562E56A-2052-1642-BFFA-377D75E4C693}"/>
                </a:ext>
              </a:extLst>
            </p:cNvPr>
            <p:cNvGrpSpPr/>
            <p:nvPr/>
          </p:nvGrpSpPr>
          <p:grpSpPr>
            <a:xfrm>
              <a:off x="6836846" y="1580502"/>
              <a:ext cx="724132" cy="461665"/>
              <a:chOff x="6361508" y="2605227"/>
              <a:chExt cx="724132" cy="461665"/>
            </a:xfrm>
          </p:grpSpPr>
          <p:sp>
            <p:nvSpPr>
              <p:cNvPr id="20" name="文本框 19">
                <a:extLst>
                  <a:ext uri="{FF2B5EF4-FFF2-40B4-BE49-F238E27FC236}">
                    <a16:creationId xmlns:a16="http://schemas.microsoft.com/office/drawing/2014/main" id="{316B5208-E9D1-5646-8A59-EE20DBE8E435}"/>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04</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1" name="椭圆 20">
                <a:extLst>
                  <a:ext uri="{FF2B5EF4-FFF2-40B4-BE49-F238E27FC236}">
                    <a16:creationId xmlns:a16="http://schemas.microsoft.com/office/drawing/2014/main" id="{FF730128-AC92-D149-9474-E7C66F3F1D0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23" name="组合 22">
            <a:extLst>
              <a:ext uri="{FF2B5EF4-FFF2-40B4-BE49-F238E27FC236}">
                <a16:creationId xmlns:a16="http://schemas.microsoft.com/office/drawing/2014/main" id="{1F8560DE-9B8D-3B4E-911C-B327879A7C6E}"/>
              </a:ext>
            </a:extLst>
          </p:cNvPr>
          <p:cNvGrpSpPr/>
          <p:nvPr/>
        </p:nvGrpSpPr>
        <p:grpSpPr>
          <a:xfrm>
            <a:off x="6541817" y="4886122"/>
            <a:ext cx="5393254" cy="461665"/>
            <a:chOff x="6836846" y="1580502"/>
            <a:chExt cx="5393254" cy="461665"/>
          </a:xfrm>
        </p:grpSpPr>
        <p:sp>
          <p:nvSpPr>
            <p:cNvPr id="24" name="文本框 23">
              <a:extLst>
                <a:ext uri="{FF2B5EF4-FFF2-40B4-BE49-F238E27FC236}">
                  <a16:creationId xmlns:a16="http://schemas.microsoft.com/office/drawing/2014/main" id="{8C51C756-70F2-E342-9DF1-FB516DD04638}"/>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a:t>
              </a:r>
              <a:r>
                <a:rPr lang="en-US" altLang="zh-CN" sz="2200" spc="0" dirty="0">
                  <a:solidFill>
                    <a:prstClr val="black">
                      <a:lumMod val="85000"/>
                      <a:lumOff val="15000"/>
                    </a:prstClr>
                  </a:solidFill>
                </a:rPr>
                <a:t>Q&amp;A</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25" name="组合 24">
              <a:extLst>
                <a:ext uri="{FF2B5EF4-FFF2-40B4-BE49-F238E27FC236}">
                  <a16:creationId xmlns:a16="http://schemas.microsoft.com/office/drawing/2014/main" id="{853E7A66-AE30-4849-8495-56BFE9233A39}"/>
                </a:ext>
              </a:extLst>
            </p:cNvPr>
            <p:cNvGrpSpPr/>
            <p:nvPr/>
          </p:nvGrpSpPr>
          <p:grpSpPr>
            <a:xfrm>
              <a:off x="6836846" y="1580502"/>
              <a:ext cx="724132" cy="461665"/>
              <a:chOff x="6361508" y="2605227"/>
              <a:chExt cx="724132" cy="461665"/>
            </a:xfrm>
          </p:grpSpPr>
          <p:sp>
            <p:nvSpPr>
              <p:cNvPr id="26" name="文本框 25">
                <a:extLst>
                  <a:ext uri="{FF2B5EF4-FFF2-40B4-BE49-F238E27FC236}">
                    <a16:creationId xmlns:a16="http://schemas.microsoft.com/office/drawing/2014/main" id="{F2FCE3C8-B17B-1D4B-85F7-0BBFFED30646}"/>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05</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7" name="椭圆 26">
                <a:extLst>
                  <a:ext uri="{FF2B5EF4-FFF2-40B4-BE49-F238E27FC236}">
                    <a16:creationId xmlns:a16="http://schemas.microsoft.com/office/drawing/2014/main" id="{A639E6FD-59DF-F144-86C3-78121C6D923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spTree>
    <p:extLst>
      <p:ext uri="{BB962C8B-B14F-4D97-AF65-F5344CB8AC3E}">
        <p14:creationId xmlns:p14="http://schemas.microsoft.com/office/powerpoint/2010/main" val="78342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p:txBody>
          <a:bodyPr>
            <a:normAutofit/>
          </a:bodyPr>
          <a:lstStyle/>
          <a:p>
            <a:r>
              <a:rPr kumimoji="1" lang="en-US" altLang="zh-CN" dirty="0">
                <a:latin typeface="+mn-lt"/>
              </a:rPr>
              <a:t>IPv6</a:t>
            </a:r>
            <a:r>
              <a:rPr kumimoji="1" lang="zh-CN" altLang="en-US" dirty="0">
                <a:latin typeface="+mn-lt"/>
              </a:rPr>
              <a:t>接入方案设计</a:t>
            </a:r>
          </a:p>
        </p:txBody>
      </p:sp>
      <p:pic>
        <p:nvPicPr>
          <p:cNvPr id="5" name="图片 4">
            <a:extLst>
              <a:ext uri="{FF2B5EF4-FFF2-40B4-BE49-F238E27FC236}">
                <a16:creationId xmlns:a16="http://schemas.microsoft.com/office/drawing/2014/main" id="{115244CA-A964-4D46-A476-0DD2202CF8E8}"/>
              </a:ext>
            </a:extLst>
          </p:cNvPr>
          <p:cNvPicPr>
            <a:picLocks noChangeAspect="1"/>
          </p:cNvPicPr>
          <p:nvPr/>
        </p:nvPicPr>
        <p:blipFill>
          <a:blip r:embed="rId2"/>
          <a:stretch>
            <a:fillRect/>
          </a:stretch>
        </p:blipFill>
        <p:spPr>
          <a:xfrm>
            <a:off x="4604657" y="882622"/>
            <a:ext cx="7162800" cy="5554980"/>
          </a:xfrm>
          <a:prstGeom prst="rect">
            <a:avLst/>
          </a:prstGeom>
        </p:spPr>
      </p:pic>
      <p:sp>
        <p:nvSpPr>
          <p:cNvPr id="6" name="矩形 5">
            <a:extLst>
              <a:ext uri="{FF2B5EF4-FFF2-40B4-BE49-F238E27FC236}">
                <a16:creationId xmlns:a16="http://schemas.microsoft.com/office/drawing/2014/main" id="{1E83A047-087F-451B-B90E-09AEC314A4CF}"/>
              </a:ext>
            </a:extLst>
          </p:cNvPr>
          <p:cNvSpPr/>
          <p:nvPr/>
        </p:nvSpPr>
        <p:spPr>
          <a:xfrm>
            <a:off x="143190" y="731094"/>
            <a:ext cx="9071149" cy="1345625"/>
          </a:xfrm>
          <a:prstGeom prst="rect">
            <a:avLst/>
          </a:prstGeom>
        </p:spPr>
        <p:txBody>
          <a:bodyPr wrap="square">
            <a:spAutoFit/>
          </a:body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复用原有教育网链路，接入教育网</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网络</a:t>
            </a:r>
            <a:r>
              <a:rPr lang="zh-CN" altLang="en-US" sz="1600" dirty="0">
                <a:solidFill>
                  <a:schemeClr val="tx1">
                    <a:lumMod val="85000"/>
                    <a:lumOff val="15000"/>
                  </a:schemeClr>
                </a:solidFill>
                <a:latin typeface="Calibri"/>
                <a:ea typeface="微软雅黑"/>
              </a:rPr>
              <a:t>，复用到下区县运营商专线，接入</a:t>
            </a:r>
            <a:r>
              <a:rPr lang="en-US" altLang="zh-CN" sz="1600" dirty="0">
                <a:solidFill>
                  <a:schemeClr val="tx1">
                    <a:lumMod val="85000"/>
                    <a:lumOff val="15000"/>
                  </a:schemeClr>
                </a:solidFill>
                <a:latin typeface="Calibri"/>
                <a:ea typeface="微软雅黑"/>
              </a:rPr>
              <a:t>IPV6</a:t>
            </a:r>
            <a:r>
              <a:rPr lang="zh-CN" altLang="en-US" sz="1600" dirty="0">
                <a:solidFill>
                  <a:schemeClr val="tx1">
                    <a:lumMod val="85000"/>
                    <a:lumOff val="15000"/>
                  </a:schemeClr>
                </a:solidFill>
                <a:latin typeface="Calibri"/>
                <a:ea typeface="微软雅黑"/>
              </a:rPr>
              <a:t>教育城域网络。</a:t>
            </a:r>
            <a:endParaRPr lang="en-US" altLang="zh-CN" sz="1600" dirty="0">
              <a:solidFill>
                <a:schemeClr val="tx1">
                  <a:lumMod val="85000"/>
                  <a:lumOff val="15000"/>
                </a:schemeClr>
              </a:solidFill>
              <a:latin typeface="Calibri"/>
              <a:ea typeface="微软雅黑"/>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zh-CN" altLang="en-US" sz="1600" b="1" dirty="0">
                <a:solidFill>
                  <a:srgbClr val="FF0000"/>
                </a:solidFill>
                <a:latin typeface="Calibri"/>
                <a:ea typeface="微软雅黑"/>
              </a:rPr>
              <a:t>市电教馆</a:t>
            </a:r>
            <a:r>
              <a:rPr lang="zh-CN" altLang="en-US" sz="1600" dirty="0">
                <a:solidFill>
                  <a:schemeClr val="tx1">
                    <a:lumMod val="85000"/>
                    <a:lumOff val="15000"/>
                  </a:schemeClr>
                </a:solidFill>
                <a:latin typeface="Calibri"/>
                <a:ea typeface="微软雅黑"/>
              </a:rPr>
              <a:t>到下属区县采用</a:t>
            </a:r>
            <a:r>
              <a:rPr lang="en-US" altLang="zh-CN" sz="1600" dirty="0">
                <a:solidFill>
                  <a:schemeClr val="tx1">
                    <a:lumMod val="85000"/>
                    <a:lumOff val="15000"/>
                  </a:schemeClr>
                </a:solidFill>
                <a:latin typeface="Calibri"/>
                <a:ea typeface="微软雅黑"/>
              </a:rPr>
              <a:t>OSPFv3</a:t>
            </a:r>
            <a:r>
              <a:rPr lang="zh-CN" altLang="en-US" sz="1600" dirty="0">
                <a:solidFill>
                  <a:schemeClr val="tx1">
                    <a:lumMod val="85000"/>
                    <a:lumOff val="15000"/>
                  </a:schemeClr>
                </a:solidFill>
                <a:latin typeface="Calibri"/>
                <a:ea typeface="微软雅黑"/>
              </a:rPr>
              <a:t>路由协议，并宣告默认路由。</a:t>
            </a:r>
            <a:endParaRPr lang="en-US" altLang="zh-CN" sz="1600" dirty="0">
              <a:solidFill>
                <a:schemeClr val="tx1">
                  <a:lumMod val="85000"/>
                  <a:lumOff val="15000"/>
                </a:schemeClr>
              </a:solidFill>
              <a:latin typeface="Calibri"/>
              <a:ea typeface="微软雅黑"/>
            </a:endParaRPr>
          </a:p>
          <a:p>
            <a:pPr marL="285750" lvl="0" indent="-285750">
              <a:lnSpc>
                <a:spcPct val="130000"/>
              </a:lnSpc>
              <a:buFont typeface="Arial" panose="020B0604020202020204" pitchFamily="34" charset="0"/>
              <a:buChar char="•"/>
              <a:defRPr/>
            </a:pPr>
            <a:r>
              <a:rPr lang="zh-CN" altLang="en-US" sz="1600" b="1" dirty="0">
                <a:solidFill>
                  <a:srgbClr val="FF0000"/>
                </a:solidFill>
                <a:latin typeface="Calibri"/>
                <a:ea typeface="微软雅黑"/>
              </a:rPr>
              <a:t>各区县</a:t>
            </a:r>
            <a:r>
              <a:rPr lang="en-US" altLang="zh-CN" sz="1600" dirty="0">
                <a:solidFill>
                  <a:schemeClr val="tx1">
                    <a:lumMod val="85000"/>
                    <a:lumOff val="15000"/>
                  </a:schemeClr>
                </a:solidFill>
                <a:latin typeface="Calibri"/>
                <a:ea typeface="微软雅黑"/>
              </a:rPr>
              <a:t>OSPFV3</a:t>
            </a:r>
            <a:r>
              <a:rPr lang="zh-CN" altLang="en-US" sz="1600" dirty="0">
                <a:solidFill>
                  <a:schemeClr val="tx1">
                    <a:lumMod val="85000"/>
                    <a:lumOff val="15000"/>
                  </a:schemeClr>
                </a:solidFill>
                <a:latin typeface="Calibri"/>
                <a:ea typeface="微软雅黑"/>
              </a:rPr>
              <a:t>起</a:t>
            </a:r>
            <a:r>
              <a:rPr lang="en-US" altLang="zh-CN" sz="1600" dirty="0">
                <a:solidFill>
                  <a:schemeClr val="tx1">
                    <a:lumMod val="85000"/>
                    <a:lumOff val="15000"/>
                  </a:schemeClr>
                </a:solidFill>
                <a:latin typeface="Calibri"/>
                <a:ea typeface="微软雅黑"/>
              </a:rPr>
              <a:t>Stub</a:t>
            </a:r>
            <a:r>
              <a:rPr lang="zh-CN" altLang="en-US" sz="1600" dirty="0">
                <a:solidFill>
                  <a:schemeClr val="tx1">
                    <a:lumMod val="85000"/>
                    <a:lumOff val="15000"/>
                  </a:schemeClr>
                </a:solidFill>
                <a:latin typeface="Calibri"/>
                <a:ea typeface="微软雅黑"/>
              </a:rPr>
              <a:t>区域</a:t>
            </a:r>
            <a:r>
              <a:rPr lang="zh-CN" altLang="en-US" sz="1600" dirty="0">
                <a:solidFill>
                  <a:schemeClr val="tx1">
                    <a:lumMod val="85000"/>
                    <a:lumOff val="15000"/>
                  </a:schemeClr>
                </a:solidFill>
                <a:latin typeface="Calibri"/>
              </a:rPr>
              <a:t>，减少路由震荡。下发</a:t>
            </a:r>
            <a:r>
              <a:rPr lang="en-US" altLang="zh-CN" sz="1600" dirty="0">
                <a:solidFill>
                  <a:schemeClr val="tx1">
                    <a:lumMod val="85000"/>
                    <a:lumOff val="15000"/>
                  </a:schemeClr>
                </a:solidFill>
                <a:latin typeface="Calibri"/>
              </a:rPr>
              <a:t>IPV6</a:t>
            </a:r>
            <a:r>
              <a:rPr lang="zh-CN" altLang="en-US" sz="1600" dirty="0">
                <a:solidFill>
                  <a:schemeClr val="tx1">
                    <a:lumMod val="85000"/>
                    <a:lumOff val="15000"/>
                  </a:schemeClr>
                </a:solidFill>
                <a:latin typeface="Calibri"/>
                <a:ea typeface="微软雅黑"/>
              </a:rPr>
              <a:t>静态路由到各学校。</a:t>
            </a:r>
            <a:endParaRPr lang="en-US" altLang="zh-CN" sz="1600" dirty="0">
              <a:solidFill>
                <a:schemeClr val="tx1">
                  <a:lumMod val="85000"/>
                  <a:lumOff val="15000"/>
                </a:schemeClr>
              </a:solidFill>
              <a:latin typeface="Calibri"/>
              <a:ea typeface="微软雅黑"/>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zh-CN" altLang="en-US" sz="1600" dirty="0">
                <a:solidFill>
                  <a:schemeClr val="tx1">
                    <a:lumMod val="85000"/>
                    <a:lumOff val="15000"/>
                  </a:schemeClr>
                </a:solidFill>
                <a:latin typeface="Calibri"/>
                <a:ea typeface="微软雅黑"/>
              </a:rPr>
              <a:t>各学校默认路由指向各区县</a:t>
            </a:r>
            <a:endParaRPr lang="en-US" altLang="zh-CN" sz="1600" dirty="0">
              <a:solidFill>
                <a:schemeClr val="tx1">
                  <a:lumMod val="85000"/>
                  <a:lumOff val="15000"/>
                </a:schemeClr>
              </a:solidFill>
              <a:latin typeface="Calibri"/>
              <a:ea typeface="微软雅黑"/>
            </a:endParaRPr>
          </a:p>
        </p:txBody>
      </p:sp>
      <p:pic>
        <p:nvPicPr>
          <p:cNvPr id="7" name="图片 6">
            <a:extLst>
              <a:ext uri="{FF2B5EF4-FFF2-40B4-BE49-F238E27FC236}">
                <a16:creationId xmlns:a16="http://schemas.microsoft.com/office/drawing/2014/main" id="{506A8C32-8EF4-4795-B60A-8610F100467F}"/>
              </a:ext>
            </a:extLst>
          </p:cNvPr>
          <p:cNvPicPr>
            <a:picLocks noChangeAspect="1"/>
          </p:cNvPicPr>
          <p:nvPr/>
        </p:nvPicPr>
        <p:blipFill>
          <a:blip r:embed="rId3"/>
          <a:stretch>
            <a:fillRect/>
          </a:stretch>
        </p:blipFill>
        <p:spPr>
          <a:xfrm>
            <a:off x="0" y="2017052"/>
            <a:ext cx="3778171" cy="4840948"/>
          </a:xfrm>
          <a:prstGeom prst="rect">
            <a:avLst/>
          </a:prstGeom>
        </p:spPr>
      </p:pic>
    </p:spTree>
    <p:extLst>
      <p:ext uri="{BB962C8B-B14F-4D97-AF65-F5344CB8AC3E}">
        <p14:creationId xmlns:p14="http://schemas.microsoft.com/office/powerpoint/2010/main" val="182176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3365024" cy="480131"/>
          </a:xfrm>
        </p:spPr>
        <p:txBody>
          <a:bodyPr>
            <a:normAutofit/>
          </a:bodyPr>
          <a:lstStyle/>
          <a:p>
            <a:r>
              <a:rPr kumimoji="1" lang="en-US" altLang="zh-CN" dirty="0">
                <a:latin typeface="+mn-lt"/>
              </a:rPr>
              <a:t>IPv6</a:t>
            </a:r>
            <a:r>
              <a:rPr kumimoji="1" lang="zh-CN" altLang="en-US" dirty="0">
                <a:latin typeface="+mn-lt"/>
              </a:rPr>
              <a:t>地址划分规划</a:t>
            </a:r>
          </a:p>
        </p:txBody>
      </p:sp>
      <p:sp>
        <p:nvSpPr>
          <p:cNvPr id="4" name="矩形 3">
            <a:extLst>
              <a:ext uri="{FF2B5EF4-FFF2-40B4-BE49-F238E27FC236}">
                <a16:creationId xmlns:a16="http://schemas.microsoft.com/office/drawing/2014/main" id="{2AF9EB65-6F2C-4E22-A10C-B4855A1AA170}"/>
              </a:ext>
            </a:extLst>
          </p:cNvPr>
          <p:cNvSpPr/>
          <p:nvPr/>
        </p:nvSpPr>
        <p:spPr>
          <a:xfrm>
            <a:off x="164242" y="1246086"/>
            <a:ext cx="3895547" cy="4030591"/>
          </a:xfrm>
          <a:prstGeom prst="rect">
            <a:avLst/>
          </a:prstGeom>
        </p:spPr>
        <p:txBody>
          <a:bodyPr wrap="square">
            <a:spAutoFit/>
          </a:bodyPr>
          <a:lstStyle/>
          <a:p>
            <a:pPr lvl="0" algn="just">
              <a:lnSpc>
                <a:spcPct val="130000"/>
              </a:lnSpc>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济宁电教馆申请</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IPV6</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地址段</a:t>
            </a:r>
            <a:r>
              <a:rPr lang="en-US" altLang="zh-CN" sz="1600" dirty="0">
                <a:solidFill>
                  <a:schemeClr val="tx1">
                    <a:lumMod val="85000"/>
                    <a:lumOff val="15000"/>
                  </a:schemeClr>
                </a:solidFill>
                <a:latin typeface="Calibri"/>
              </a:rPr>
              <a:t>2001:DA8:700D::/48</a:t>
            </a:r>
            <a:r>
              <a:rPr lang="zh-CN" altLang="en-US" sz="1600" dirty="0">
                <a:solidFill>
                  <a:schemeClr val="tx1">
                    <a:lumMod val="85000"/>
                    <a:lumOff val="15000"/>
                  </a:schemeClr>
                </a:solidFill>
                <a:latin typeface="Calibri"/>
              </a:rPr>
              <a:t>，可用地址达</a:t>
            </a:r>
            <a:r>
              <a:rPr lang="en-US" altLang="zh-CN" sz="1600" dirty="0">
                <a:solidFill>
                  <a:schemeClr val="tx1">
                    <a:lumMod val="85000"/>
                    <a:lumOff val="15000"/>
                  </a:schemeClr>
                </a:solidFill>
                <a:latin typeface="Calibri"/>
              </a:rPr>
              <a:t>2^80</a:t>
            </a:r>
            <a:r>
              <a:rPr lang="zh-CN" altLang="en-US" sz="1600" dirty="0">
                <a:solidFill>
                  <a:schemeClr val="tx1">
                    <a:lumMod val="85000"/>
                    <a:lumOff val="15000"/>
                  </a:schemeClr>
                </a:solidFill>
                <a:latin typeface="Calibri"/>
              </a:rPr>
              <a:t>次方个。以</a:t>
            </a:r>
            <a:r>
              <a:rPr lang="en-US" altLang="zh-CN" sz="1600" dirty="0">
                <a:solidFill>
                  <a:schemeClr val="tx1">
                    <a:lumMod val="85000"/>
                    <a:lumOff val="15000"/>
                  </a:schemeClr>
                </a:solidFill>
                <a:latin typeface="Calibri"/>
              </a:rPr>
              <a:t>/52</a:t>
            </a:r>
            <a:r>
              <a:rPr lang="zh-CN" altLang="en-US" sz="1600" dirty="0">
                <a:solidFill>
                  <a:schemeClr val="tx1">
                    <a:lumMod val="85000"/>
                    <a:lumOff val="15000"/>
                  </a:schemeClr>
                </a:solidFill>
                <a:latin typeface="Calibri"/>
              </a:rPr>
              <a:t>前缀为一个块划分，可划分</a:t>
            </a:r>
            <a:r>
              <a:rPr lang="en-US" altLang="zh-CN" sz="1600" dirty="0">
                <a:solidFill>
                  <a:schemeClr val="tx1">
                    <a:lumMod val="85000"/>
                    <a:lumOff val="15000"/>
                  </a:schemeClr>
                </a:solidFill>
                <a:latin typeface="Calibri"/>
              </a:rPr>
              <a:t>2^4</a:t>
            </a:r>
            <a:r>
              <a:rPr lang="zh-CN" altLang="en-US" sz="1600" dirty="0">
                <a:solidFill>
                  <a:schemeClr val="tx1">
                    <a:lumMod val="85000"/>
                    <a:lumOff val="15000"/>
                  </a:schemeClr>
                </a:solidFill>
                <a:latin typeface="Calibri"/>
              </a:rPr>
              <a:t>共</a:t>
            </a:r>
            <a:r>
              <a:rPr lang="en-US" altLang="zh-CN" sz="1600" dirty="0">
                <a:solidFill>
                  <a:schemeClr val="tx1">
                    <a:lumMod val="85000"/>
                    <a:lumOff val="15000"/>
                  </a:schemeClr>
                </a:solidFill>
                <a:latin typeface="Calibri"/>
              </a:rPr>
              <a:t>16</a:t>
            </a:r>
            <a:r>
              <a:rPr lang="zh-CN" altLang="en-US" sz="1600" dirty="0">
                <a:solidFill>
                  <a:schemeClr val="tx1">
                    <a:lumMod val="85000"/>
                    <a:lumOff val="15000"/>
                  </a:schemeClr>
                </a:solidFill>
                <a:latin typeface="Calibri"/>
              </a:rPr>
              <a:t>个</a:t>
            </a:r>
            <a:r>
              <a:rPr lang="en-US" altLang="zh-CN" sz="1600" dirty="0">
                <a:solidFill>
                  <a:schemeClr val="tx1">
                    <a:lumMod val="85000"/>
                    <a:lumOff val="15000"/>
                  </a:schemeClr>
                </a:solidFill>
                <a:latin typeface="Calibri"/>
              </a:rPr>
              <a:t>/52</a:t>
            </a:r>
            <a:r>
              <a:rPr lang="zh-CN" altLang="en-US" sz="1600" dirty="0">
                <a:solidFill>
                  <a:schemeClr val="tx1">
                    <a:lumMod val="85000"/>
                    <a:lumOff val="15000"/>
                  </a:schemeClr>
                </a:solidFill>
                <a:latin typeface="Calibri"/>
              </a:rPr>
              <a:t>前缀的地址段。</a:t>
            </a:r>
            <a:endParaRPr lang="en-US" altLang="zh-CN" sz="1600" dirty="0">
              <a:solidFill>
                <a:schemeClr val="tx1">
                  <a:lumMod val="85000"/>
                  <a:lumOff val="15000"/>
                </a:schemeClr>
              </a:solidFill>
              <a:latin typeface="Calibri"/>
            </a:endParaRPr>
          </a:p>
          <a:p>
            <a:pPr lvl="0" algn="just">
              <a:lnSpc>
                <a:spcPct val="130000"/>
              </a:lnSpc>
              <a:defRPr/>
            </a:pPr>
            <a:endParaRPr lang="en-US" altLang="zh-CN" sz="1600" dirty="0">
              <a:solidFill>
                <a:schemeClr val="tx1">
                  <a:lumMod val="85000"/>
                  <a:lumOff val="15000"/>
                </a:schemeClr>
              </a:solidFill>
              <a:latin typeface="Calibri"/>
            </a:endParaRPr>
          </a:p>
          <a:p>
            <a:pPr lvl="0">
              <a:lnSpc>
                <a:spcPct val="130000"/>
              </a:lnSpc>
              <a:defRPr/>
            </a:pPr>
            <a:r>
              <a:rPr lang="zh-CN" altLang="en-US" sz="1600" b="1" dirty="0">
                <a:solidFill>
                  <a:srgbClr val="FF0000"/>
                </a:solidFill>
                <a:latin typeface="Calibri"/>
              </a:rPr>
              <a:t>各区县分配地址</a:t>
            </a:r>
            <a:endParaRPr lang="en-US" altLang="zh-CN" sz="1600" b="1" dirty="0">
              <a:solidFill>
                <a:srgbClr val="FF0000"/>
              </a:solidFill>
              <a:latin typeface="Calibri"/>
            </a:endParaRPr>
          </a:p>
          <a:p>
            <a:r>
              <a:rPr lang="zh-CN" altLang="en-US" sz="1600" dirty="0">
                <a:solidFill>
                  <a:schemeClr val="tx1">
                    <a:lumMod val="85000"/>
                    <a:lumOff val="15000"/>
                  </a:schemeClr>
                </a:solidFill>
                <a:latin typeface="Calibri"/>
                <a:ea typeface="微软雅黑"/>
              </a:rPr>
              <a:t>分给每区县一个</a:t>
            </a:r>
            <a:r>
              <a:rPr lang="en-US" altLang="zh-CN" sz="1600" dirty="0">
                <a:solidFill>
                  <a:schemeClr val="tx1">
                    <a:lumMod val="85000"/>
                    <a:lumOff val="15000"/>
                  </a:schemeClr>
                </a:solidFill>
                <a:latin typeface="Calibri"/>
                <a:ea typeface="微软雅黑"/>
              </a:rPr>
              <a:t>/52</a:t>
            </a:r>
            <a:r>
              <a:rPr lang="zh-CN" altLang="en-US" sz="1600" dirty="0">
                <a:solidFill>
                  <a:schemeClr val="tx1">
                    <a:lumMod val="85000"/>
                    <a:lumOff val="15000"/>
                  </a:schemeClr>
                </a:solidFill>
                <a:latin typeface="Calibri"/>
                <a:ea typeface="微软雅黑"/>
              </a:rPr>
              <a:t>前缀的地址段，每区县可用地址数为</a:t>
            </a:r>
            <a:r>
              <a:rPr lang="en-US" altLang="zh-CN" sz="1600" dirty="0">
                <a:solidFill>
                  <a:schemeClr val="tx1">
                    <a:lumMod val="85000"/>
                    <a:lumOff val="15000"/>
                  </a:schemeClr>
                </a:solidFill>
                <a:latin typeface="Calibri"/>
                <a:ea typeface="微软雅黑"/>
              </a:rPr>
              <a:t>2^(128-52)</a:t>
            </a:r>
            <a:r>
              <a:rPr lang="zh-CN" altLang="en-US" sz="1600" dirty="0">
                <a:solidFill>
                  <a:schemeClr val="tx1">
                    <a:lumMod val="85000"/>
                    <a:lumOff val="15000"/>
                  </a:schemeClr>
                </a:solidFill>
                <a:latin typeface="Calibri"/>
                <a:ea typeface="微软雅黑"/>
              </a:rPr>
              <a:t>次方个。</a:t>
            </a:r>
            <a:endParaRPr lang="en-US" altLang="zh-CN" sz="1600" dirty="0">
              <a:solidFill>
                <a:schemeClr val="tx1">
                  <a:lumMod val="85000"/>
                  <a:lumOff val="15000"/>
                </a:schemeClr>
              </a:solidFill>
              <a:latin typeface="Calibri"/>
              <a:ea typeface="微软雅黑"/>
            </a:endParaRPr>
          </a:p>
          <a:p>
            <a:endParaRPr lang="en-US" altLang="zh-CN" sz="1600" dirty="0">
              <a:solidFill>
                <a:schemeClr val="tx1">
                  <a:lumMod val="85000"/>
                  <a:lumOff val="15000"/>
                </a:schemeClr>
              </a:solidFill>
              <a:latin typeface="Calibri"/>
              <a:ea typeface="微软雅黑"/>
            </a:endParaRPr>
          </a:p>
          <a:p>
            <a:r>
              <a:rPr lang="zh-CN" altLang="en-US" sz="1600" dirty="0">
                <a:solidFill>
                  <a:schemeClr val="tx1">
                    <a:lumMod val="85000"/>
                    <a:lumOff val="15000"/>
                  </a:schemeClr>
                </a:solidFill>
                <a:latin typeface="Calibri"/>
                <a:ea typeface="微软雅黑"/>
              </a:rPr>
              <a:t>如</a:t>
            </a:r>
            <a:r>
              <a:rPr lang="zh-CN" altLang="en-US" sz="1600" dirty="0"/>
              <a:t>邹城分配地址段为</a:t>
            </a:r>
            <a:r>
              <a:rPr lang="en-US" altLang="zh-CN" sz="1600" b="1" dirty="0">
                <a:latin typeface="Calibri"/>
              </a:rPr>
              <a:t>2001:DA8:700D:0</a:t>
            </a:r>
            <a:r>
              <a:rPr lang="en-US" altLang="zh-CN" sz="1600" b="1" dirty="0">
                <a:solidFill>
                  <a:srgbClr val="FF0000"/>
                </a:solidFill>
                <a:latin typeface="Calibri"/>
              </a:rPr>
              <a:t>000::</a:t>
            </a:r>
            <a:r>
              <a:rPr lang="en-US" altLang="zh-CN" sz="1600" b="1" dirty="0">
                <a:latin typeface="Calibri"/>
              </a:rPr>
              <a:t>/52,</a:t>
            </a:r>
            <a:r>
              <a:rPr lang="zh-CN" altLang="en-US" sz="1600" dirty="0">
                <a:latin typeface="Calibri"/>
              </a:rPr>
              <a:t>可用地址范围为</a:t>
            </a:r>
            <a:r>
              <a:rPr lang="en-US" altLang="zh-CN" sz="1600" b="1" dirty="0">
                <a:latin typeface="Calibri"/>
              </a:rPr>
              <a:t>2001:DA8:700D:0</a:t>
            </a:r>
            <a:r>
              <a:rPr lang="en-US" altLang="zh-CN" sz="1600" b="1" dirty="0">
                <a:solidFill>
                  <a:srgbClr val="FF0000"/>
                </a:solidFill>
                <a:latin typeface="Calibri"/>
              </a:rPr>
              <a:t>000::</a:t>
            </a:r>
            <a:r>
              <a:rPr lang="en-US" altLang="zh-CN" sz="1600" b="1" dirty="0">
                <a:latin typeface="Calibri"/>
              </a:rPr>
              <a:t>---2001:DA8:700D:0</a:t>
            </a:r>
            <a:r>
              <a:rPr lang="en-US" altLang="zh-CN" sz="1600" b="1" dirty="0">
                <a:solidFill>
                  <a:srgbClr val="FF0000"/>
                </a:solidFill>
                <a:latin typeface="Calibri"/>
              </a:rPr>
              <a:t>FFF:FFFF:FFFF:FFFF:FFFF</a:t>
            </a:r>
            <a:r>
              <a:rPr lang="zh-CN" altLang="en-US" sz="1600" b="1" dirty="0">
                <a:solidFill>
                  <a:srgbClr val="FF0000"/>
                </a:solidFill>
                <a:latin typeface="Calibri"/>
              </a:rPr>
              <a:t>。</a:t>
            </a:r>
            <a:endParaRPr lang="zh-CN" altLang="en-US" sz="1600" b="1" dirty="0"/>
          </a:p>
          <a:p>
            <a:pPr marL="285750" lvl="0" indent="-285750">
              <a:lnSpc>
                <a:spcPct val="130000"/>
              </a:lnSpc>
              <a:buFont typeface="Arial" panose="020B0604020202020204" pitchFamily="34" charset="0"/>
              <a:buChar char="•"/>
              <a:defRPr/>
            </a:pP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p:txBody>
      </p:sp>
      <p:sp>
        <p:nvSpPr>
          <p:cNvPr id="34" name="矩形 33">
            <a:extLst>
              <a:ext uri="{FF2B5EF4-FFF2-40B4-BE49-F238E27FC236}">
                <a16:creationId xmlns:a16="http://schemas.microsoft.com/office/drawing/2014/main" id="{AFAC321E-FF2B-44B3-8255-08942D3E6BE2}"/>
              </a:ext>
            </a:extLst>
          </p:cNvPr>
          <p:cNvSpPr/>
          <p:nvPr/>
        </p:nvSpPr>
        <p:spPr>
          <a:xfrm>
            <a:off x="5085276" y="5927666"/>
            <a:ext cx="6449425" cy="338554"/>
          </a:xfrm>
          <a:prstGeom prst="rect">
            <a:avLst/>
          </a:prstGeom>
        </p:spPr>
        <p:txBody>
          <a:bodyPr wrap="square">
            <a:spAutoFit/>
          </a:bodyPr>
          <a:lstStyle/>
          <a:p>
            <a:r>
              <a:rPr lang="en-US" altLang="zh-CN" sz="1600" b="1" dirty="0">
                <a:latin typeface="Calibri"/>
              </a:rPr>
              <a:t>2001:DA8:700D:</a:t>
            </a:r>
            <a:r>
              <a:rPr lang="en-US" altLang="zh-CN" sz="1600" b="1" dirty="0">
                <a:solidFill>
                  <a:srgbClr val="FF0000"/>
                </a:solidFill>
                <a:latin typeface="Calibri"/>
              </a:rPr>
              <a:t>C000</a:t>
            </a:r>
            <a:r>
              <a:rPr lang="en-US" altLang="zh-CN" sz="1600" b="1" dirty="0">
                <a:latin typeface="Calibri"/>
              </a:rPr>
              <a:t>::/52</a:t>
            </a:r>
            <a:r>
              <a:rPr lang="zh-CN" altLang="en-US" sz="1600" b="1" dirty="0">
                <a:latin typeface="Calibri"/>
              </a:rPr>
              <a:t>到</a:t>
            </a:r>
            <a:r>
              <a:rPr lang="en-US" altLang="zh-CN" sz="1600" b="1" dirty="0">
                <a:latin typeface="Calibri"/>
              </a:rPr>
              <a:t>2001:DA8:700D:</a:t>
            </a:r>
            <a:r>
              <a:rPr lang="en-US" altLang="zh-CN" sz="1600" b="1" dirty="0">
                <a:solidFill>
                  <a:srgbClr val="FF0000"/>
                </a:solidFill>
                <a:latin typeface="Calibri"/>
              </a:rPr>
              <a:t>E000</a:t>
            </a:r>
            <a:r>
              <a:rPr lang="en-US" altLang="zh-CN" sz="1600" b="1" dirty="0">
                <a:latin typeface="Calibri"/>
              </a:rPr>
              <a:t>::/52</a:t>
            </a:r>
            <a:r>
              <a:rPr lang="zh-CN" altLang="en-US" sz="1600" b="1" dirty="0">
                <a:latin typeface="Calibri"/>
              </a:rPr>
              <a:t>作为预留地址。</a:t>
            </a:r>
            <a:endParaRPr lang="zh-CN" altLang="en-US" sz="1600" b="1" dirty="0"/>
          </a:p>
        </p:txBody>
      </p:sp>
      <p:grpSp>
        <p:nvGrpSpPr>
          <p:cNvPr id="65" name="组合 64">
            <a:extLst>
              <a:ext uri="{FF2B5EF4-FFF2-40B4-BE49-F238E27FC236}">
                <a16:creationId xmlns:a16="http://schemas.microsoft.com/office/drawing/2014/main" id="{A6D2170B-9507-4E14-B349-AADDED014A41}"/>
              </a:ext>
            </a:extLst>
          </p:cNvPr>
          <p:cNvGrpSpPr/>
          <p:nvPr/>
        </p:nvGrpSpPr>
        <p:grpSpPr>
          <a:xfrm>
            <a:off x="4059789" y="430114"/>
            <a:ext cx="7764500" cy="5131341"/>
            <a:chOff x="4625117" y="243856"/>
            <a:chExt cx="7764500" cy="5131341"/>
          </a:xfrm>
        </p:grpSpPr>
        <p:sp>
          <p:nvSpPr>
            <p:cNvPr id="8" name="椭圆 7">
              <a:extLst>
                <a:ext uri="{FF2B5EF4-FFF2-40B4-BE49-F238E27FC236}">
                  <a16:creationId xmlns:a16="http://schemas.microsoft.com/office/drawing/2014/main" id="{2EBBD092-AFC2-4100-8576-88069E716784}"/>
                </a:ext>
              </a:extLst>
            </p:cNvPr>
            <p:cNvSpPr/>
            <p:nvPr/>
          </p:nvSpPr>
          <p:spPr>
            <a:xfrm>
              <a:off x="5438118" y="827888"/>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邹城</a:t>
              </a:r>
            </a:p>
          </p:txBody>
        </p:sp>
        <p:sp>
          <p:nvSpPr>
            <p:cNvPr id="10" name="矩形 9">
              <a:extLst>
                <a:ext uri="{FF2B5EF4-FFF2-40B4-BE49-F238E27FC236}">
                  <a16:creationId xmlns:a16="http://schemas.microsoft.com/office/drawing/2014/main" id="{7B68C296-E657-466E-9C54-7C85E94EF96B}"/>
                </a:ext>
              </a:extLst>
            </p:cNvPr>
            <p:cNvSpPr/>
            <p:nvPr/>
          </p:nvSpPr>
          <p:spPr>
            <a:xfrm>
              <a:off x="4630668" y="1379547"/>
              <a:ext cx="2429343" cy="338554"/>
            </a:xfrm>
            <a:prstGeom prst="rect">
              <a:avLst/>
            </a:prstGeom>
          </p:spPr>
          <p:txBody>
            <a:bodyPr wrap="square">
              <a:spAutoFit/>
            </a:bodyPr>
            <a:lstStyle/>
            <a:p>
              <a:r>
                <a:rPr lang="en-US" altLang="zh-CN" sz="1600" b="1" dirty="0">
                  <a:latin typeface="Calibri"/>
                </a:rPr>
                <a:t>2001:DA8:700D:0</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13" name="椭圆 12">
              <a:extLst>
                <a:ext uri="{FF2B5EF4-FFF2-40B4-BE49-F238E27FC236}">
                  <a16:creationId xmlns:a16="http://schemas.microsoft.com/office/drawing/2014/main" id="{3479A754-FAB5-4028-A8EE-4311E8045CE7}"/>
                </a:ext>
              </a:extLst>
            </p:cNvPr>
            <p:cNvSpPr/>
            <p:nvPr/>
          </p:nvSpPr>
          <p:spPr>
            <a:xfrm>
              <a:off x="5441683" y="1900773"/>
              <a:ext cx="1014568"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曲阜</a:t>
              </a:r>
              <a:endParaRPr lang="zh-CN" altLang="en-US" dirty="0"/>
            </a:p>
          </p:txBody>
        </p:sp>
        <p:sp>
          <p:nvSpPr>
            <p:cNvPr id="14" name="矩形 13">
              <a:extLst>
                <a:ext uri="{FF2B5EF4-FFF2-40B4-BE49-F238E27FC236}">
                  <a16:creationId xmlns:a16="http://schemas.microsoft.com/office/drawing/2014/main" id="{1ED7D584-A412-449F-ADDA-9E9ABC124F2F}"/>
                </a:ext>
              </a:extLst>
            </p:cNvPr>
            <p:cNvSpPr/>
            <p:nvPr/>
          </p:nvSpPr>
          <p:spPr>
            <a:xfrm>
              <a:off x="4625117" y="2474412"/>
              <a:ext cx="2429343" cy="338554"/>
            </a:xfrm>
            <a:prstGeom prst="rect">
              <a:avLst/>
            </a:prstGeom>
          </p:spPr>
          <p:txBody>
            <a:bodyPr wrap="square">
              <a:spAutoFit/>
            </a:bodyPr>
            <a:lstStyle/>
            <a:p>
              <a:r>
                <a:rPr lang="en-US" altLang="zh-CN" sz="1600" b="1" dirty="0">
                  <a:latin typeface="Calibri"/>
                </a:rPr>
                <a:t>2001:DA8:700D:1</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15" name="椭圆 14">
              <a:extLst>
                <a:ext uri="{FF2B5EF4-FFF2-40B4-BE49-F238E27FC236}">
                  <a16:creationId xmlns:a16="http://schemas.microsoft.com/office/drawing/2014/main" id="{8C7D687B-DBC8-4FAF-98D3-12871C671223}"/>
                </a:ext>
              </a:extLst>
            </p:cNvPr>
            <p:cNvSpPr/>
            <p:nvPr/>
          </p:nvSpPr>
          <p:spPr>
            <a:xfrm>
              <a:off x="5490334" y="2986086"/>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兖州</a:t>
              </a:r>
              <a:endParaRPr lang="zh-CN" altLang="en-US" dirty="0"/>
            </a:p>
          </p:txBody>
        </p:sp>
        <p:sp>
          <p:nvSpPr>
            <p:cNvPr id="16" name="矩形 15">
              <a:extLst>
                <a:ext uri="{FF2B5EF4-FFF2-40B4-BE49-F238E27FC236}">
                  <a16:creationId xmlns:a16="http://schemas.microsoft.com/office/drawing/2014/main" id="{C8F05C98-FC92-40C3-9E39-A6CF919503D1}"/>
                </a:ext>
              </a:extLst>
            </p:cNvPr>
            <p:cNvSpPr/>
            <p:nvPr/>
          </p:nvSpPr>
          <p:spPr>
            <a:xfrm>
              <a:off x="4712849" y="3599023"/>
              <a:ext cx="2429343" cy="338554"/>
            </a:xfrm>
            <a:prstGeom prst="rect">
              <a:avLst/>
            </a:prstGeom>
          </p:spPr>
          <p:txBody>
            <a:bodyPr wrap="square">
              <a:spAutoFit/>
            </a:bodyPr>
            <a:lstStyle/>
            <a:p>
              <a:r>
                <a:rPr lang="en-US" altLang="zh-CN" sz="1600" b="1" dirty="0">
                  <a:latin typeface="Calibri"/>
                </a:rPr>
                <a:t>2001:DA8:700D:2</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17" name="椭圆 16">
              <a:extLst>
                <a:ext uri="{FF2B5EF4-FFF2-40B4-BE49-F238E27FC236}">
                  <a16:creationId xmlns:a16="http://schemas.microsoft.com/office/drawing/2014/main" id="{83349B34-7B85-44B6-A3E3-311A45E88BB5}"/>
                </a:ext>
              </a:extLst>
            </p:cNvPr>
            <p:cNvSpPr/>
            <p:nvPr/>
          </p:nvSpPr>
          <p:spPr>
            <a:xfrm>
              <a:off x="5498604" y="4069402"/>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t>任城</a:t>
              </a:r>
              <a:endParaRPr lang="zh-CN" altLang="en-US" dirty="0"/>
            </a:p>
          </p:txBody>
        </p:sp>
        <p:sp>
          <p:nvSpPr>
            <p:cNvPr id="18" name="矩形 17">
              <a:extLst>
                <a:ext uri="{FF2B5EF4-FFF2-40B4-BE49-F238E27FC236}">
                  <a16:creationId xmlns:a16="http://schemas.microsoft.com/office/drawing/2014/main" id="{C985DB98-1FE8-4C48-9384-EE7DA9C2D460}"/>
                </a:ext>
              </a:extLst>
            </p:cNvPr>
            <p:cNvSpPr/>
            <p:nvPr/>
          </p:nvSpPr>
          <p:spPr>
            <a:xfrm>
              <a:off x="5271654" y="4777638"/>
              <a:ext cx="1737722" cy="584775"/>
            </a:xfrm>
            <a:prstGeom prst="rect">
              <a:avLst/>
            </a:prstGeom>
          </p:spPr>
          <p:txBody>
            <a:bodyPr wrap="square">
              <a:spAutoFit/>
            </a:bodyPr>
            <a:lstStyle/>
            <a:p>
              <a:r>
                <a:rPr lang="en-US" altLang="zh-CN" sz="1600" b="1" dirty="0">
                  <a:latin typeface="Calibri"/>
                </a:rPr>
                <a:t>2001:DA8:700D:</a:t>
              </a:r>
            </a:p>
            <a:p>
              <a:r>
                <a:rPr lang="en-US" altLang="zh-CN" sz="1600" b="1" dirty="0">
                  <a:latin typeface="Calibri"/>
                </a:rPr>
                <a:t>3</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19" name="椭圆 18">
              <a:extLst>
                <a:ext uri="{FF2B5EF4-FFF2-40B4-BE49-F238E27FC236}">
                  <a16:creationId xmlns:a16="http://schemas.microsoft.com/office/drawing/2014/main" id="{C53A9648-AC23-46FB-8F18-1AFD80B2B56D}"/>
                </a:ext>
              </a:extLst>
            </p:cNvPr>
            <p:cNvSpPr/>
            <p:nvPr/>
          </p:nvSpPr>
          <p:spPr>
            <a:xfrm>
              <a:off x="7247370" y="4069402"/>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微山</a:t>
              </a:r>
              <a:endParaRPr lang="zh-CN" altLang="en-US" dirty="0"/>
            </a:p>
          </p:txBody>
        </p:sp>
        <p:sp>
          <p:nvSpPr>
            <p:cNvPr id="20" name="矩形 19">
              <a:extLst>
                <a:ext uri="{FF2B5EF4-FFF2-40B4-BE49-F238E27FC236}">
                  <a16:creationId xmlns:a16="http://schemas.microsoft.com/office/drawing/2014/main" id="{B9FA6BF6-6A95-4DAC-85D8-99B4960EAAA8}"/>
                </a:ext>
              </a:extLst>
            </p:cNvPr>
            <p:cNvSpPr/>
            <p:nvPr/>
          </p:nvSpPr>
          <p:spPr>
            <a:xfrm>
              <a:off x="7105847" y="4777638"/>
              <a:ext cx="1560250" cy="584775"/>
            </a:xfrm>
            <a:prstGeom prst="rect">
              <a:avLst/>
            </a:prstGeom>
          </p:spPr>
          <p:txBody>
            <a:bodyPr wrap="square">
              <a:spAutoFit/>
            </a:bodyPr>
            <a:lstStyle/>
            <a:p>
              <a:r>
                <a:rPr lang="en-US" altLang="zh-CN" sz="1600" b="1" dirty="0">
                  <a:latin typeface="Calibri"/>
                </a:rPr>
                <a:t>2001:DA8:700D:</a:t>
              </a:r>
            </a:p>
            <a:p>
              <a:r>
                <a:rPr lang="en-US" altLang="zh-CN" sz="1600" b="1" dirty="0">
                  <a:latin typeface="Calibri"/>
                </a:rPr>
                <a:t>4</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21" name="椭圆 20">
              <a:extLst>
                <a:ext uri="{FF2B5EF4-FFF2-40B4-BE49-F238E27FC236}">
                  <a16:creationId xmlns:a16="http://schemas.microsoft.com/office/drawing/2014/main" id="{0D6B1A09-9D2F-44A2-9800-76947C1FB486}"/>
                </a:ext>
              </a:extLst>
            </p:cNvPr>
            <p:cNvSpPr/>
            <p:nvPr/>
          </p:nvSpPr>
          <p:spPr>
            <a:xfrm>
              <a:off x="8947217" y="4069402"/>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鱼台</a:t>
              </a:r>
              <a:endParaRPr lang="zh-CN" altLang="en-US" dirty="0"/>
            </a:p>
          </p:txBody>
        </p:sp>
        <p:sp>
          <p:nvSpPr>
            <p:cNvPr id="22" name="矩形 21">
              <a:extLst>
                <a:ext uri="{FF2B5EF4-FFF2-40B4-BE49-F238E27FC236}">
                  <a16:creationId xmlns:a16="http://schemas.microsoft.com/office/drawing/2014/main" id="{CD324B44-C98A-4951-B910-4F06BB6CE070}"/>
                </a:ext>
              </a:extLst>
            </p:cNvPr>
            <p:cNvSpPr/>
            <p:nvPr/>
          </p:nvSpPr>
          <p:spPr>
            <a:xfrm>
              <a:off x="8738680" y="4790422"/>
              <a:ext cx="1760633" cy="584775"/>
            </a:xfrm>
            <a:prstGeom prst="rect">
              <a:avLst/>
            </a:prstGeom>
          </p:spPr>
          <p:txBody>
            <a:bodyPr wrap="square">
              <a:spAutoFit/>
            </a:bodyPr>
            <a:lstStyle/>
            <a:p>
              <a:r>
                <a:rPr lang="en-US" altLang="zh-CN" sz="1600" b="1" dirty="0">
                  <a:latin typeface="Calibri"/>
                </a:rPr>
                <a:t>2001:DA8:700D:</a:t>
              </a:r>
            </a:p>
            <a:p>
              <a:r>
                <a:rPr lang="en-US" altLang="zh-CN" sz="1600" b="1" dirty="0">
                  <a:latin typeface="Calibri"/>
                </a:rPr>
                <a:t>5</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23" name="椭圆 22">
              <a:extLst>
                <a:ext uri="{FF2B5EF4-FFF2-40B4-BE49-F238E27FC236}">
                  <a16:creationId xmlns:a16="http://schemas.microsoft.com/office/drawing/2014/main" id="{FBBBDD46-22C5-4D26-A89A-5ED0ADDFB224}"/>
                </a:ext>
              </a:extLst>
            </p:cNvPr>
            <p:cNvSpPr/>
            <p:nvPr/>
          </p:nvSpPr>
          <p:spPr>
            <a:xfrm>
              <a:off x="10792328" y="4084716"/>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金乡</a:t>
              </a:r>
              <a:endParaRPr lang="zh-CN" altLang="en-US" dirty="0"/>
            </a:p>
          </p:txBody>
        </p:sp>
        <p:sp>
          <p:nvSpPr>
            <p:cNvPr id="24" name="矩形 23">
              <a:extLst>
                <a:ext uri="{FF2B5EF4-FFF2-40B4-BE49-F238E27FC236}">
                  <a16:creationId xmlns:a16="http://schemas.microsoft.com/office/drawing/2014/main" id="{807BE96A-4431-4C09-9005-9EB676FAA52E}"/>
                </a:ext>
              </a:extLst>
            </p:cNvPr>
            <p:cNvSpPr/>
            <p:nvPr/>
          </p:nvSpPr>
          <p:spPr>
            <a:xfrm>
              <a:off x="10483352" y="4777640"/>
              <a:ext cx="1906265" cy="584775"/>
            </a:xfrm>
            <a:prstGeom prst="rect">
              <a:avLst/>
            </a:prstGeom>
          </p:spPr>
          <p:txBody>
            <a:bodyPr wrap="square">
              <a:spAutoFit/>
            </a:bodyPr>
            <a:lstStyle/>
            <a:p>
              <a:r>
                <a:rPr lang="en-US" altLang="zh-CN" sz="1600" b="1" dirty="0">
                  <a:latin typeface="Calibri"/>
                </a:rPr>
                <a:t>2001:DA8:700D:</a:t>
              </a:r>
            </a:p>
            <a:p>
              <a:r>
                <a:rPr lang="en-US" altLang="zh-CN" sz="1600" b="1" dirty="0">
                  <a:latin typeface="Calibri"/>
                </a:rPr>
                <a:t>6</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25" name="椭圆 24">
              <a:extLst>
                <a:ext uri="{FF2B5EF4-FFF2-40B4-BE49-F238E27FC236}">
                  <a16:creationId xmlns:a16="http://schemas.microsoft.com/office/drawing/2014/main" id="{003BB263-2603-43CB-B46B-99134FC24927}"/>
                </a:ext>
              </a:extLst>
            </p:cNvPr>
            <p:cNvSpPr/>
            <p:nvPr/>
          </p:nvSpPr>
          <p:spPr>
            <a:xfrm>
              <a:off x="10739398" y="2986086"/>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嘉祥</a:t>
              </a:r>
              <a:endParaRPr lang="zh-CN" altLang="en-US" dirty="0"/>
            </a:p>
          </p:txBody>
        </p:sp>
        <p:sp>
          <p:nvSpPr>
            <p:cNvPr id="26" name="矩形 25">
              <a:extLst>
                <a:ext uri="{FF2B5EF4-FFF2-40B4-BE49-F238E27FC236}">
                  <a16:creationId xmlns:a16="http://schemas.microsoft.com/office/drawing/2014/main" id="{35638FC6-F8B9-462E-A483-6197B4EA3E4D}"/>
                </a:ext>
              </a:extLst>
            </p:cNvPr>
            <p:cNvSpPr/>
            <p:nvPr/>
          </p:nvSpPr>
          <p:spPr>
            <a:xfrm>
              <a:off x="9892692" y="3589445"/>
              <a:ext cx="2429343" cy="338554"/>
            </a:xfrm>
            <a:prstGeom prst="rect">
              <a:avLst/>
            </a:prstGeom>
          </p:spPr>
          <p:txBody>
            <a:bodyPr wrap="square">
              <a:spAutoFit/>
            </a:bodyPr>
            <a:lstStyle/>
            <a:p>
              <a:r>
                <a:rPr lang="en-US" altLang="zh-CN" sz="1600" b="1" dirty="0">
                  <a:latin typeface="Calibri"/>
                </a:rPr>
                <a:t>2001:DA8:700D:7</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27" name="椭圆 26">
              <a:extLst>
                <a:ext uri="{FF2B5EF4-FFF2-40B4-BE49-F238E27FC236}">
                  <a16:creationId xmlns:a16="http://schemas.microsoft.com/office/drawing/2014/main" id="{F09236F7-45A1-4903-B0C6-1FBF1E53A3AC}"/>
                </a:ext>
              </a:extLst>
            </p:cNvPr>
            <p:cNvSpPr/>
            <p:nvPr/>
          </p:nvSpPr>
          <p:spPr>
            <a:xfrm>
              <a:off x="10739398" y="1900720"/>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汶上</a:t>
              </a:r>
              <a:endParaRPr lang="zh-CN" altLang="en-US" dirty="0"/>
            </a:p>
          </p:txBody>
        </p:sp>
        <p:sp>
          <p:nvSpPr>
            <p:cNvPr id="28" name="矩形 27">
              <a:extLst>
                <a:ext uri="{FF2B5EF4-FFF2-40B4-BE49-F238E27FC236}">
                  <a16:creationId xmlns:a16="http://schemas.microsoft.com/office/drawing/2014/main" id="{676C2AC4-A1E6-4DF1-990B-C9FA1BDF4F53}"/>
                </a:ext>
              </a:extLst>
            </p:cNvPr>
            <p:cNvSpPr/>
            <p:nvPr/>
          </p:nvSpPr>
          <p:spPr>
            <a:xfrm>
              <a:off x="9879165" y="2477817"/>
              <a:ext cx="2429342" cy="338554"/>
            </a:xfrm>
            <a:prstGeom prst="rect">
              <a:avLst/>
            </a:prstGeom>
          </p:spPr>
          <p:txBody>
            <a:bodyPr wrap="square">
              <a:spAutoFit/>
            </a:bodyPr>
            <a:lstStyle/>
            <a:p>
              <a:r>
                <a:rPr lang="en-US" altLang="zh-CN" sz="1600" b="1" dirty="0">
                  <a:latin typeface="Calibri"/>
                </a:rPr>
                <a:t>2001:DA8:700D:8</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29" name="椭圆 28">
              <a:extLst>
                <a:ext uri="{FF2B5EF4-FFF2-40B4-BE49-F238E27FC236}">
                  <a16:creationId xmlns:a16="http://schemas.microsoft.com/office/drawing/2014/main" id="{9EB77DB2-F7D8-4C16-8AE0-DB7BE915F980}"/>
                </a:ext>
              </a:extLst>
            </p:cNvPr>
            <p:cNvSpPr/>
            <p:nvPr/>
          </p:nvSpPr>
          <p:spPr>
            <a:xfrm>
              <a:off x="10739397" y="850221"/>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梁山</a:t>
              </a:r>
              <a:endParaRPr lang="zh-CN" altLang="en-US" dirty="0"/>
            </a:p>
          </p:txBody>
        </p:sp>
        <p:sp>
          <p:nvSpPr>
            <p:cNvPr id="30" name="矩形 29">
              <a:extLst>
                <a:ext uri="{FF2B5EF4-FFF2-40B4-BE49-F238E27FC236}">
                  <a16:creationId xmlns:a16="http://schemas.microsoft.com/office/drawing/2014/main" id="{47BDEA29-4B4E-4816-AAA1-BF28E1B89540}"/>
                </a:ext>
              </a:extLst>
            </p:cNvPr>
            <p:cNvSpPr/>
            <p:nvPr/>
          </p:nvSpPr>
          <p:spPr>
            <a:xfrm>
              <a:off x="9891870" y="1530188"/>
              <a:ext cx="2429342" cy="338554"/>
            </a:xfrm>
            <a:prstGeom prst="rect">
              <a:avLst/>
            </a:prstGeom>
          </p:spPr>
          <p:txBody>
            <a:bodyPr wrap="square">
              <a:spAutoFit/>
            </a:bodyPr>
            <a:lstStyle/>
            <a:p>
              <a:r>
                <a:rPr lang="en-US" altLang="zh-CN" sz="1600" b="1" dirty="0">
                  <a:latin typeface="Calibri"/>
                </a:rPr>
                <a:t>2001:DA8:700D:9</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31" name="椭圆 30">
              <a:extLst>
                <a:ext uri="{FF2B5EF4-FFF2-40B4-BE49-F238E27FC236}">
                  <a16:creationId xmlns:a16="http://schemas.microsoft.com/office/drawing/2014/main" id="{D57699F6-91EB-43B5-992D-8E9A31051F29}"/>
                </a:ext>
              </a:extLst>
            </p:cNvPr>
            <p:cNvSpPr/>
            <p:nvPr/>
          </p:nvSpPr>
          <p:spPr>
            <a:xfrm>
              <a:off x="7247370" y="824698"/>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市区</a:t>
              </a:r>
              <a:endParaRPr lang="zh-CN" altLang="en-US" dirty="0"/>
            </a:p>
          </p:txBody>
        </p:sp>
        <p:sp>
          <p:nvSpPr>
            <p:cNvPr id="32" name="矩形 31">
              <a:extLst>
                <a:ext uri="{FF2B5EF4-FFF2-40B4-BE49-F238E27FC236}">
                  <a16:creationId xmlns:a16="http://schemas.microsoft.com/office/drawing/2014/main" id="{39B2573E-5523-473C-A57F-DF37FA359B2A}"/>
                </a:ext>
              </a:extLst>
            </p:cNvPr>
            <p:cNvSpPr/>
            <p:nvPr/>
          </p:nvSpPr>
          <p:spPr>
            <a:xfrm>
              <a:off x="7140890" y="243856"/>
              <a:ext cx="1525207" cy="584775"/>
            </a:xfrm>
            <a:prstGeom prst="rect">
              <a:avLst/>
            </a:prstGeom>
          </p:spPr>
          <p:txBody>
            <a:bodyPr wrap="square">
              <a:spAutoFit/>
            </a:bodyPr>
            <a:lstStyle/>
            <a:p>
              <a:r>
                <a:rPr lang="en-US" altLang="zh-CN" sz="1600" b="1" dirty="0">
                  <a:latin typeface="Calibri"/>
                </a:rPr>
                <a:t>2001:DA8:700D:</a:t>
              </a:r>
            </a:p>
            <a:p>
              <a:r>
                <a:rPr lang="en-US" altLang="zh-CN" sz="1600" b="1" dirty="0">
                  <a:latin typeface="Calibri"/>
                </a:rPr>
                <a:t>A</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sp>
          <p:nvSpPr>
            <p:cNvPr id="35" name="矩形 34">
              <a:extLst>
                <a:ext uri="{FF2B5EF4-FFF2-40B4-BE49-F238E27FC236}">
                  <a16:creationId xmlns:a16="http://schemas.microsoft.com/office/drawing/2014/main" id="{06F18020-756E-4797-BE60-7D56092C0E91}"/>
                </a:ext>
              </a:extLst>
            </p:cNvPr>
            <p:cNvSpPr/>
            <p:nvPr/>
          </p:nvSpPr>
          <p:spPr>
            <a:xfrm>
              <a:off x="7422139" y="3067442"/>
              <a:ext cx="2136547" cy="369332"/>
            </a:xfrm>
            <a:prstGeom prst="rect">
              <a:avLst/>
            </a:prstGeom>
          </p:spPr>
          <p:txBody>
            <a:bodyPr wrap="none">
              <a:spAutoFit/>
            </a:bodyPr>
            <a:lstStyle/>
            <a:p>
              <a:r>
                <a:rPr lang="en-US" altLang="zh-CN" b="1" dirty="0">
                  <a:latin typeface="Calibri"/>
                </a:rPr>
                <a:t>2001:DA8:700D::/48</a:t>
              </a:r>
              <a:endParaRPr lang="zh-CN" altLang="en-US" b="1" dirty="0"/>
            </a:p>
          </p:txBody>
        </p:sp>
        <p:sp>
          <p:nvSpPr>
            <p:cNvPr id="38" name="椭圆 37">
              <a:extLst>
                <a:ext uri="{FF2B5EF4-FFF2-40B4-BE49-F238E27FC236}">
                  <a16:creationId xmlns:a16="http://schemas.microsoft.com/office/drawing/2014/main" id="{5676C4FC-22E2-4F50-B463-9A1F1C2A7FDD}"/>
                </a:ext>
              </a:extLst>
            </p:cNvPr>
            <p:cNvSpPr/>
            <p:nvPr/>
          </p:nvSpPr>
          <p:spPr>
            <a:xfrm>
              <a:off x="8834911" y="827888"/>
              <a:ext cx="981683" cy="5548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zh-CN" dirty="0"/>
                <a:t>泗水</a:t>
              </a:r>
              <a:endParaRPr lang="zh-CN" altLang="en-US" dirty="0"/>
            </a:p>
          </p:txBody>
        </p:sp>
        <p:sp>
          <p:nvSpPr>
            <p:cNvPr id="39" name="矩形 38">
              <a:extLst>
                <a:ext uri="{FF2B5EF4-FFF2-40B4-BE49-F238E27FC236}">
                  <a16:creationId xmlns:a16="http://schemas.microsoft.com/office/drawing/2014/main" id="{32428767-A413-4613-9A69-CEFA168ACB6B}"/>
                </a:ext>
              </a:extLst>
            </p:cNvPr>
            <p:cNvSpPr/>
            <p:nvPr/>
          </p:nvSpPr>
          <p:spPr>
            <a:xfrm>
              <a:off x="8728431" y="247046"/>
              <a:ext cx="1525207" cy="584775"/>
            </a:xfrm>
            <a:prstGeom prst="rect">
              <a:avLst/>
            </a:prstGeom>
          </p:spPr>
          <p:txBody>
            <a:bodyPr wrap="square">
              <a:spAutoFit/>
            </a:bodyPr>
            <a:lstStyle/>
            <a:p>
              <a:r>
                <a:rPr lang="en-US" altLang="zh-CN" sz="1600" b="1" dirty="0">
                  <a:latin typeface="Calibri"/>
                </a:rPr>
                <a:t>2001:DA8:700D:</a:t>
              </a:r>
            </a:p>
            <a:p>
              <a:r>
                <a:rPr lang="en-US" altLang="zh-CN" sz="1600" b="1" dirty="0">
                  <a:latin typeface="Calibri"/>
                </a:rPr>
                <a:t>B</a:t>
              </a:r>
              <a:r>
                <a:rPr lang="en-US" altLang="zh-CN" sz="1600" b="1" dirty="0">
                  <a:solidFill>
                    <a:srgbClr val="FF0000"/>
                  </a:solidFill>
                  <a:latin typeface="Calibri"/>
                </a:rPr>
                <a:t>000::</a:t>
              </a:r>
              <a:r>
                <a:rPr lang="en-US" altLang="zh-CN" sz="1600" b="1" dirty="0">
                  <a:latin typeface="Calibri"/>
                </a:rPr>
                <a:t>/52</a:t>
              </a:r>
              <a:endParaRPr lang="zh-CN" altLang="en-US" sz="1600" b="1" dirty="0"/>
            </a:p>
          </p:txBody>
        </p:sp>
        <p:cxnSp>
          <p:nvCxnSpPr>
            <p:cNvPr id="41" name="直接连接符 40">
              <a:extLst>
                <a:ext uri="{FF2B5EF4-FFF2-40B4-BE49-F238E27FC236}">
                  <a16:creationId xmlns:a16="http://schemas.microsoft.com/office/drawing/2014/main" id="{12A7AD69-99F8-4922-96E5-8F9B34651630}"/>
                </a:ext>
              </a:extLst>
            </p:cNvPr>
            <p:cNvCxnSpPr>
              <a:cxnSpLocks/>
            </p:cNvCxnSpPr>
            <p:nvPr/>
          </p:nvCxnSpPr>
          <p:spPr>
            <a:xfrm flipH="1" flipV="1">
              <a:off x="6456251" y="1276142"/>
              <a:ext cx="1931627" cy="1332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D6452919-2788-4092-95F0-3F1F1430391D}"/>
                </a:ext>
              </a:extLst>
            </p:cNvPr>
            <p:cNvCxnSpPr>
              <a:stCxn id="13" idx="6"/>
            </p:cNvCxnSpPr>
            <p:nvPr/>
          </p:nvCxnSpPr>
          <p:spPr>
            <a:xfrm>
              <a:off x="6456251" y="2178198"/>
              <a:ext cx="1931627" cy="489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40F78A1-FA66-4132-8718-B0E230F4B7D4}"/>
                </a:ext>
              </a:extLst>
            </p:cNvPr>
            <p:cNvCxnSpPr>
              <a:endCxn id="15" idx="6"/>
            </p:cNvCxnSpPr>
            <p:nvPr/>
          </p:nvCxnSpPr>
          <p:spPr>
            <a:xfrm flipH="1">
              <a:off x="6472017" y="2616276"/>
              <a:ext cx="1965386" cy="647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28F992C8-640C-4C82-8CF5-38743E823B57}"/>
                </a:ext>
              </a:extLst>
            </p:cNvPr>
            <p:cNvCxnSpPr>
              <a:cxnSpLocks/>
              <a:endCxn id="17" idx="7"/>
            </p:cNvCxnSpPr>
            <p:nvPr/>
          </p:nvCxnSpPr>
          <p:spPr>
            <a:xfrm flipH="1">
              <a:off x="6336523" y="2604974"/>
              <a:ext cx="2100880" cy="1545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741EE0F7-DA8D-4750-85A0-2C80F97A6607}"/>
                </a:ext>
              </a:extLst>
            </p:cNvPr>
            <p:cNvCxnSpPr>
              <a:endCxn id="19" idx="0"/>
            </p:cNvCxnSpPr>
            <p:nvPr/>
          </p:nvCxnSpPr>
          <p:spPr>
            <a:xfrm flipH="1">
              <a:off x="7738212" y="2626128"/>
              <a:ext cx="750934" cy="1443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0A5D34E3-80CD-42DE-967D-BD607D9958BB}"/>
                </a:ext>
              </a:extLst>
            </p:cNvPr>
            <p:cNvCxnSpPr>
              <a:endCxn id="21" idx="0"/>
            </p:cNvCxnSpPr>
            <p:nvPr/>
          </p:nvCxnSpPr>
          <p:spPr>
            <a:xfrm>
              <a:off x="8490412" y="2643689"/>
              <a:ext cx="947647" cy="1425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E156E1CE-AD17-484F-8716-042CD9F9C7E1}"/>
                </a:ext>
              </a:extLst>
            </p:cNvPr>
            <p:cNvCxnSpPr>
              <a:endCxn id="23" idx="1"/>
            </p:cNvCxnSpPr>
            <p:nvPr/>
          </p:nvCxnSpPr>
          <p:spPr>
            <a:xfrm>
              <a:off x="8456149" y="2667570"/>
              <a:ext cx="2479943" cy="1498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236D950C-6EC6-4939-B9AD-DA55159DA55A}"/>
                </a:ext>
              </a:extLst>
            </p:cNvPr>
            <p:cNvCxnSpPr>
              <a:endCxn id="25" idx="2"/>
            </p:cNvCxnSpPr>
            <p:nvPr/>
          </p:nvCxnSpPr>
          <p:spPr>
            <a:xfrm>
              <a:off x="8489146" y="2665083"/>
              <a:ext cx="2250252" cy="598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711052E7-7013-4ABC-8C15-6ED20581F01D}"/>
                </a:ext>
              </a:extLst>
            </p:cNvPr>
            <p:cNvCxnSpPr>
              <a:endCxn id="27" idx="2"/>
            </p:cNvCxnSpPr>
            <p:nvPr/>
          </p:nvCxnSpPr>
          <p:spPr>
            <a:xfrm flipV="1">
              <a:off x="8507606" y="2178145"/>
              <a:ext cx="2231792" cy="476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50863C89-6237-4BC8-A960-53709741F48D}"/>
                </a:ext>
              </a:extLst>
            </p:cNvPr>
            <p:cNvCxnSpPr>
              <a:endCxn id="29" idx="3"/>
            </p:cNvCxnSpPr>
            <p:nvPr/>
          </p:nvCxnSpPr>
          <p:spPr>
            <a:xfrm flipV="1">
              <a:off x="8489146" y="1323814"/>
              <a:ext cx="2394015" cy="1301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96A5D2EF-D891-4BC6-8736-2503A33BCA4D}"/>
                </a:ext>
              </a:extLst>
            </p:cNvPr>
            <p:cNvCxnSpPr>
              <a:endCxn id="38" idx="4"/>
            </p:cNvCxnSpPr>
            <p:nvPr/>
          </p:nvCxnSpPr>
          <p:spPr>
            <a:xfrm flipV="1">
              <a:off x="8451290" y="1382737"/>
              <a:ext cx="874463" cy="1222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3AE15319-48B2-44E8-AB02-7090009DDCAE}"/>
                </a:ext>
              </a:extLst>
            </p:cNvPr>
            <p:cNvCxnSpPr>
              <a:endCxn id="31" idx="4"/>
            </p:cNvCxnSpPr>
            <p:nvPr/>
          </p:nvCxnSpPr>
          <p:spPr>
            <a:xfrm flipH="1" flipV="1">
              <a:off x="7738212" y="1379547"/>
              <a:ext cx="735641" cy="1165325"/>
            </a:xfrm>
            <a:prstGeom prst="line">
              <a:avLst/>
            </a:prstGeom>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CCDD9472-E8A5-4AF2-BF96-6BD8A9B6CD34}"/>
                </a:ext>
              </a:extLst>
            </p:cNvPr>
            <p:cNvSpPr/>
            <p:nvPr/>
          </p:nvSpPr>
          <p:spPr>
            <a:xfrm>
              <a:off x="7674800" y="2239681"/>
              <a:ext cx="1525207" cy="773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9"/>
                  </a:solidFill>
                  <a:latin typeface="Calibri"/>
                </a:rPr>
                <a:t>济宁电教馆</a:t>
              </a:r>
              <a:endParaRPr lang="en-US" altLang="zh-CN" b="1" dirty="0">
                <a:solidFill>
                  <a:srgbClr val="F9F9F9"/>
                </a:solidFill>
                <a:latin typeface="Calibri"/>
              </a:endParaRPr>
            </a:p>
          </p:txBody>
        </p:sp>
      </p:grpSp>
    </p:spTree>
    <p:extLst>
      <p:ext uri="{BB962C8B-B14F-4D97-AF65-F5344CB8AC3E}">
        <p14:creationId xmlns:p14="http://schemas.microsoft.com/office/powerpoint/2010/main" val="24700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B99AD4-2C08-A544-BB06-5354C8F5A807}"/>
              </a:ext>
            </a:extLst>
          </p:cNvPr>
          <p:cNvSpPr>
            <a:spLocks noGrp="1"/>
          </p:cNvSpPr>
          <p:nvPr>
            <p:ph type="title"/>
          </p:nvPr>
        </p:nvSpPr>
        <p:spPr>
          <a:xfrm>
            <a:off x="982029" y="310629"/>
            <a:ext cx="3110147" cy="480131"/>
          </a:xfrm>
        </p:spPr>
        <p:txBody>
          <a:bodyPr/>
          <a:lstStyle/>
          <a:p>
            <a:r>
              <a:rPr kumimoji="1" lang="en-US" altLang="zh-CN" dirty="0"/>
              <a:t>I</a:t>
            </a:r>
            <a:r>
              <a:rPr kumimoji="1" lang="en-US" altLang="zh-Hans" dirty="0"/>
              <a:t>Pv6</a:t>
            </a:r>
            <a:r>
              <a:rPr kumimoji="1" lang="zh-CN" altLang="en-US" dirty="0"/>
              <a:t>的发展历程</a:t>
            </a:r>
          </a:p>
        </p:txBody>
      </p:sp>
      <p:grpSp>
        <p:nvGrpSpPr>
          <p:cNvPr id="3" name="组合 2">
            <a:extLst>
              <a:ext uri="{FF2B5EF4-FFF2-40B4-BE49-F238E27FC236}">
                <a16:creationId xmlns:a16="http://schemas.microsoft.com/office/drawing/2014/main" id="{EF3EBE3F-0E4A-2247-9F0B-22EBBED972CF}"/>
              </a:ext>
            </a:extLst>
          </p:cNvPr>
          <p:cNvGrpSpPr/>
          <p:nvPr/>
        </p:nvGrpSpPr>
        <p:grpSpPr>
          <a:xfrm>
            <a:off x="313779" y="1323768"/>
            <a:ext cx="11308873" cy="4963553"/>
            <a:chOff x="313779" y="1053312"/>
            <a:chExt cx="11308873" cy="4963553"/>
          </a:xfrm>
        </p:grpSpPr>
        <p:sp>
          <p:nvSpPr>
            <p:cNvPr id="4" name="右箭头 3">
              <a:extLst>
                <a:ext uri="{FF2B5EF4-FFF2-40B4-BE49-F238E27FC236}">
                  <a16:creationId xmlns:a16="http://schemas.microsoft.com/office/drawing/2014/main" id="{5229DBA9-8513-D644-9E4B-9F6C2B126912}"/>
                </a:ext>
              </a:extLst>
            </p:cNvPr>
            <p:cNvSpPr/>
            <p:nvPr/>
          </p:nvSpPr>
          <p:spPr>
            <a:xfrm>
              <a:off x="313779" y="1741843"/>
              <a:ext cx="11308873" cy="3189965"/>
            </a:xfrm>
            <a:prstGeom prst="rightArrow">
              <a:avLst/>
            </a:prstGeom>
            <a:solidFill>
              <a:schemeClr val="bg1">
                <a:lumMod val="75000"/>
                <a:alpha val="8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lumMod val="85000"/>
                    <a:lumOff val="15000"/>
                  </a:schemeClr>
                </a:solidFill>
              </a:endParaRPr>
            </a:p>
          </p:txBody>
        </p:sp>
        <p:sp>
          <p:nvSpPr>
            <p:cNvPr id="5" name="三角形 4">
              <a:extLst>
                <a:ext uri="{FF2B5EF4-FFF2-40B4-BE49-F238E27FC236}">
                  <a16:creationId xmlns:a16="http://schemas.microsoft.com/office/drawing/2014/main" id="{68AF0A7F-163A-0C45-B56C-456541F6541A}"/>
                </a:ext>
              </a:extLst>
            </p:cNvPr>
            <p:cNvSpPr/>
            <p:nvPr/>
          </p:nvSpPr>
          <p:spPr>
            <a:xfrm>
              <a:off x="573928"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endParaRPr>
            </a:p>
          </p:txBody>
        </p:sp>
        <p:sp>
          <p:nvSpPr>
            <p:cNvPr id="6" name="三角形 5">
              <a:extLst>
                <a:ext uri="{FF2B5EF4-FFF2-40B4-BE49-F238E27FC236}">
                  <a16:creationId xmlns:a16="http://schemas.microsoft.com/office/drawing/2014/main" id="{5BB37614-C1FD-4044-BC19-62086D764722}"/>
                </a:ext>
              </a:extLst>
            </p:cNvPr>
            <p:cNvSpPr/>
            <p:nvPr/>
          </p:nvSpPr>
          <p:spPr>
            <a:xfrm rot="10800000">
              <a:off x="1746297"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三角形 6">
              <a:extLst>
                <a:ext uri="{FF2B5EF4-FFF2-40B4-BE49-F238E27FC236}">
                  <a16:creationId xmlns:a16="http://schemas.microsoft.com/office/drawing/2014/main" id="{1BE12E4A-A0C9-F144-BAB9-A735BF374750}"/>
                </a:ext>
              </a:extLst>
            </p:cNvPr>
            <p:cNvSpPr/>
            <p:nvPr/>
          </p:nvSpPr>
          <p:spPr>
            <a:xfrm>
              <a:off x="2918666"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三角形 7">
              <a:extLst>
                <a:ext uri="{FF2B5EF4-FFF2-40B4-BE49-F238E27FC236}">
                  <a16:creationId xmlns:a16="http://schemas.microsoft.com/office/drawing/2014/main" id="{9FFCB3B1-D49C-2041-9BBF-7C1EC633EC36}"/>
                </a:ext>
              </a:extLst>
            </p:cNvPr>
            <p:cNvSpPr/>
            <p:nvPr/>
          </p:nvSpPr>
          <p:spPr>
            <a:xfrm rot="10800000">
              <a:off x="4091035"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8">
              <a:extLst>
                <a:ext uri="{FF2B5EF4-FFF2-40B4-BE49-F238E27FC236}">
                  <a16:creationId xmlns:a16="http://schemas.microsoft.com/office/drawing/2014/main" id="{5B89E03A-1DB6-CF41-9044-DFA527E597D2}"/>
                </a:ext>
              </a:extLst>
            </p:cNvPr>
            <p:cNvSpPr/>
            <p:nvPr/>
          </p:nvSpPr>
          <p:spPr>
            <a:xfrm>
              <a:off x="5263404"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9">
              <a:extLst>
                <a:ext uri="{FF2B5EF4-FFF2-40B4-BE49-F238E27FC236}">
                  <a16:creationId xmlns:a16="http://schemas.microsoft.com/office/drawing/2014/main" id="{23F3BD23-A26B-5942-820F-9943E72A8420}"/>
                </a:ext>
              </a:extLst>
            </p:cNvPr>
            <p:cNvSpPr/>
            <p:nvPr/>
          </p:nvSpPr>
          <p:spPr>
            <a:xfrm rot="10800000">
              <a:off x="6435773"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10">
              <a:extLst>
                <a:ext uri="{FF2B5EF4-FFF2-40B4-BE49-F238E27FC236}">
                  <a16:creationId xmlns:a16="http://schemas.microsoft.com/office/drawing/2014/main" id="{2CFBC70D-18D3-ED4F-AC24-CF65A72E23F0}"/>
                </a:ext>
              </a:extLst>
            </p:cNvPr>
            <p:cNvSpPr/>
            <p:nvPr/>
          </p:nvSpPr>
          <p:spPr>
            <a:xfrm>
              <a:off x="7608142"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11">
              <a:extLst>
                <a:ext uri="{FF2B5EF4-FFF2-40B4-BE49-F238E27FC236}">
                  <a16:creationId xmlns:a16="http://schemas.microsoft.com/office/drawing/2014/main" id="{A7A0A7CD-C5D8-4F44-A5D7-54B0966412AC}"/>
                </a:ext>
              </a:extLst>
            </p:cNvPr>
            <p:cNvSpPr/>
            <p:nvPr/>
          </p:nvSpPr>
          <p:spPr>
            <a:xfrm rot="10800000">
              <a:off x="8780513" y="2756079"/>
              <a:ext cx="1389374" cy="1197736"/>
            </a:xfrm>
            <a:prstGeom prst="triangle">
              <a:avLst/>
            </a:prstGeom>
            <a:solidFill>
              <a:srgbClr val="0A4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3" name="文本框 12">
              <a:extLst>
                <a:ext uri="{FF2B5EF4-FFF2-40B4-BE49-F238E27FC236}">
                  <a16:creationId xmlns:a16="http://schemas.microsoft.com/office/drawing/2014/main" id="{B61F268E-0792-5342-B5DD-AE5B7254064A}"/>
                </a:ext>
              </a:extLst>
            </p:cNvPr>
            <p:cNvSpPr txBox="1"/>
            <p:nvPr/>
          </p:nvSpPr>
          <p:spPr>
            <a:xfrm>
              <a:off x="774668" y="3354945"/>
              <a:ext cx="997385" cy="369332"/>
            </a:xfrm>
            <a:prstGeom prst="rect">
              <a:avLst/>
            </a:prstGeom>
            <a:noFill/>
          </p:spPr>
          <p:txBody>
            <a:bodyPr wrap="square" rtlCol="0">
              <a:spAutoFit/>
            </a:bodyPr>
            <a:lstStyle/>
            <a:p>
              <a:pPr algn="ctr"/>
              <a:r>
                <a:rPr kumimoji="1" lang="en-US" altLang="zh-CN" b="1" dirty="0">
                  <a:solidFill>
                    <a:schemeClr val="bg1"/>
                  </a:solidFill>
                </a:rPr>
                <a:t>1</a:t>
              </a:r>
              <a:r>
                <a:rPr kumimoji="1" lang="en-US" altLang="zh-Hans" b="1" dirty="0">
                  <a:solidFill>
                    <a:schemeClr val="bg1"/>
                  </a:solidFill>
                </a:rPr>
                <a:t>993</a:t>
              </a:r>
              <a:endParaRPr kumimoji="1" lang="zh-CN" altLang="en-US" b="1" dirty="0">
                <a:solidFill>
                  <a:schemeClr val="bg1"/>
                </a:solidFill>
              </a:endParaRPr>
            </a:p>
          </p:txBody>
        </p:sp>
        <p:sp>
          <p:nvSpPr>
            <p:cNvPr id="14" name="文本框 13">
              <a:extLst>
                <a:ext uri="{FF2B5EF4-FFF2-40B4-BE49-F238E27FC236}">
                  <a16:creationId xmlns:a16="http://schemas.microsoft.com/office/drawing/2014/main" id="{8B2C5C93-6483-CE44-82AD-5799357BAEE3}"/>
                </a:ext>
              </a:extLst>
            </p:cNvPr>
            <p:cNvSpPr txBox="1"/>
            <p:nvPr/>
          </p:nvSpPr>
          <p:spPr>
            <a:xfrm>
              <a:off x="1934156" y="2985613"/>
              <a:ext cx="997385" cy="369332"/>
            </a:xfrm>
            <a:prstGeom prst="rect">
              <a:avLst/>
            </a:prstGeom>
            <a:noFill/>
          </p:spPr>
          <p:txBody>
            <a:bodyPr wrap="square" rtlCol="0">
              <a:spAutoFit/>
            </a:bodyPr>
            <a:lstStyle/>
            <a:p>
              <a:pPr algn="ctr"/>
              <a:r>
                <a:rPr kumimoji="1" lang="en-US" altLang="zh-Hans" b="1" dirty="0">
                  <a:solidFill>
                    <a:schemeClr val="bg1"/>
                  </a:solidFill>
                </a:rPr>
                <a:t>1994</a:t>
              </a:r>
              <a:endParaRPr kumimoji="1" lang="zh-CN" altLang="en-US" b="1" dirty="0">
                <a:solidFill>
                  <a:schemeClr val="bg1"/>
                </a:solidFill>
              </a:endParaRPr>
            </a:p>
          </p:txBody>
        </p:sp>
        <p:sp>
          <p:nvSpPr>
            <p:cNvPr id="15" name="文本框 14">
              <a:extLst>
                <a:ext uri="{FF2B5EF4-FFF2-40B4-BE49-F238E27FC236}">
                  <a16:creationId xmlns:a16="http://schemas.microsoft.com/office/drawing/2014/main" id="{C3FBF492-43D0-164C-B7B8-A8492DB39BAD}"/>
                </a:ext>
              </a:extLst>
            </p:cNvPr>
            <p:cNvSpPr txBox="1"/>
            <p:nvPr/>
          </p:nvSpPr>
          <p:spPr>
            <a:xfrm>
              <a:off x="3132281" y="3354945"/>
              <a:ext cx="997385" cy="369332"/>
            </a:xfrm>
            <a:prstGeom prst="rect">
              <a:avLst/>
            </a:prstGeom>
            <a:noFill/>
          </p:spPr>
          <p:txBody>
            <a:bodyPr wrap="square" rtlCol="0">
              <a:spAutoFit/>
            </a:bodyPr>
            <a:lstStyle/>
            <a:p>
              <a:pPr algn="ctr"/>
              <a:r>
                <a:rPr kumimoji="1" lang="en-US" altLang="zh-Hans" b="1" dirty="0">
                  <a:solidFill>
                    <a:schemeClr val="bg1"/>
                  </a:solidFill>
                </a:rPr>
                <a:t>1996</a:t>
              </a:r>
              <a:endParaRPr kumimoji="1" lang="zh-CN" altLang="en-US" b="1" dirty="0">
                <a:solidFill>
                  <a:schemeClr val="bg1"/>
                </a:solidFill>
              </a:endParaRPr>
            </a:p>
          </p:txBody>
        </p:sp>
        <p:sp>
          <p:nvSpPr>
            <p:cNvPr id="16" name="文本框 15">
              <a:extLst>
                <a:ext uri="{FF2B5EF4-FFF2-40B4-BE49-F238E27FC236}">
                  <a16:creationId xmlns:a16="http://schemas.microsoft.com/office/drawing/2014/main" id="{11CCBD81-8C77-FB4E-99E2-F81D3CC5CE5C}"/>
                </a:ext>
              </a:extLst>
            </p:cNvPr>
            <p:cNvSpPr txBox="1"/>
            <p:nvPr/>
          </p:nvSpPr>
          <p:spPr>
            <a:xfrm>
              <a:off x="4308039" y="2985613"/>
              <a:ext cx="997385" cy="369332"/>
            </a:xfrm>
            <a:prstGeom prst="rect">
              <a:avLst/>
            </a:prstGeom>
            <a:noFill/>
          </p:spPr>
          <p:txBody>
            <a:bodyPr wrap="square" rtlCol="0">
              <a:spAutoFit/>
            </a:bodyPr>
            <a:lstStyle/>
            <a:p>
              <a:pPr algn="ctr"/>
              <a:r>
                <a:rPr kumimoji="1" lang="en-US" altLang="zh-Hans" b="1" dirty="0">
                  <a:solidFill>
                    <a:schemeClr val="bg1"/>
                  </a:solidFill>
                </a:rPr>
                <a:t>2003</a:t>
              </a:r>
              <a:endParaRPr kumimoji="1" lang="zh-CN" altLang="en-US" b="1" dirty="0">
                <a:solidFill>
                  <a:schemeClr val="bg1"/>
                </a:solidFill>
              </a:endParaRPr>
            </a:p>
          </p:txBody>
        </p:sp>
        <p:sp>
          <p:nvSpPr>
            <p:cNvPr id="17" name="文本框 16">
              <a:extLst>
                <a:ext uri="{FF2B5EF4-FFF2-40B4-BE49-F238E27FC236}">
                  <a16:creationId xmlns:a16="http://schemas.microsoft.com/office/drawing/2014/main" id="{F3BB2C22-C8DF-0C46-B5E3-F85651395C62}"/>
                </a:ext>
              </a:extLst>
            </p:cNvPr>
            <p:cNvSpPr txBox="1"/>
            <p:nvPr/>
          </p:nvSpPr>
          <p:spPr>
            <a:xfrm>
              <a:off x="5470638" y="3354945"/>
              <a:ext cx="997385" cy="369332"/>
            </a:xfrm>
            <a:prstGeom prst="rect">
              <a:avLst/>
            </a:prstGeom>
            <a:noFill/>
          </p:spPr>
          <p:txBody>
            <a:bodyPr wrap="square" rtlCol="0">
              <a:spAutoFit/>
            </a:bodyPr>
            <a:lstStyle/>
            <a:p>
              <a:pPr algn="ctr"/>
              <a:r>
                <a:rPr kumimoji="1" lang="en-US" altLang="zh-Hans" b="1" dirty="0">
                  <a:solidFill>
                    <a:schemeClr val="bg1"/>
                  </a:solidFill>
                </a:rPr>
                <a:t>2009</a:t>
              </a:r>
              <a:endParaRPr kumimoji="1" lang="zh-CN" altLang="en-US" b="1" dirty="0">
                <a:solidFill>
                  <a:schemeClr val="bg1"/>
                </a:solidFill>
              </a:endParaRPr>
            </a:p>
          </p:txBody>
        </p:sp>
        <p:sp>
          <p:nvSpPr>
            <p:cNvPr id="18" name="文本框 17">
              <a:extLst>
                <a:ext uri="{FF2B5EF4-FFF2-40B4-BE49-F238E27FC236}">
                  <a16:creationId xmlns:a16="http://schemas.microsoft.com/office/drawing/2014/main" id="{F376A9BF-6BD1-1F4E-A9A6-60060DB92AA4}"/>
                </a:ext>
              </a:extLst>
            </p:cNvPr>
            <p:cNvSpPr txBox="1"/>
            <p:nvPr/>
          </p:nvSpPr>
          <p:spPr>
            <a:xfrm>
              <a:off x="7789614" y="3354945"/>
              <a:ext cx="997385" cy="369332"/>
            </a:xfrm>
            <a:prstGeom prst="rect">
              <a:avLst/>
            </a:prstGeom>
            <a:noFill/>
          </p:spPr>
          <p:txBody>
            <a:bodyPr wrap="square" rtlCol="0">
              <a:spAutoFit/>
            </a:bodyPr>
            <a:lstStyle/>
            <a:p>
              <a:pPr algn="ctr"/>
              <a:r>
                <a:rPr kumimoji="1" lang="en-US" altLang="zh-Hans" b="1" dirty="0">
                  <a:solidFill>
                    <a:schemeClr val="bg1"/>
                  </a:solidFill>
                </a:rPr>
                <a:t>2012</a:t>
              </a:r>
              <a:endParaRPr kumimoji="1" lang="zh-CN" altLang="en-US" b="1" dirty="0">
                <a:solidFill>
                  <a:schemeClr val="bg1"/>
                </a:solidFill>
              </a:endParaRPr>
            </a:p>
          </p:txBody>
        </p:sp>
        <p:sp>
          <p:nvSpPr>
            <p:cNvPr id="19" name="文本框 18">
              <a:extLst>
                <a:ext uri="{FF2B5EF4-FFF2-40B4-BE49-F238E27FC236}">
                  <a16:creationId xmlns:a16="http://schemas.microsoft.com/office/drawing/2014/main" id="{5AEBEA1C-835C-F847-97F6-86366059F744}"/>
                </a:ext>
              </a:extLst>
            </p:cNvPr>
            <p:cNvSpPr txBox="1"/>
            <p:nvPr/>
          </p:nvSpPr>
          <p:spPr>
            <a:xfrm>
              <a:off x="6638112" y="2985612"/>
              <a:ext cx="997385" cy="369332"/>
            </a:xfrm>
            <a:prstGeom prst="rect">
              <a:avLst/>
            </a:prstGeom>
            <a:noFill/>
          </p:spPr>
          <p:txBody>
            <a:bodyPr wrap="square" rtlCol="0">
              <a:spAutoFit/>
            </a:bodyPr>
            <a:lstStyle/>
            <a:p>
              <a:pPr algn="ctr"/>
              <a:r>
                <a:rPr kumimoji="1" lang="en-US" altLang="zh-Hans" b="1" dirty="0">
                  <a:solidFill>
                    <a:schemeClr val="bg1"/>
                  </a:solidFill>
                </a:rPr>
                <a:t>2011</a:t>
              </a:r>
              <a:endParaRPr kumimoji="1" lang="zh-CN" altLang="en-US" b="1" dirty="0">
                <a:solidFill>
                  <a:schemeClr val="bg1"/>
                </a:solidFill>
              </a:endParaRPr>
            </a:p>
          </p:txBody>
        </p:sp>
        <p:sp>
          <p:nvSpPr>
            <p:cNvPr id="20" name="文本框 19">
              <a:extLst>
                <a:ext uri="{FF2B5EF4-FFF2-40B4-BE49-F238E27FC236}">
                  <a16:creationId xmlns:a16="http://schemas.microsoft.com/office/drawing/2014/main" id="{F9AADECF-5C21-3F4C-B044-73806FAB2F2B}"/>
                </a:ext>
              </a:extLst>
            </p:cNvPr>
            <p:cNvSpPr txBox="1"/>
            <p:nvPr/>
          </p:nvSpPr>
          <p:spPr>
            <a:xfrm>
              <a:off x="9011995" y="2985612"/>
              <a:ext cx="997385" cy="369332"/>
            </a:xfrm>
            <a:prstGeom prst="rect">
              <a:avLst/>
            </a:prstGeom>
            <a:noFill/>
          </p:spPr>
          <p:txBody>
            <a:bodyPr wrap="square" rtlCol="0">
              <a:spAutoFit/>
            </a:bodyPr>
            <a:lstStyle/>
            <a:p>
              <a:pPr algn="ctr"/>
              <a:r>
                <a:rPr kumimoji="1" lang="en-US" altLang="zh-Hans" b="1" dirty="0">
                  <a:solidFill>
                    <a:schemeClr val="bg1"/>
                  </a:solidFill>
                </a:rPr>
                <a:t>2018</a:t>
              </a:r>
              <a:endParaRPr kumimoji="1" lang="zh-CN" altLang="en-US" b="1" dirty="0">
                <a:solidFill>
                  <a:schemeClr val="bg1"/>
                </a:solidFill>
              </a:endParaRPr>
            </a:p>
          </p:txBody>
        </p:sp>
        <p:sp>
          <p:nvSpPr>
            <p:cNvPr id="21" name="文本框 20">
              <a:extLst>
                <a:ext uri="{FF2B5EF4-FFF2-40B4-BE49-F238E27FC236}">
                  <a16:creationId xmlns:a16="http://schemas.microsoft.com/office/drawing/2014/main" id="{648D292F-A91E-8344-96B9-4C2C6A03BC10}"/>
                </a:ext>
              </a:extLst>
            </p:cNvPr>
            <p:cNvSpPr txBox="1"/>
            <p:nvPr/>
          </p:nvSpPr>
          <p:spPr>
            <a:xfrm>
              <a:off x="1081825" y="1053313"/>
              <a:ext cx="2215166" cy="1569660"/>
            </a:xfrm>
            <a:prstGeom prst="rect">
              <a:avLst/>
            </a:prstGeom>
            <a:noFill/>
          </p:spPr>
          <p:txBody>
            <a:bodyPr wrap="square" rtlCol="0">
              <a:spAutoFit/>
            </a:bodyPr>
            <a:lstStyle/>
            <a:p>
              <a:pPr marL="285750" indent="-285750">
                <a:buFont typeface="Wingdings" pitchFamily="2" charset="2"/>
                <a:buChar char="u"/>
              </a:pPr>
              <a:r>
                <a:rPr kumimoji="1" lang="en-US" altLang="zh-CN" sz="1600" dirty="0">
                  <a:solidFill>
                    <a:schemeClr val="tx1">
                      <a:lumMod val="85000"/>
                      <a:lumOff val="15000"/>
                    </a:schemeClr>
                  </a:solidFill>
                </a:rPr>
                <a:t>I</a:t>
              </a:r>
              <a:r>
                <a:rPr kumimoji="1" lang="en-US" altLang="zh-Hans" sz="1600" dirty="0">
                  <a:solidFill>
                    <a:schemeClr val="tx1">
                      <a:lumMod val="85000"/>
                      <a:lumOff val="15000"/>
                    </a:schemeClr>
                  </a:solidFill>
                </a:rPr>
                <a:t>ETF</a:t>
              </a:r>
              <a:r>
                <a:rPr kumimoji="1" lang="zh-CN" altLang="en-US" sz="1600" dirty="0">
                  <a:solidFill>
                    <a:schemeClr val="tx1">
                      <a:lumMod val="85000"/>
                      <a:lumOff val="15000"/>
                    </a:schemeClr>
                  </a:solidFill>
                </a:rPr>
                <a:t> </a:t>
              </a:r>
              <a:r>
                <a:rPr kumimoji="1" lang="en-US" altLang="zh-CN" sz="1600" dirty="0">
                  <a:solidFill>
                    <a:schemeClr val="tx1">
                      <a:lumMod val="85000"/>
                      <a:lumOff val="15000"/>
                    </a:schemeClr>
                  </a:solidFill>
                </a:rPr>
                <a:t>(</a:t>
              </a:r>
              <a:r>
                <a:rPr kumimoji="1" lang="zh-CN" altLang="en-US" sz="1600" dirty="0">
                  <a:solidFill>
                    <a:schemeClr val="tx1">
                      <a:lumMod val="85000"/>
                      <a:lumOff val="15000"/>
                    </a:schemeClr>
                  </a:solidFill>
                </a:rPr>
                <a:t>国际互联网标准化组织</a:t>
              </a:r>
              <a:r>
                <a:rPr kumimoji="1" lang="en-US" altLang="zh-CN" sz="1600" dirty="0">
                  <a:solidFill>
                    <a:schemeClr val="tx1">
                      <a:lumMod val="85000"/>
                      <a:lumOff val="15000"/>
                    </a:schemeClr>
                  </a:solidFill>
                </a:rPr>
                <a:t>)</a:t>
              </a:r>
              <a:r>
                <a:rPr kumimoji="1" lang="zh-Hans" altLang="en-US" sz="1600" dirty="0">
                  <a:solidFill>
                    <a:schemeClr val="tx1">
                      <a:lumMod val="85000"/>
                      <a:lumOff val="15000"/>
                    </a:schemeClr>
                  </a:solidFill>
                </a:rPr>
                <a:t>建立了一个临时的</a:t>
              </a:r>
              <a:r>
                <a:rPr kumimoji="1" lang="en-US" altLang="zh-Hans" sz="1600" dirty="0">
                  <a:solidFill>
                    <a:schemeClr val="tx1">
                      <a:lumMod val="85000"/>
                      <a:lumOff val="15000"/>
                    </a:schemeClr>
                  </a:solidFill>
                </a:rPr>
                <a:t>ad-hoc</a:t>
              </a:r>
              <a:r>
                <a:rPr kumimoji="1" lang="zh-Hans" altLang="en-US" sz="1600" dirty="0">
                  <a:solidFill>
                    <a:schemeClr val="tx1">
                      <a:lumMod val="85000"/>
                      <a:lumOff val="15000"/>
                    </a:schemeClr>
                  </a:solidFill>
                </a:rPr>
                <a:t>下一代</a:t>
              </a:r>
              <a:r>
                <a:rPr kumimoji="1" lang="en-US" altLang="zh-Hans" sz="1600" dirty="0">
                  <a:solidFill>
                    <a:schemeClr val="tx1">
                      <a:lumMod val="85000"/>
                      <a:lumOff val="15000"/>
                    </a:schemeClr>
                  </a:solidFill>
                </a:rPr>
                <a:t>IP(</a:t>
              </a:r>
              <a:r>
                <a:rPr kumimoji="1" lang="en-US" altLang="zh-Hans" sz="1600" dirty="0" err="1">
                  <a:solidFill>
                    <a:schemeClr val="tx1">
                      <a:lumMod val="85000"/>
                      <a:lumOff val="15000"/>
                    </a:schemeClr>
                  </a:solidFill>
                </a:rPr>
                <a:t>Ipng</a:t>
              </a:r>
              <a:r>
                <a:rPr kumimoji="1" lang="en-US" altLang="zh-Hans" sz="1600" dirty="0">
                  <a:solidFill>
                    <a:schemeClr val="tx1">
                      <a:lumMod val="85000"/>
                      <a:lumOff val="15000"/>
                    </a:schemeClr>
                  </a:solidFill>
                </a:rPr>
                <a:t>)</a:t>
              </a:r>
              <a:r>
                <a:rPr kumimoji="1" lang="zh-Hans" altLang="en-US" sz="1600" dirty="0">
                  <a:solidFill>
                    <a:schemeClr val="tx1">
                      <a:lumMod val="85000"/>
                      <a:lumOff val="15000"/>
                    </a:schemeClr>
                  </a:solidFill>
                </a:rPr>
                <a:t>领域来专门解决下一代</a:t>
              </a:r>
              <a:r>
                <a:rPr kumimoji="1" lang="en-US" altLang="zh-Hans" sz="1600" dirty="0">
                  <a:solidFill>
                    <a:schemeClr val="tx1">
                      <a:lumMod val="85000"/>
                      <a:lumOff val="15000"/>
                    </a:schemeClr>
                  </a:solidFill>
                </a:rPr>
                <a:t>IP</a:t>
              </a:r>
              <a:r>
                <a:rPr kumimoji="1" lang="zh-Hans" altLang="en-US" sz="1600" dirty="0">
                  <a:solidFill>
                    <a:schemeClr val="tx1">
                      <a:lumMod val="85000"/>
                      <a:lumOff val="15000"/>
                    </a:schemeClr>
                  </a:solidFill>
                </a:rPr>
                <a:t>问题。</a:t>
              </a:r>
              <a:endParaRPr kumimoji="1" lang="zh-CN" altLang="en-US" sz="1600" dirty="0">
                <a:solidFill>
                  <a:schemeClr val="tx1">
                    <a:lumMod val="85000"/>
                    <a:lumOff val="15000"/>
                  </a:schemeClr>
                </a:solidFill>
              </a:endParaRPr>
            </a:p>
          </p:txBody>
        </p:sp>
        <p:cxnSp>
          <p:nvCxnSpPr>
            <p:cNvPr id="22" name="直线连接符 21">
              <a:extLst>
                <a:ext uri="{FF2B5EF4-FFF2-40B4-BE49-F238E27FC236}">
                  <a16:creationId xmlns:a16="http://schemas.microsoft.com/office/drawing/2014/main" id="{81584215-8E64-954B-886E-3DDE6C3107B6}"/>
                </a:ext>
              </a:extLst>
            </p:cNvPr>
            <p:cNvCxnSpPr>
              <a:cxnSpLocks/>
            </p:cNvCxnSpPr>
            <p:nvPr/>
          </p:nvCxnSpPr>
          <p:spPr>
            <a:xfrm flipV="1">
              <a:off x="1255736" y="1287887"/>
              <a:ext cx="0" cy="1468188"/>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B4ECD94-3EAD-8B47-B27F-43E7A168C339}"/>
                </a:ext>
              </a:extLst>
            </p:cNvPr>
            <p:cNvSpPr txBox="1"/>
            <p:nvPr/>
          </p:nvSpPr>
          <p:spPr>
            <a:xfrm>
              <a:off x="3427626" y="1053313"/>
              <a:ext cx="2215166" cy="1077218"/>
            </a:xfrm>
            <a:prstGeom prst="rect">
              <a:avLst/>
            </a:prstGeom>
            <a:noFill/>
          </p:spPr>
          <p:txBody>
            <a:bodyPr wrap="square" rtlCol="0">
              <a:spAutoFit/>
            </a:bodyPr>
            <a:lstStyle/>
            <a:p>
              <a:pPr marL="285750" indent="-285750">
                <a:buFont typeface="Wingdings" pitchFamily="2" charset="2"/>
                <a:buChar char="u"/>
              </a:pPr>
              <a:r>
                <a:rPr kumimoji="1" lang="zh-Hans" altLang="en-US" sz="1600" dirty="0">
                  <a:solidFill>
                    <a:schemeClr val="tx1">
                      <a:lumMod val="85000"/>
                      <a:lumOff val="15000"/>
                    </a:schemeClr>
                  </a:solidFill>
                </a:rPr>
                <a:t>一系列用于定义</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的</a:t>
              </a:r>
              <a:r>
                <a:rPr kumimoji="1" lang="en-US" altLang="zh-Hans" sz="1600" dirty="0">
                  <a:solidFill>
                    <a:schemeClr val="tx1">
                      <a:lumMod val="85000"/>
                      <a:lumOff val="15000"/>
                    </a:schemeClr>
                  </a:solidFill>
                </a:rPr>
                <a:t>RFC</a:t>
              </a:r>
              <a:r>
                <a:rPr kumimoji="1" lang="zh-Hans" altLang="en-US" sz="1600" dirty="0">
                  <a:solidFill>
                    <a:schemeClr val="tx1">
                      <a:lumMod val="85000"/>
                      <a:lumOff val="15000"/>
                    </a:schemeClr>
                  </a:solidFill>
                </a:rPr>
                <a:t>发表，最初的版本为</a:t>
              </a:r>
              <a:r>
                <a:rPr kumimoji="1" lang="en-US" altLang="zh-Hans" sz="1600" dirty="0">
                  <a:solidFill>
                    <a:schemeClr val="tx1">
                      <a:lumMod val="85000"/>
                      <a:lumOff val="15000"/>
                    </a:schemeClr>
                  </a:solidFill>
                </a:rPr>
                <a:t>RFC1883.</a:t>
              </a:r>
              <a:endParaRPr kumimoji="1" lang="zh-CN" altLang="en-US" sz="1600" dirty="0">
                <a:solidFill>
                  <a:schemeClr val="tx1">
                    <a:lumMod val="85000"/>
                    <a:lumOff val="15000"/>
                  </a:schemeClr>
                </a:solidFill>
              </a:endParaRPr>
            </a:p>
          </p:txBody>
        </p:sp>
        <p:cxnSp>
          <p:nvCxnSpPr>
            <p:cNvPr id="24" name="直线连接符 23">
              <a:extLst>
                <a:ext uri="{FF2B5EF4-FFF2-40B4-BE49-F238E27FC236}">
                  <a16:creationId xmlns:a16="http://schemas.microsoft.com/office/drawing/2014/main" id="{F8B6FD61-6286-8148-8814-372ECF998269}"/>
                </a:ext>
              </a:extLst>
            </p:cNvPr>
            <p:cNvCxnSpPr>
              <a:cxnSpLocks/>
            </p:cNvCxnSpPr>
            <p:nvPr/>
          </p:nvCxnSpPr>
          <p:spPr>
            <a:xfrm flipV="1">
              <a:off x="3601537" y="1287887"/>
              <a:ext cx="0" cy="1468188"/>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E55E1AD-E409-4541-ACF1-CA6D012BE15A}"/>
                </a:ext>
              </a:extLst>
            </p:cNvPr>
            <p:cNvSpPr txBox="1"/>
            <p:nvPr/>
          </p:nvSpPr>
          <p:spPr>
            <a:xfrm>
              <a:off x="5781426" y="1053313"/>
              <a:ext cx="2215166" cy="1569660"/>
            </a:xfrm>
            <a:prstGeom prst="rect">
              <a:avLst/>
            </a:prstGeom>
            <a:noFill/>
          </p:spPr>
          <p:txBody>
            <a:bodyPr wrap="square" rtlCol="0">
              <a:spAutoFit/>
            </a:bodyPr>
            <a:lstStyle/>
            <a:p>
              <a:pPr marL="285750" indent="-285750">
                <a:buFont typeface="Wingdings" pitchFamily="2" charset="2"/>
                <a:buChar char="u"/>
              </a:pPr>
              <a:r>
                <a:rPr kumimoji="1" lang="en-US" altLang="zh-Hans" sz="1600" dirty="0">
                  <a:solidFill>
                    <a:schemeClr val="tx1">
                      <a:lumMod val="85000"/>
                      <a:lumOff val="15000"/>
                    </a:schemeClr>
                  </a:solidFill>
                </a:rPr>
                <a:t>6bone</a:t>
              </a:r>
              <a:r>
                <a:rPr kumimoji="1" lang="zh-Hans" altLang="en-US" sz="1600" dirty="0">
                  <a:solidFill>
                    <a:schemeClr val="tx1">
                      <a:lumMod val="85000"/>
                      <a:lumOff val="15000"/>
                    </a:schemeClr>
                  </a:solidFill>
                </a:rPr>
                <a:t>网络技术支持了</a:t>
              </a:r>
              <a:r>
                <a:rPr kumimoji="1" lang="en-US" altLang="zh-Hans" sz="1600" dirty="0">
                  <a:solidFill>
                    <a:schemeClr val="tx1">
                      <a:lumMod val="85000"/>
                      <a:lumOff val="15000"/>
                    </a:schemeClr>
                  </a:solidFill>
                </a:rPr>
                <a:t>39</a:t>
              </a:r>
              <a:r>
                <a:rPr kumimoji="1" lang="zh-Hans" altLang="en-US" sz="1600" dirty="0">
                  <a:solidFill>
                    <a:schemeClr val="tx1">
                      <a:lumMod val="85000"/>
                      <a:lumOff val="15000"/>
                    </a:schemeClr>
                  </a:solidFill>
                </a:rPr>
                <a:t>个国家的</a:t>
              </a:r>
              <a:r>
                <a:rPr kumimoji="1" lang="en-US" altLang="zh-Hans" sz="1600" dirty="0">
                  <a:solidFill>
                    <a:schemeClr val="tx1">
                      <a:lumMod val="85000"/>
                      <a:lumOff val="15000"/>
                    </a:schemeClr>
                  </a:solidFill>
                </a:rPr>
                <a:t>260</a:t>
              </a:r>
              <a:r>
                <a:rPr kumimoji="1" lang="zh-Hans" altLang="en-US" sz="1600" dirty="0">
                  <a:solidFill>
                    <a:schemeClr val="tx1">
                      <a:lumMod val="85000"/>
                      <a:lumOff val="15000"/>
                    </a:schemeClr>
                  </a:solidFill>
                </a:rPr>
                <a:t>个组织机构，成为一个类似于全球层次化的</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网络。</a:t>
              </a:r>
              <a:endParaRPr kumimoji="1" lang="zh-CN" altLang="en-US" sz="1600" dirty="0">
                <a:solidFill>
                  <a:schemeClr val="tx1">
                    <a:lumMod val="85000"/>
                    <a:lumOff val="15000"/>
                  </a:schemeClr>
                </a:solidFill>
              </a:endParaRPr>
            </a:p>
          </p:txBody>
        </p:sp>
        <p:cxnSp>
          <p:nvCxnSpPr>
            <p:cNvPr id="26" name="直线连接符 25">
              <a:extLst>
                <a:ext uri="{FF2B5EF4-FFF2-40B4-BE49-F238E27FC236}">
                  <a16:creationId xmlns:a16="http://schemas.microsoft.com/office/drawing/2014/main" id="{2E559FFB-84A8-0246-984D-58CF09B8B7DF}"/>
                </a:ext>
              </a:extLst>
            </p:cNvPr>
            <p:cNvCxnSpPr>
              <a:cxnSpLocks/>
            </p:cNvCxnSpPr>
            <p:nvPr/>
          </p:nvCxnSpPr>
          <p:spPr>
            <a:xfrm flipV="1">
              <a:off x="5968216" y="1287887"/>
              <a:ext cx="0" cy="1468188"/>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54F848B6-E752-D345-AA9D-24AD6C5E50D2}"/>
                </a:ext>
              </a:extLst>
            </p:cNvPr>
            <p:cNvGrpSpPr/>
            <p:nvPr/>
          </p:nvGrpSpPr>
          <p:grpSpPr>
            <a:xfrm>
              <a:off x="2256517" y="3953810"/>
              <a:ext cx="6906409" cy="2063055"/>
              <a:chOff x="2256517" y="3953810"/>
              <a:chExt cx="6906409" cy="2063055"/>
            </a:xfrm>
          </p:grpSpPr>
          <p:grpSp>
            <p:nvGrpSpPr>
              <p:cNvPr id="30" name="组合 29">
                <a:extLst>
                  <a:ext uri="{FF2B5EF4-FFF2-40B4-BE49-F238E27FC236}">
                    <a16:creationId xmlns:a16="http://schemas.microsoft.com/office/drawing/2014/main" id="{96C608C5-5746-234F-A04A-0958C05683CE}"/>
                  </a:ext>
                </a:extLst>
              </p:cNvPr>
              <p:cNvGrpSpPr/>
              <p:nvPr/>
            </p:nvGrpSpPr>
            <p:grpSpPr>
              <a:xfrm>
                <a:off x="2256517" y="3953815"/>
                <a:ext cx="2215166" cy="1570613"/>
                <a:chOff x="2256517" y="3953815"/>
                <a:chExt cx="2215166" cy="1570613"/>
              </a:xfrm>
            </p:grpSpPr>
            <p:cxnSp>
              <p:nvCxnSpPr>
                <p:cNvPr id="37" name="直线连接符 36">
                  <a:extLst>
                    <a:ext uri="{FF2B5EF4-FFF2-40B4-BE49-F238E27FC236}">
                      <a16:creationId xmlns:a16="http://schemas.microsoft.com/office/drawing/2014/main" id="{C42ABA6C-3A06-1B4E-9F12-203DB3CA6A6F}"/>
                    </a:ext>
                  </a:extLst>
                </p:cNvPr>
                <p:cNvCxnSpPr>
                  <a:cxnSpLocks/>
                </p:cNvCxnSpPr>
                <p:nvPr/>
              </p:nvCxnSpPr>
              <p:spPr>
                <a:xfrm flipV="1">
                  <a:off x="2438446" y="3953815"/>
                  <a:ext cx="0" cy="914399"/>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FD928A46-40DD-AE42-8783-104F023E9F89}"/>
                    </a:ext>
                  </a:extLst>
                </p:cNvPr>
                <p:cNvSpPr txBox="1"/>
                <p:nvPr/>
              </p:nvSpPr>
              <p:spPr>
                <a:xfrm>
                  <a:off x="2256517" y="4693431"/>
                  <a:ext cx="2215166" cy="830997"/>
                </a:xfrm>
                <a:prstGeom prst="rect">
                  <a:avLst/>
                </a:prstGeom>
                <a:noFill/>
              </p:spPr>
              <p:txBody>
                <a:bodyPr wrap="square" rtlCol="0">
                  <a:spAutoFit/>
                </a:bodyPr>
                <a:lstStyle/>
                <a:p>
                  <a:pPr marL="285750" indent="-285750">
                    <a:buFont typeface="Wingdings" pitchFamily="2" charset="2"/>
                    <a:buChar char="u"/>
                  </a:pPr>
                  <a:r>
                    <a:rPr kumimoji="1" lang="en-US" altLang="zh-Hans" sz="1600" dirty="0">
                      <a:solidFill>
                        <a:schemeClr val="tx1">
                          <a:lumMod val="85000"/>
                          <a:lumOff val="15000"/>
                        </a:schemeClr>
                      </a:solidFill>
                    </a:rPr>
                    <a:t>IETF</a:t>
                  </a:r>
                  <a:r>
                    <a:rPr kumimoji="1" lang="zh-Hans" altLang="en-US" sz="1600" dirty="0">
                      <a:solidFill>
                        <a:schemeClr val="tx1">
                          <a:lumMod val="85000"/>
                          <a:lumOff val="15000"/>
                        </a:schemeClr>
                      </a:solidFill>
                    </a:rPr>
                    <a:t>采纳</a:t>
                  </a:r>
                  <a:r>
                    <a:rPr kumimoji="1" lang="en-US" altLang="zh-Hans" sz="1600" dirty="0" err="1">
                      <a:solidFill>
                        <a:schemeClr val="tx1">
                          <a:lumMod val="85000"/>
                          <a:lumOff val="15000"/>
                        </a:schemeClr>
                      </a:solidFill>
                    </a:rPr>
                    <a:t>Ipng</a:t>
                  </a:r>
                  <a:r>
                    <a:rPr kumimoji="1" lang="zh-Hans" altLang="en-US" sz="1600" dirty="0">
                      <a:solidFill>
                        <a:schemeClr val="tx1">
                          <a:lumMod val="85000"/>
                          <a:lumOff val="15000"/>
                        </a:schemeClr>
                      </a:solidFill>
                    </a:rPr>
                    <a:t>模型，形成几个</a:t>
                  </a:r>
                  <a:r>
                    <a:rPr kumimoji="1" lang="en-US" altLang="zh-Hans" sz="1600" dirty="0" err="1">
                      <a:solidFill>
                        <a:schemeClr val="tx1">
                          <a:lumMod val="85000"/>
                          <a:lumOff val="15000"/>
                        </a:schemeClr>
                      </a:solidFill>
                    </a:rPr>
                    <a:t>Ipng</a:t>
                  </a:r>
                  <a:r>
                    <a:rPr kumimoji="1" lang="zh-Hans" altLang="en-US" sz="1600" dirty="0">
                      <a:solidFill>
                        <a:schemeClr val="tx1">
                          <a:lumMod val="85000"/>
                          <a:lumOff val="15000"/>
                        </a:schemeClr>
                      </a:solidFill>
                    </a:rPr>
                    <a:t>工作组。</a:t>
                  </a:r>
                  <a:endParaRPr kumimoji="1" lang="zh-CN" altLang="en-US" sz="1600" dirty="0">
                    <a:solidFill>
                      <a:schemeClr val="tx1">
                        <a:lumMod val="85000"/>
                        <a:lumOff val="15000"/>
                      </a:schemeClr>
                    </a:solidFill>
                  </a:endParaRPr>
                </a:p>
              </p:txBody>
            </p:sp>
          </p:grpSp>
          <p:grpSp>
            <p:nvGrpSpPr>
              <p:cNvPr id="31" name="组合 30">
                <a:extLst>
                  <a:ext uri="{FF2B5EF4-FFF2-40B4-BE49-F238E27FC236}">
                    <a16:creationId xmlns:a16="http://schemas.microsoft.com/office/drawing/2014/main" id="{B0BE31C1-B958-0D49-9DDF-34211C2850B4}"/>
                  </a:ext>
                </a:extLst>
              </p:cNvPr>
              <p:cNvGrpSpPr/>
              <p:nvPr/>
            </p:nvGrpSpPr>
            <p:grpSpPr>
              <a:xfrm>
                <a:off x="4597429" y="3953810"/>
                <a:ext cx="2321692" cy="2063055"/>
                <a:chOff x="2256517" y="3953815"/>
                <a:chExt cx="2321692" cy="2063055"/>
              </a:xfrm>
            </p:grpSpPr>
            <p:cxnSp>
              <p:nvCxnSpPr>
                <p:cNvPr id="35" name="直线连接符 34">
                  <a:extLst>
                    <a:ext uri="{FF2B5EF4-FFF2-40B4-BE49-F238E27FC236}">
                      <a16:creationId xmlns:a16="http://schemas.microsoft.com/office/drawing/2014/main" id="{95A55A0A-B150-5E4C-B91C-5775010BF4BA}"/>
                    </a:ext>
                  </a:extLst>
                </p:cNvPr>
                <p:cNvCxnSpPr>
                  <a:cxnSpLocks/>
                </p:cNvCxnSpPr>
                <p:nvPr/>
              </p:nvCxnSpPr>
              <p:spPr>
                <a:xfrm flipV="1">
                  <a:off x="2438446" y="3953815"/>
                  <a:ext cx="0" cy="914404"/>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E1361B36-ED41-D24B-B00B-86F77398FB28}"/>
                    </a:ext>
                  </a:extLst>
                </p:cNvPr>
                <p:cNvSpPr txBox="1"/>
                <p:nvPr/>
              </p:nvSpPr>
              <p:spPr>
                <a:xfrm>
                  <a:off x="2256517" y="4693431"/>
                  <a:ext cx="2321692" cy="1323439"/>
                </a:xfrm>
                <a:prstGeom prst="rect">
                  <a:avLst/>
                </a:prstGeom>
                <a:noFill/>
              </p:spPr>
              <p:txBody>
                <a:bodyPr wrap="square" rtlCol="0">
                  <a:spAutoFit/>
                </a:bodyPr>
                <a:lstStyle/>
                <a:p>
                  <a:pPr marL="285750" indent="-285750">
                    <a:buFont typeface="Wingdings" pitchFamily="2" charset="2"/>
                    <a:buChar char="u"/>
                  </a:pPr>
                  <a:r>
                    <a:rPr kumimoji="1" lang="en-US" altLang="zh-CN" sz="1600" dirty="0">
                      <a:solidFill>
                        <a:schemeClr val="tx1">
                          <a:lumMod val="85000"/>
                          <a:lumOff val="15000"/>
                        </a:schemeClr>
                      </a:solidFill>
                    </a:rPr>
                    <a:t>I</a:t>
                  </a:r>
                  <a:r>
                    <a:rPr kumimoji="1" lang="en-US" altLang="zh-Hans" sz="1600" dirty="0">
                      <a:solidFill>
                        <a:schemeClr val="tx1">
                          <a:lumMod val="85000"/>
                          <a:lumOff val="15000"/>
                        </a:schemeClr>
                      </a:solidFill>
                    </a:rPr>
                    <a:t>ETF</a:t>
                  </a:r>
                  <a:r>
                    <a:rPr kumimoji="1" lang="zh-Hans" altLang="en-US" sz="1600" dirty="0">
                      <a:solidFill>
                        <a:schemeClr val="tx1">
                          <a:lumMod val="85000"/>
                          <a:lumOff val="15000"/>
                        </a:schemeClr>
                      </a:solidFill>
                    </a:rPr>
                    <a:t>发布</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测试性网络，即</a:t>
                  </a:r>
                  <a:r>
                    <a:rPr kumimoji="1" lang="en-US" altLang="zh-Hans" sz="1600" dirty="0">
                      <a:solidFill>
                        <a:schemeClr val="tx1">
                          <a:lumMod val="85000"/>
                          <a:lumOff val="15000"/>
                        </a:schemeClr>
                      </a:solidFill>
                    </a:rPr>
                    <a:t>6bone</a:t>
                  </a:r>
                  <a:r>
                    <a:rPr kumimoji="1" lang="zh-Hans" altLang="en-US" sz="1600" dirty="0">
                      <a:solidFill>
                        <a:schemeClr val="tx1">
                          <a:lumMod val="85000"/>
                          <a:lumOff val="15000"/>
                        </a:schemeClr>
                      </a:solidFill>
                    </a:rPr>
                    <a:t>网络，为</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产品及网络测试和试商用部署提供测试环境。</a:t>
                  </a:r>
                  <a:endParaRPr kumimoji="1" lang="zh-CN" altLang="en-US" sz="1600" dirty="0">
                    <a:solidFill>
                      <a:schemeClr val="tx1">
                        <a:lumMod val="85000"/>
                        <a:lumOff val="15000"/>
                      </a:schemeClr>
                    </a:solidFill>
                  </a:endParaRPr>
                </a:p>
              </p:txBody>
            </p:sp>
          </p:grpSp>
          <p:grpSp>
            <p:nvGrpSpPr>
              <p:cNvPr id="32" name="组合 31">
                <a:extLst>
                  <a:ext uri="{FF2B5EF4-FFF2-40B4-BE49-F238E27FC236}">
                    <a16:creationId xmlns:a16="http://schemas.microsoft.com/office/drawing/2014/main" id="{A11EC398-A24C-174B-8CEF-BC58B313ACD3}"/>
                  </a:ext>
                </a:extLst>
              </p:cNvPr>
              <p:cNvGrpSpPr/>
              <p:nvPr/>
            </p:nvGrpSpPr>
            <p:grpSpPr>
              <a:xfrm>
                <a:off x="6947760" y="3953810"/>
                <a:ext cx="2215166" cy="2063055"/>
                <a:chOff x="2256517" y="3953815"/>
                <a:chExt cx="2215166" cy="2063055"/>
              </a:xfrm>
            </p:grpSpPr>
            <p:cxnSp>
              <p:nvCxnSpPr>
                <p:cNvPr id="33" name="直线连接符 32">
                  <a:extLst>
                    <a:ext uri="{FF2B5EF4-FFF2-40B4-BE49-F238E27FC236}">
                      <a16:creationId xmlns:a16="http://schemas.microsoft.com/office/drawing/2014/main" id="{FB64C20A-2072-4D41-B89A-98135C0A5863}"/>
                    </a:ext>
                  </a:extLst>
                </p:cNvPr>
                <p:cNvCxnSpPr>
                  <a:cxnSpLocks/>
                </p:cNvCxnSpPr>
                <p:nvPr/>
              </p:nvCxnSpPr>
              <p:spPr>
                <a:xfrm flipV="1">
                  <a:off x="2438446" y="3953815"/>
                  <a:ext cx="0" cy="850010"/>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FF2CD6C3-2F18-5141-9786-2044D0B73E50}"/>
                    </a:ext>
                  </a:extLst>
                </p:cNvPr>
                <p:cNvSpPr txBox="1"/>
                <p:nvPr/>
              </p:nvSpPr>
              <p:spPr>
                <a:xfrm>
                  <a:off x="2256517" y="4693431"/>
                  <a:ext cx="2215166" cy="1323439"/>
                </a:xfrm>
                <a:prstGeom prst="rect">
                  <a:avLst/>
                </a:prstGeom>
                <a:noFill/>
              </p:spPr>
              <p:txBody>
                <a:bodyPr wrap="square" rtlCol="0">
                  <a:spAutoFit/>
                </a:bodyPr>
                <a:lstStyle/>
                <a:p>
                  <a:pPr marL="285750" indent="-285750">
                    <a:buFont typeface="Wingdings" pitchFamily="2" charset="2"/>
                    <a:buChar char="u"/>
                  </a:pPr>
                  <a:r>
                    <a:rPr kumimoji="1" lang="zh-Hans" altLang="en-US" sz="1600" dirty="0">
                      <a:solidFill>
                        <a:schemeClr val="tx1">
                          <a:lumMod val="85000"/>
                          <a:lumOff val="15000"/>
                        </a:schemeClr>
                      </a:solidFill>
                    </a:rPr>
                    <a:t>主要用在个人计算机和服务器系统上的操作系统基本上都支持高质量</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配置产品。</a:t>
                  </a:r>
                  <a:endParaRPr kumimoji="1" lang="zh-CN" altLang="en-US" sz="1600" dirty="0">
                    <a:solidFill>
                      <a:schemeClr val="tx1">
                        <a:lumMod val="85000"/>
                        <a:lumOff val="15000"/>
                      </a:schemeClr>
                    </a:solidFill>
                  </a:endParaRPr>
                </a:p>
              </p:txBody>
            </p:sp>
          </p:grpSp>
        </p:grpSp>
        <p:sp>
          <p:nvSpPr>
            <p:cNvPr id="28" name="文本框 27">
              <a:extLst>
                <a:ext uri="{FF2B5EF4-FFF2-40B4-BE49-F238E27FC236}">
                  <a16:creationId xmlns:a16="http://schemas.microsoft.com/office/drawing/2014/main" id="{C7EBDC12-481E-0C4A-A63B-271255B08968}"/>
                </a:ext>
              </a:extLst>
            </p:cNvPr>
            <p:cNvSpPr txBox="1"/>
            <p:nvPr/>
          </p:nvSpPr>
          <p:spPr>
            <a:xfrm>
              <a:off x="8113285" y="1053312"/>
              <a:ext cx="2215166" cy="1077218"/>
            </a:xfrm>
            <a:prstGeom prst="rect">
              <a:avLst/>
            </a:prstGeom>
            <a:noFill/>
          </p:spPr>
          <p:txBody>
            <a:bodyPr wrap="square" rtlCol="0">
              <a:spAutoFit/>
            </a:bodyPr>
            <a:lstStyle/>
            <a:p>
              <a:pPr marL="285750" indent="-285750">
                <a:buFont typeface="Wingdings" pitchFamily="2" charset="2"/>
                <a:buChar char="u"/>
              </a:pPr>
              <a:r>
                <a:rPr kumimoji="1" lang="zh-Hans" altLang="en-US" sz="1600" dirty="0">
                  <a:solidFill>
                    <a:schemeClr val="tx1">
                      <a:lumMod val="85000"/>
                      <a:lumOff val="15000"/>
                    </a:schemeClr>
                  </a:solidFill>
                </a:rPr>
                <a:t>国际互联网协会举行世界</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启动纪念日，全球</a:t>
              </a: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网络正式启动。</a:t>
              </a:r>
              <a:endParaRPr kumimoji="1" lang="zh-CN" altLang="en-US" sz="1600" dirty="0">
                <a:solidFill>
                  <a:schemeClr val="tx1">
                    <a:lumMod val="85000"/>
                    <a:lumOff val="15000"/>
                  </a:schemeClr>
                </a:solidFill>
              </a:endParaRPr>
            </a:p>
          </p:txBody>
        </p:sp>
        <p:cxnSp>
          <p:nvCxnSpPr>
            <p:cNvPr id="29" name="直线连接符 28">
              <a:extLst>
                <a:ext uri="{FF2B5EF4-FFF2-40B4-BE49-F238E27FC236}">
                  <a16:creationId xmlns:a16="http://schemas.microsoft.com/office/drawing/2014/main" id="{A8E75A46-D135-474E-A7CF-947878767B80}"/>
                </a:ext>
              </a:extLst>
            </p:cNvPr>
            <p:cNvCxnSpPr>
              <a:cxnSpLocks/>
            </p:cNvCxnSpPr>
            <p:nvPr/>
          </p:nvCxnSpPr>
          <p:spPr>
            <a:xfrm flipV="1">
              <a:off x="8300075" y="1287887"/>
              <a:ext cx="0" cy="1468187"/>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grpSp>
      <p:cxnSp>
        <p:nvCxnSpPr>
          <p:cNvPr id="39" name="直线连接符 38">
            <a:extLst>
              <a:ext uri="{FF2B5EF4-FFF2-40B4-BE49-F238E27FC236}">
                <a16:creationId xmlns:a16="http://schemas.microsoft.com/office/drawing/2014/main" id="{219A07EC-1FD0-C64B-9B6F-80287A239F13}"/>
              </a:ext>
            </a:extLst>
          </p:cNvPr>
          <p:cNvCxnSpPr>
            <a:cxnSpLocks/>
          </p:cNvCxnSpPr>
          <p:nvPr/>
        </p:nvCxnSpPr>
        <p:spPr>
          <a:xfrm flipV="1">
            <a:off x="9477140" y="4198508"/>
            <a:ext cx="0" cy="850010"/>
          </a:xfrm>
          <a:prstGeom prst="line">
            <a:avLst/>
          </a:prstGeom>
          <a:ln>
            <a:solidFill>
              <a:srgbClr val="1D629E"/>
            </a:soli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E7803F74-2C00-3D41-9F5C-4674F7889BF2}"/>
              </a:ext>
            </a:extLst>
          </p:cNvPr>
          <p:cNvSpPr txBox="1"/>
          <p:nvPr/>
        </p:nvSpPr>
        <p:spPr>
          <a:xfrm>
            <a:off x="9295211" y="4938124"/>
            <a:ext cx="2215166" cy="584775"/>
          </a:xfrm>
          <a:prstGeom prst="rect">
            <a:avLst/>
          </a:prstGeom>
          <a:noFill/>
        </p:spPr>
        <p:txBody>
          <a:bodyPr wrap="square" rtlCol="0">
            <a:spAutoFit/>
          </a:bodyPr>
          <a:lstStyle/>
          <a:p>
            <a:pPr marL="285750" indent="-285750">
              <a:buFont typeface="Wingdings" pitchFamily="2" charset="2"/>
              <a:buChar char="u"/>
            </a:pPr>
            <a:r>
              <a:rPr kumimoji="1" lang="en-US" altLang="zh-Hans" sz="1600" dirty="0">
                <a:solidFill>
                  <a:schemeClr val="tx1">
                    <a:lumMod val="85000"/>
                    <a:lumOff val="15000"/>
                  </a:schemeClr>
                </a:solidFill>
              </a:rPr>
              <a:t>IPv6</a:t>
            </a:r>
            <a:r>
              <a:rPr kumimoji="1" lang="zh-Hans" altLang="en-US" sz="1600" dirty="0">
                <a:solidFill>
                  <a:schemeClr val="tx1">
                    <a:lumMod val="85000"/>
                    <a:lumOff val="15000"/>
                  </a:schemeClr>
                </a:solidFill>
              </a:rPr>
              <a:t>世界范围全面部署。</a:t>
            </a:r>
            <a:endParaRPr kumimoji="1" lang="zh-CN" altLang="en-US" sz="1600" dirty="0">
              <a:solidFill>
                <a:schemeClr val="tx1">
                  <a:lumMod val="85000"/>
                  <a:lumOff val="15000"/>
                </a:schemeClr>
              </a:solidFill>
            </a:endParaRPr>
          </a:p>
        </p:txBody>
      </p:sp>
    </p:spTree>
    <p:extLst>
      <p:ext uri="{BB962C8B-B14F-4D97-AF65-F5344CB8AC3E}">
        <p14:creationId xmlns:p14="http://schemas.microsoft.com/office/powerpoint/2010/main" val="147597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3365024" cy="480131"/>
          </a:xfrm>
        </p:spPr>
        <p:txBody>
          <a:bodyPr>
            <a:normAutofit/>
          </a:bodyPr>
          <a:lstStyle/>
          <a:p>
            <a:r>
              <a:rPr kumimoji="1" lang="en-US" altLang="zh-CN" dirty="0">
                <a:latin typeface="+mn-lt"/>
              </a:rPr>
              <a:t>IPv6</a:t>
            </a:r>
            <a:r>
              <a:rPr kumimoji="1" lang="zh-CN" altLang="en-US" dirty="0">
                <a:latin typeface="+mn-lt"/>
              </a:rPr>
              <a:t>地址划分规划</a:t>
            </a:r>
          </a:p>
        </p:txBody>
      </p:sp>
      <p:sp>
        <p:nvSpPr>
          <p:cNvPr id="4" name="矩形 3">
            <a:extLst>
              <a:ext uri="{FF2B5EF4-FFF2-40B4-BE49-F238E27FC236}">
                <a16:creationId xmlns:a16="http://schemas.microsoft.com/office/drawing/2014/main" id="{2AF9EB65-6F2C-4E22-A10C-B4855A1AA170}"/>
              </a:ext>
            </a:extLst>
          </p:cNvPr>
          <p:cNvSpPr/>
          <p:nvPr/>
        </p:nvSpPr>
        <p:spPr>
          <a:xfrm>
            <a:off x="233625" y="790760"/>
            <a:ext cx="4474867" cy="5507918"/>
          </a:xfrm>
          <a:prstGeom prst="rect">
            <a:avLst/>
          </a:prstGeom>
        </p:spPr>
        <p:txBody>
          <a:bodyPr wrap="square">
            <a:spAutoFit/>
          </a:bodyPr>
          <a:lstStyle/>
          <a:p>
            <a:pPr lvl="0">
              <a:lnSpc>
                <a:spcPct val="130000"/>
              </a:lnSpc>
              <a:defRPr/>
            </a:pPr>
            <a:r>
              <a:rPr lang="zh-CN" altLang="en-US" sz="1600" b="1" dirty="0">
                <a:solidFill>
                  <a:srgbClr val="FF0000"/>
                </a:solidFill>
                <a:latin typeface="Calibri"/>
                <a:ea typeface="微软雅黑"/>
              </a:rPr>
              <a:t>各区县至下属学校分配地址</a:t>
            </a:r>
            <a:endParaRPr lang="en-US" altLang="zh-CN" sz="1600" b="1" dirty="0">
              <a:solidFill>
                <a:srgbClr val="FF0000"/>
              </a:solidFill>
              <a:latin typeface="Calibri"/>
              <a:ea typeface="微软雅黑"/>
            </a:endParaRPr>
          </a:p>
          <a:p>
            <a:pPr marL="285750" lvl="0" indent="-285750">
              <a:lnSpc>
                <a:spcPct val="130000"/>
              </a:lnSpc>
              <a:buFont typeface="Arial" panose="020B0604020202020204" pitchFamily="34" charset="0"/>
              <a:buChar char="•"/>
              <a:defRPr/>
            </a:pPr>
            <a:r>
              <a:rPr lang="zh-CN" altLang="en-US" sz="1600" dirty="0">
                <a:solidFill>
                  <a:schemeClr val="tx1">
                    <a:lumMod val="85000"/>
                    <a:lumOff val="15000"/>
                  </a:schemeClr>
                </a:solidFill>
                <a:latin typeface="Calibri"/>
                <a:ea typeface="微软雅黑"/>
              </a:rPr>
              <a:t>各区县以</a:t>
            </a:r>
            <a:r>
              <a:rPr lang="en-US" altLang="zh-CN" sz="1600" dirty="0">
                <a:solidFill>
                  <a:schemeClr val="tx1">
                    <a:lumMod val="85000"/>
                    <a:lumOff val="15000"/>
                  </a:schemeClr>
                </a:solidFill>
                <a:latin typeface="Calibri"/>
                <a:ea typeface="微软雅黑"/>
              </a:rPr>
              <a:t>/64</a:t>
            </a:r>
            <a:r>
              <a:rPr lang="zh-CN" altLang="en-US" sz="1600" dirty="0">
                <a:solidFill>
                  <a:schemeClr val="tx1">
                    <a:lumMod val="85000"/>
                    <a:lumOff val="15000"/>
                  </a:schemeClr>
                </a:solidFill>
                <a:latin typeface="Calibri"/>
                <a:ea typeface="微软雅黑"/>
              </a:rPr>
              <a:t>前缀为一个块划分，可划分</a:t>
            </a:r>
            <a:r>
              <a:rPr lang="en-US" altLang="zh-CN" sz="1600" dirty="0">
                <a:solidFill>
                  <a:schemeClr val="tx1">
                    <a:lumMod val="85000"/>
                    <a:lumOff val="15000"/>
                  </a:schemeClr>
                </a:solidFill>
                <a:latin typeface="Calibri"/>
                <a:ea typeface="微软雅黑"/>
              </a:rPr>
              <a:t>2^14</a:t>
            </a:r>
            <a:r>
              <a:rPr lang="zh-CN" altLang="en-US" sz="1600" dirty="0">
                <a:solidFill>
                  <a:schemeClr val="tx1">
                    <a:lumMod val="85000"/>
                    <a:lumOff val="15000"/>
                  </a:schemeClr>
                </a:solidFill>
                <a:latin typeface="Calibri"/>
                <a:ea typeface="微软雅黑"/>
              </a:rPr>
              <a:t>个</a:t>
            </a:r>
            <a:r>
              <a:rPr lang="en-US" altLang="zh-CN" sz="1600" dirty="0">
                <a:solidFill>
                  <a:schemeClr val="tx1">
                    <a:lumMod val="85000"/>
                    <a:lumOff val="15000"/>
                  </a:schemeClr>
                </a:solidFill>
                <a:latin typeface="Calibri"/>
                <a:ea typeface="微软雅黑"/>
              </a:rPr>
              <a:t>/64</a:t>
            </a:r>
            <a:r>
              <a:rPr lang="zh-CN" altLang="en-US" sz="1600" dirty="0">
                <a:solidFill>
                  <a:schemeClr val="tx1">
                    <a:lumMod val="85000"/>
                    <a:lumOff val="15000"/>
                  </a:schemeClr>
                </a:solidFill>
                <a:latin typeface="Calibri"/>
                <a:ea typeface="微软雅黑"/>
              </a:rPr>
              <a:t>前缀的地址段。分配每个学校一个</a:t>
            </a:r>
            <a:r>
              <a:rPr lang="en-US" altLang="zh-CN" sz="1600" dirty="0">
                <a:solidFill>
                  <a:schemeClr val="tx1">
                    <a:lumMod val="85000"/>
                    <a:lumOff val="15000"/>
                  </a:schemeClr>
                </a:solidFill>
                <a:latin typeface="Calibri"/>
                <a:ea typeface="微软雅黑"/>
              </a:rPr>
              <a:t>/64</a:t>
            </a:r>
            <a:r>
              <a:rPr lang="zh-CN" altLang="en-US" sz="1600" dirty="0">
                <a:solidFill>
                  <a:schemeClr val="tx1">
                    <a:lumMod val="85000"/>
                    <a:lumOff val="15000"/>
                  </a:schemeClr>
                </a:solidFill>
                <a:latin typeface="Calibri"/>
                <a:ea typeface="微软雅黑"/>
              </a:rPr>
              <a:t>前缀的地址段，每学校可用地址数为</a:t>
            </a:r>
            <a:r>
              <a:rPr lang="en-US" altLang="zh-CN" sz="1600" dirty="0">
                <a:solidFill>
                  <a:schemeClr val="tx1">
                    <a:lumMod val="85000"/>
                    <a:lumOff val="15000"/>
                  </a:schemeClr>
                </a:solidFill>
                <a:latin typeface="Calibri"/>
                <a:ea typeface="微软雅黑"/>
              </a:rPr>
              <a:t>2^64</a:t>
            </a:r>
            <a:r>
              <a:rPr lang="zh-CN" altLang="en-US" sz="1600" dirty="0">
                <a:solidFill>
                  <a:schemeClr val="tx1">
                    <a:lumMod val="85000"/>
                    <a:lumOff val="15000"/>
                  </a:schemeClr>
                </a:solidFill>
                <a:latin typeface="Calibri"/>
                <a:ea typeface="微软雅黑"/>
              </a:rPr>
              <a:t>次方个。</a:t>
            </a:r>
            <a:r>
              <a:rPr lang="zh-CN" altLang="en-US" sz="1600" b="1" dirty="0">
                <a:solidFill>
                  <a:schemeClr val="tx1">
                    <a:lumMod val="85000"/>
                    <a:lumOff val="15000"/>
                  </a:schemeClr>
                </a:solidFill>
                <a:latin typeface="Calibri"/>
                <a:ea typeface="微软雅黑"/>
              </a:rPr>
              <a:t>（可按照不同学校实际规模多分配几个段）</a:t>
            </a:r>
            <a:endParaRPr lang="en-US" altLang="zh-CN" sz="1600" b="1" dirty="0">
              <a:solidFill>
                <a:schemeClr val="tx1">
                  <a:lumMod val="85000"/>
                  <a:lumOff val="15000"/>
                </a:schemeClr>
              </a:solidFill>
              <a:latin typeface="Calibri"/>
              <a:ea typeface="微软雅黑"/>
            </a:endParaRPr>
          </a:p>
          <a:p>
            <a:pPr marL="285750" indent="-285750">
              <a:lnSpc>
                <a:spcPct val="130000"/>
              </a:lnSpc>
              <a:buFont typeface="Arial" panose="020B0604020202020204" pitchFamily="34" charset="0"/>
              <a:buChar char="•"/>
              <a:defRPr/>
            </a:pPr>
            <a:r>
              <a:rPr lang="zh-CN" altLang="en-US" sz="1600" dirty="0">
                <a:solidFill>
                  <a:schemeClr val="tx1">
                    <a:lumMod val="85000"/>
                    <a:lumOff val="15000"/>
                  </a:schemeClr>
                </a:solidFill>
                <a:latin typeface="Calibri"/>
                <a:ea typeface="微软雅黑"/>
              </a:rPr>
              <a:t>如</a:t>
            </a:r>
            <a:r>
              <a:rPr lang="zh-CN" altLang="en-US" sz="1600" dirty="0"/>
              <a:t>邹城下属某</a:t>
            </a:r>
            <a:r>
              <a:rPr lang="en-US" altLang="zh-CN" sz="1600" dirty="0"/>
              <a:t>XX</a:t>
            </a:r>
            <a:r>
              <a:rPr lang="zh-CN" altLang="en-US" sz="1600" dirty="0"/>
              <a:t>学校分配地址段为</a:t>
            </a:r>
            <a:r>
              <a:rPr lang="en-US" altLang="zh-CN" sz="1600" b="1" dirty="0">
                <a:latin typeface="Calibri"/>
              </a:rPr>
              <a:t>2001:DA8:700D:0001</a:t>
            </a:r>
            <a:r>
              <a:rPr lang="en-US" altLang="zh-CN" sz="1600" b="1" dirty="0">
                <a:solidFill>
                  <a:srgbClr val="FF0000"/>
                </a:solidFill>
                <a:latin typeface="Calibri"/>
              </a:rPr>
              <a:t>::</a:t>
            </a:r>
            <a:r>
              <a:rPr lang="en-US" altLang="zh-CN" sz="1600" b="1" dirty="0">
                <a:latin typeface="Calibri"/>
              </a:rPr>
              <a:t>/64</a:t>
            </a:r>
            <a:r>
              <a:rPr lang="zh-CN" altLang="en-US" sz="1600" b="1" dirty="0">
                <a:latin typeface="Calibri"/>
              </a:rPr>
              <a:t>，</a:t>
            </a:r>
            <a:r>
              <a:rPr lang="zh-CN" altLang="en-US" sz="1600" dirty="0">
                <a:latin typeface="Calibri"/>
              </a:rPr>
              <a:t>可用地址范围为</a:t>
            </a:r>
            <a:r>
              <a:rPr lang="en-US" altLang="zh-CN" sz="1600" b="1" dirty="0">
                <a:latin typeface="Calibri"/>
              </a:rPr>
              <a:t>2001:DA8:700D:0001</a:t>
            </a:r>
            <a:r>
              <a:rPr lang="en-US" altLang="zh-CN" sz="1600" b="1" dirty="0">
                <a:solidFill>
                  <a:srgbClr val="FF0000"/>
                </a:solidFill>
                <a:latin typeface="Calibri"/>
              </a:rPr>
              <a:t>::</a:t>
            </a:r>
            <a:r>
              <a:rPr lang="en-US" altLang="zh-CN" sz="1600" b="1" dirty="0">
                <a:latin typeface="Calibri"/>
              </a:rPr>
              <a:t>---2001:DA8:700D:0001</a:t>
            </a:r>
            <a:r>
              <a:rPr lang="en-US" altLang="zh-CN" sz="1600" b="1" dirty="0">
                <a:solidFill>
                  <a:srgbClr val="FF0000"/>
                </a:solidFill>
                <a:latin typeface="Calibri"/>
              </a:rPr>
              <a:t>:FFFF:FFFF:FFFF:FFFF</a:t>
            </a:r>
            <a:r>
              <a:rPr lang="zh-CN" altLang="en-US" sz="1600" b="1" dirty="0">
                <a:solidFill>
                  <a:srgbClr val="FF0000"/>
                </a:solidFill>
                <a:latin typeface="Calibri"/>
              </a:rPr>
              <a:t>。</a:t>
            </a:r>
            <a:endParaRPr lang="zh-CN" altLang="en-US" sz="1600" b="1" dirty="0"/>
          </a:p>
          <a:p>
            <a:pPr marL="285750" indent="-285750">
              <a:lnSpc>
                <a:spcPct val="130000"/>
              </a:lnSpc>
              <a:buFont typeface="Arial" panose="020B0604020202020204" pitchFamily="34" charset="0"/>
              <a:buChar char="•"/>
              <a:defRPr/>
            </a:pPr>
            <a:endParaRPr lang="zh-CN" altLang="en-US" sz="1600" b="1" dirty="0"/>
          </a:p>
          <a:p>
            <a:pPr lvl="0">
              <a:lnSpc>
                <a:spcPct val="130000"/>
              </a:lnSpc>
              <a:defRPr/>
            </a:pPr>
            <a:r>
              <a:rPr lang="zh-CN" altLang="en-US" sz="1600" b="1" dirty="0">
                <a:solidFill>
                  <a:srgbClr val="FF0000"/>
                </a:solidFill>
                <a:latin typeface="Calibri"/>
              </a:rPr>
              <a:t>下属学校内部分配地址</a:t>
            </a:r>
            <a:endParaRPr lang="en-US" altLang="zh-CN" sz="1600" dirty="0">
              <a:solidFill>
                <a:schemeClr val="tx1">
                  <a:lumMod val="85000"/>
                  <a:lumOff val="15000"/>
                </a:schemeClr>
              </a:solidFill>
              <a:latin typeface="Calibri"/>
              <a:ea typeface="微软雅黑"/>
            </a:endParaRPr>
          </a:p>
          <a:p>
            <a:pPr marL="285750" lvl="0" indent="-285750">
              <a:lnSpc>
                <a:spcPct val="130000"/>
              </a:lnSpc>
              <a:buFont typeface="Arial" panose="020B0604020202020204" pitchFamily="34" charset="0"/>
              <a:buChar char="•"/>
              <a:defRPr/>
            </a:pP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学校可根据实际情况再进一步划分更小的块，满足不同网络区域使用。如将</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/64</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前缀的地址以</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/72</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前缀一个块划分成</a:t>
            </a:r>
            <a:r>
              <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2^8</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个</a:t>
            </a:r>
            <a:r>
              <a:rPr lang="en-US" altLang="zh-CN" sz="1600" dirty="0">
                <a:solidFill>
                  <a:schemeClr val="tx1">
                    <a:lumMod val="85000"/>
                    <a:lumOff val="15000"/>
                  </a:schemeClr>
                </a:solidFill>
                <a:latin typeface="Calibri"/>
              </a:rPr>
              <a:t>/72</a:t>
            </a:r>
            <a:r>
              <a:rPr lang="zh-CN" altLang="en-US" sz="1600" dirty="0">
                <a:solidFill>
                  <a:schemeClr val="tx1">
                    <a:lumMod val="85000"/>
                    <a:lumOff val="15000"/>
                  </a:schemeClr>
                </a:solidFill>
                <a:latin typeface="Calibri"/>
              </a:rPr>
              <a:t>前缀的地址</a:t>
            </a:r>
            <a:r>
              <a:rPr kumimoji="0" lang="zh-CN" altLang="en-US"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rPr>
              <a:t>段。</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a:p>
            <a:pPr marL="285750" lvl="0" indent="-285750">
              <a:lnSpc>
                <a:spcPct val="130000"/>
              </a:lnSpc>
              <a:buFont typeface="Arial" panose="020B0604020202020204" pitchFamily="34" charset="0"/>
              <a:buChar char="•"/>
              <a:defRPr/>
            </a:pP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p:txBody>
      </p:sp>
      <p:sp>
        <p:nvSpPr>
          <p:cNvPr id="34" name="矩形 33">
            <a:extLst>
              <a:ext uri="{FF2B5EF4-FFF2-40B4-BE49-F238E27FC236}">
                <a16:creationId xmlns:a16="http://schemas.microsoft.com/office/drawing/2014/main" id="{AFAC321E-FF2B-44B3-8255-08942D3E6BE2}"/>
              </a:ext>
            </a:extLst>
          </p:cNvPr>
          <p:cNvSpPr/>
          <p:nvPr/>
        </p:nvSpPr>
        <p:spPr>
          <a:xfrm>
            <a:off x="5045082" y="6155405"/>
            <a:ext cx="6449425" cy="338554"/>
          </a:xfrm>
          <a:prstGeom prst="rect">
            <a:avLst/>
          </a:prstGeom>
        </p:spPr>
        <p:txBody>
          <a:bodyPr wrap="square">
            <a:spAutoFit/>
          </a:bodyPr>
          <a:lstStyle/>
          <a:p>
            <a:r>
              <a:rPr lang="en-US" altLang="zh-CN" sz="1600" b="1" dirty="0">
                <a:latin typeface="Calibri"/>
              </a:rPr>
              <a:t>2001:DA8:700D:0000:</a:t>
            </a:r>
            <a:r>
              <a:rPr lang="en-US" altLang="zh-CN" sz="1600" b="1" dirty="0">
                <a:solidFill>
                  <a:srgbClr val="FF0000"/>
                </a:solidFill>
                <a:latin typeface="Calibri"/>
              </a:rPr>
              <a:t>0000</a:t>
            </a:r>
            <a:r>
              <a:rPr lang="en-US" altLang="zh-CN" sz="1600" b="1" dirty="0">
                <a:latin typeface="Calibri"/>
              </a:rPr>
              <a:t>::/64</a:t>
            </a:r>
            <a:r>
              <a:rPr lang="zh-CN" altLang="en-US" sz="1600" b="1" dirty="0">
                <a:latin typeface="Calibri"/>
              </a:rPr>
              <a:t>到</a:t>
            </a:r>
            <a:r>
              <a:rPr lang="en-US" altLang="zh-CN" sz="1600" b="1" dirty="0">
                <a:latin typeface="Calibri"/>
              </a:rPr>
              <a:t>2001:DA8:700D:0000:</a:t>
            </a:r>
            <a:r>
              <a:rPr lang="en-US" altLang="zh-CN" sz="1600" b="1" dirty="0">
                <a:solidFill>
                  <a:srgbClr val="FF0000"/>
                </a:solidFill>
                <a:latin typeface="Calibri"/>
              </a:rPr>
              <a:t>FFFF</a:t>
            </a:r>
            <a:r>
              <a:rPr lang="en-US" altLang="zh-CN" sz="1600" b="1" dirty="0">
                <a:latin typeface="Calibri"/>
              </a:rPr>
              <a:t>::/64 </a:t>
            </a:r>
            <a:r>
              <a:rPr lang="zh-CN" altLang="en-US" sz="1600" b="1" dirty="0">
                <a:latin typeface="Calibri"/>
              </a:rPr>
              <a:t>。</a:t>
            </a:r>
            <a:endParaRPr lang="zh-CN" altLang="en-US" sz="1600" b="1" dirty="0"/>
          </a:p>
        </p:txBody>
      </p:sp>
      <p:sp>
        <p:nvSpPr>
          <p:cNvPr id="10" name="矩形 9">
            <a:extLst>
              <a:ext uri="{FF2B5EF4-FFF2-40B4-BE49-F238E27FC236}">
                <a16:creationId xmlns:a16="http://schemas.microsoft.com/office/drawing/2014/main" id="{7B68C296-E657-466E-9C54-7C85E94EF96B}"/>
              </a:ext>
            </a:extLst>
          </p:cNvPr>
          <p:cNvSpPr/>
          <p:nvPr/>
        </p:nvSpPr>
        <p:spPr>
          <a:xfrm>
            <a:off x="3645172" y="2450922"/>
            <a:ext cx="2429343" cy="338554"/>
          </a:xfrm>
          <a:prstGeom prst="rect">
            <a:avLst/>
          </a:prstGeom>
        </p:spPr>
        <p:txBody>
          <a:bodyPr wrap="square">
            <a:spAutoFit/>
          </a:bodyPr>
          <a:lstStyle/>
          <a:p>
            <a:r>
              <a:rPr lang="en-US" altLang="zh-CN" sz="1600" b="1" dirty="0">
                <a:latin typeface="Calibri"/>
              </a:rPr>
              <a:t>2001:DA8:700D:0000</a:t>
            </a:r>
            <a:r>
              <a:rPr lang="en-US" altLang="zh-CN" sz="1600" b="1" dirty="0">
                <a:solidFill>
                  <a:srgbClr val="FF0000"/>
                </a:solidFill>
                <a:latin typeface="Calibri"/>
              </a:rPr>
              <a:t>::</a:t>
            </a:r>
            <a:r>
              <a:rPr lang="en-US" altLang="zh-CN" sz="1600" b="1" dirty="0">
                <a:latin typeface="Calibri"/>
              </a:rPr>
              <a:t>/52</a:t>
            </a:r>
            <a:endParaRPr lang="zh-CN" altLang="en-US" sz="1600" b="1" dirty="0"/>
          </a:p>
        </p:txBody>
      </p:sp>
      <p:sp>
        <p:nvSpPr>
          <p:cNvPr id="44" name="椭圆 43">
            <a:extLst>
              <a:ext uri="{FF2B5EF4-FFF2-40B4-BE49-F238E27FC236}">
                <a16:creationId xmlns:a16="http://schemas.microsoft.com/office/drawing/2014/main" id="{54159912-8324-404D-8584-954DC62E91E8}"/>
              </a:ext>
            </a:extLst>
          </p:cNvPr>
          <p:cNvSpPr/>
          <p:nvPr/>
        </p:nvSpPr>
        <p:spPr>
          <a:xfrm>
            <a:off x="6871322" y="764773"/>
            <a:ext cx="118311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区县电教</a:t>
            </a:r>
          </a:p>
        </p:txBody>
      </p:sp>
      <p:sp>
        <p:nvSpPr>
          <p:cNvPr id="45" name="椭圆 44">
            <a:extLst>
              <a:ext uri="{FF2B5EF4-FFF2-40B4-BE49-F238E27FC236}">
                <a16:creationId xmlns:a16="http://schemas.microsoft.com/office/drawing/2014/main" id="{75F5531B-4B5E-492C-8F11-4159243A645C}"/>
              </a:ext>
            </a:extLst>
          </p:cNvPr>
          <p:cNvSpPr/>
          <p:nvPr/>
        </p:nvSpPr>
        <p:spPr>
          <a:xfrm>
            <a:off x="6891953" y="1565288"/>
            <a:ext cx="118311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a:t>学校</a:t>
            </a:r>
            <a:r>
              <a:rPr lang="en-US" altLang="zh-CN" dirty="0"/>
              <a:t>1</a:t>
            </a:r>
            <a:endParaRPr lang="zh-CN" altLang="en-US" dirty="0"/>
          </a:p>
        </p:txBody>
      </p:sp>
      <p:sp>
        <p:nvSpPr>
          <p:cNvPr id="47" name="椭圆 46">
            <a:extLst>
              <a:ext uri="{FF2B5EF4-FFF2-40B4-BE49-F238E27FC236}">
                <a16:creationId xmlns:a16="http://schemas.microsoft.com/office/drawing/2014/main" id="{F5AD71A2-4A3A-4DF0-ACF2-28D70A5C4222}"/>
              </a:ext>
            </a:extLst>
          </p:cNvPr>
          <p:cNvSpPr/>
          <p:nvPr/>
        </p:nvSpPr>
        <p:spPr>
          <a:xfrm>
            <a:off x="6891953" y="2414534"/>
            <a:ext cx="118311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a:t>学校</a:t>
            </a:r>
            <a:r>
              <a:rPr lang="en-US" altLang="zh-CN" dirty="0"/>
              <a:t>2</a:t>
            </a:r>
            <a:endParaRPr lang="zh-CN" altLang="en-US" dirty="0"/>
          </a:p>
        </p:txBody>
      </p:sp>
      <p:sp>
        <p:nvSpPr>
          <p:cNvPr id="49" name="椭圆 48">
            <a:extLst>
              <a:ext uri="{FF2B5EF4-FFF2-40B4-BE49-F238E27FC236}">
                <a16:creationId xmlns:a16="http://schemas.microsoft.com/office/drawing/2014/main" id="{D4F12B7C-5195-4D51-8685-E1F122FFF928}"/>
              </a:ext>
            </a:extLst>
          </p:cNvPr>
          <p:cNvSpPr/>
          <p:nvPr/>
        </p:nvSpPr>
        <p:spPr>
          <a:xfrm>
            <a:off x="6891953" y="3210926"/>
            <a:ext cx="118311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a:t>
            </a:r>
            <a:endParaRPr lang="zh-CN" altLang="en-US" dirty="0"/>
          </a:p>
        </p:txBody>
      </p:sp>
      <p:sp>
        <p:nvSpPr>
          <p:cNvPr id="51" name="椭圆 50">
            <a:extLst>
              <a:ext uri="{FF2B5EF4-FFF2-40B4-BE49-F238E27FC236}">
                <a16:creationId xmlns:a16="http://schemas.microsoft.com/office/drawing/2014/main" id="{EBF0379B-C346-42E3-B424-1152C1556EC8}"/>
              </a:ext>
            </a:extLst>
          </p:cNvPr>
          <p:cNvSpPr/>
          <p:nvPr/>
        </p:nvSpPr>
        <p:spPr>
          <a:xfrm>
            <a:off x="6891953" y="4052459"/>
            <a:ext cx="1183115" cy="5548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学校</a:t>
            </a:r>
          </a:p>
        </p:txBody>
      </p:sp>
      <p:sp>
        <p:nvSpPr>
          <p:cNvPr id="53" name="矩形 52">
            <a:extLst>
              <a:ext uri="{FF2B5EF4-FFF2-40B4-BE49-F238E27FC236}">
                <a16:creationId xmlns:a16="http://schemas.microsoft.com/office/drawing/2014/main" id="{395B3DE1-D178-422C-A5D1-A10F55A52242}"/>
              </a:ext>
            </a:extLst>
          </p:cNvPr>
          <p:cNvSpPr/>
          <p:nvPr/>
        </p:nvSpPr>
        <p:spPr>
          <a:xfrm>
            <a:off x="6042958" y="1270891"/>
            <a:ext cx="2881104" cy="338554"/>
          </a:xfrm>
          <a:prstGeom prst="rect">
            <a:avLst/>
          </a:prstGeom>
        </p:spPr>
        <p:txBody>
          <a:bodyPr wrap="square">
            <a:spAutoFit/>
          </a:bodyPr>
          <a:lstStyle/>
          <a:p>
            <a:r>
              <a:rPr lang="en-US" altLang="zh-CN" sz="1600" b="1" dirty="0">
                <a:latin typeface="Calibri"/>
              </a:rPr>
              <a:t>2001:DA8:700D:0000:</a:t>
            </a:r>
            <a:r>
              <a:rPr lang="en-US" altLang="zh-CN" sz="1600" b="1" dirty="0">
                <a:solidFill>
                  <a:srgbClr val="FF0000"/>
                </a:solidFill>
                <a:latin typeface="Calibri"/>
              </a:rPr>
              <a:t>0000::</a:t>
            </a:r>
            <a:r>
              <a:rPr lang="en-US" altLang="zh-CN" sz="1600" b="1" dirty="0">
                <a:latin typeface="Calibri"/>
              </a:rPr>
              <a:t>/64</a:t>
            </a:r>
            <a:endParaRPr lang="zh-CN" altLang="en-US" sz="1600" b="1" dirty="0"/>
          </a:p>
        </p:txBody>
      </p:sp>
      <p:sp>
        <p:nvSpPr>
          <p:cNvPr id="57" name="矩形 56">
            <a:extLst>
              <a:ext uri="{FF2B5EF4-FFF2-40B4-BE49-F238E27FC236}">
                <a16:creationId xmlns:a16="http://schemas.microsoft.com/office/drawing/2014/main" id="{78FF323C-27C8-4E37-B403-37AB4569CDE5}"/>
              </a:ext>
            </a:extLst>
          </p:cNvPr>
          <p:cNvSpPr/>
          <p:nvPr/>
        </p:nvSpPr>
        <p:spPr>
          <a:xfrm>
            <a:off x="6042958" y="2136561"/>
            <a:ext cx="2881104" cy="338554"/>
          </a:xfrm>
          <a:prstGeom prst="rect">
            <a:avLst/>
          </a:prstGeom>
        </p:spPr>
        <p:txBody>
          <a:bodyPr wrap="square">
            <a:spAutoFit/>
          </a:bodyPr>
          <a:lstStyle/>
          <a:p>
            <a:r>
              <a:rPr lang="en-US" altLang="zh-CN" sz="1600" b="1" dirty="0">
                <a:latin typeface="Calibri"/>
              </a:rPr>
              <a:t>2001:DA8:700D:0000:</a:t>
            </a:r>
            <a:r>
              <a:rPr lang="en-US" altLang="zh-CN" sz="1600" b="1" dirty="0">
                <a:solidFill>
                  <a:srgbClr val="FF0000"/>
                </a:solidFill>
                <a:latin typeface="Calibri"/>
              </a:rPr>
              <a:t>0001::</a:t>
            </a:r>
            <a:r>
              <a:rPr lang="en-US" altLang="zh-CN" sz="1600" b="1" dirty="0">
                <a:latin typeface="Calibri"/>
              </a:rPr>
              <a:t>/64</a:t>
            </a:r>
            <a:endParaRPr lang="zh-CN" altLang="en-US" sz="1600" b="1" dirty="0"/>
          </a:p>
        </p:txBody>
      </p:sp>
      <p:sp>
        <p:nvSpPr>
          <p:cNvPr id="59" name="矩形 58">
            <a:extLst>
              <a:ext uri="{FF2B5EF4-FFF2-40B4-BE49-F238E27FC236}">
                <a16:creationId xmlns:a16="http://schemas.microsoft.com/office/drawing/2014/main" id="{EEAC57A3-1CE0-4D59-8A72-670F4D0B9D86}"/>
              </a:ext>
            </a:extLst>
          </p:cNvPr>
          <p:cNvSpPr/>
          <p:nvPr/>
        </p:nvSpPr>
        <p:spPr>
          <a:xfrm>
            <a:off x="6042958" y="2903934"/>
            <a:ext cx="2881104" cy="338554"/>
          </a:xfrm>
          <a:prstGeom prst="rect">
            <a:avLst/>
          </a:prstGeom>
        </p:spPr>
        <p:txBody>
          <a:bodyPr wrap="square">
            <a:spAutoFit/>
          </a:bodyPr>
          <a:lstStyle/>
          <a:p>
            <a:r>
              <a:rPr lang="en-US" altLang="zh-CN" sz="1600" b="1" dirty="0">
                <a:latin typeface="Calibri"/>
              </a:rPr>
              <a:t>2001:DA8:700D:0000:</a:t>
            </a:r>
            <a:r>
              <a:rPr lang="en-US" altLang="zh-CN" sz="1600" b="1" dirty="0">
                <a:solidFill>
                  <a:srgbClr val="FF0000"/>
                </a:solidFill>
                <a:latin typeface="Calibri"/>
              </a:rPr>
              <a:t>0002::</a:t>
            </a:r>
            <a:r>
              <a:rPr lang="en-US" altLang="zh-CN" sz="1600" b="1" dirty="0">
                <a:latin typeface="Calibri"/>
              </a:rPr>
              <a:t>/64</a:t>
            </a:r>
            <a:endParaRPr lang="zh-CN" altLang="en-US" sz="1600" b="1" dirty="0"/>
          </a:p>
        </p:txBody>
      </p:sp>
      <p:sp>
        <p:nvSpPr>
          <p:cNvPr id="61" name="矩形 60">
            <a:extLst>
              <a:ext uri="{FF2B5EF4-FFF2-40B4-BE49-F238E27FC236}">
                <a16:creationId xmlns:a16="http://schemas.microsoft.com/office/drawing/2014/main" id="{F10DBFCB-3681-4F64-89D3-B823566E49B4}"/>
              </a:ext>
            </a:extLst>
          </p:cNvPr>
          <p:cNvSpPr/>
          <p:nvPr/>
        </p:nvSpPr>
        <p:spPr>
          <a:xfrm>
            <a:off x="5841991" y="4727987"/>
            <a:ext cx="2881104" cy="338554"/>
          </a:xfrm>
          <a:prstGeom prst="rect">
            <a:avLst/>
          </a:prstGeom>
        </p:spPr>
        <p:txBody>
          <a:bodyPr wrap="square">
            <a:spAutoFit/>
          </a:bodyPr>
          <a:lstStyle/>
          <a:p>
            <a:r>
              <a:rPr lang="en-US" altLang="zh-CN" sz="1600" b="1" dirty="0">
                <a:latin typeface="Calibri"/>
              </a:rPr>
              <a:t>2001:DA8:700D:0000:</a:t>
            </a:r>
            <a:r>
              <a:rPr lang="en-US" altLang="zh-CN" sz="1600" b="1" dirty="0">
                <a:solidFill>
                  <a:srgbClr val="FF0000"/>
                </a:solidFill>
                <a:latin typeface="Calibri"/>
              </a:rPr>
              <a:t>FFFF::</a:t>
            </a:r>
            <a:r>
              <a:rPr lang="en-US" altLang="zh-CN" sz="1600" b="1" dirty="0">
                <a:latin typeface="Calibri"/>
              </a:rPr>
              <a:t>/64</a:t>
            </a:r>
            <a:endParaRPr lang="zh-CN" altLang="en-US" sz="1600" b="1" dirty="0"/>
          </a:p>
        </p:txBody>
      </p:sp>
      <p:cxnSp>
        <p:nvCxnSpPr>
          <p:cNvPr id="6" name="直接连接符 5">
            <a:extLst>
              <a:ext uri="{FF2B5EF4-FFF2-40B4-BE49-F238E27FC236}">
                <a16:creationId xmlns:a16="http://schemas.microsoft.com/office/drawing/2014/main" id="{CEB713DC-E8D7-4754-88FC-ADF3A579CD7B}"/>
              </a:ext>
            </a:extLst>
          </p:cNvPr>
          <p:cNvCxnSpPr>
            <a:cxnSpLocks/>
            <a:endCxn id="44" idx="2"/>
          </p:cNvCxnSpPr>
          <p:nvPr/>
        </p:nvCxnSpPr>
        <p:spPr>
          <a:xfrm flipV="1">
            <a:off x="5128024" y="1042198"/>
            <a:ext cx="1743298" cy="1077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F01BF364-30CD-418A-B19F-D31230276533}"/>
              </a:ext>
            </a:extLst>
          </p:cNvPr>
          <p:cNvCxnSpPr>
            <a:stCxn id="45" idx="2"/>
          </p:cNvCxnSpPr>
          <p:nvPr/>
        </p:nvCxnSpPr>
        <p:spPr>
          <a:xfrm flipH="1">
            <a:off x="5103545" y="1842713"/>
            <a:ext cx="1788408" cy="307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456BAFB6-A7CE-4544-A131-B30D242FDBD7}"/>
              </a:ext>
            </a:extLst>
          </p:cNvPr>
          <p:cNvCxnSpPr>
            <a:stCxn id="47" idx="2"/>
          </p:cNvCxnSpPr>
          <p:nvPr/>
        </p:nvCxnSpPr>
        <p:spPr>
          <a:xfrm flipH="1" flipV="1">
            <a:off x="5150937" y="2173898"/>
            <a:ext cx="1741016" cy="518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3D30224-D68B-4642-AFD4-1D3AFDFDC62B}"/>
              </a:ext>
            </a:extLst>
          </p:cNvPr>
          <p:cNvCxnSpPr>
            <a:stCxn id="51" idx="2"/>
          </p:cNvCxnSpPr>
          <p:nvPr/>
        </p:nvCxnSpPr>
        <p:spPr>
          <a:xfrm flipH="1" flipV="1">
            <a:off x="5150937" y="2160346"/>
            <a:ext cx="1741016" cy="2169538"/>
          </a:xfrm>
          <a:prstGeom prst="line">
            <a:avLst/>
          </a:prstGeom>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2EBBD092-AFC2-4100-8576-88069E716784}"/>
              </a:ext>
            </a:extLst>
          </p:cNvPr>
          <p:cNvSpPr/>
          <p:nvPr/>
        </p:nvSpPr>
        <p:spPr>
          <a:xfrm>
            <a:off x="4655450" y="1777982"/>
            <a:ext cx="941497" cy="697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邹城</a:t>
            </a:r>
          </a:p>
        </p:txBody>
      </p:sp>
      <p:sp>
        <p:nvSpPr>
          <p:cNvPr id="63" name="椭圆 62">
            <a:extLst>
              <a:ext uri="{FF2B5EF4-FFF2-40B4-BE49-F238E27FC236}">
                <a16:creationId xmlns:a16="http://schemas.microsoft.com/office/drawing/2014/main" id="{2C420B46-689D-4871-85BE-D39681834038}"/>
              </a:ext>
            </a:extLst>
          </p:cNvPr>
          <p:cNvSpPr/>
          <p:nvPr/>
        </p:nvSpPr>
        <p:spPr>
          <a:xfrm>
            <a:off x="8843675" y="4052458"/>
            <a:ext cx="1183115"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办公</a:t>
            </a:r>
          </a:p>
        </p:txBody>
      </p:sp>
      <p:sp>
        <p:nvSpPr>
          <p:cNvPr id="66" name="椭圆 65">
            <a:extLst>
              <a:ext uri="{FF2B5EF4-FFF2-40B4-BE49-F238E27FC236}">
                <a16:creationId xmlns:a16="http://schemas.microsoft.com/office/drawing/2014/main" id="{549FEF91-359A-4CAA-A902-09BA835FE4AC}"/>
              </a:ext>
            </a:extLst>
          </p:cNvPr>
          <p:cNvSpPr/>
          <p:nvPr/>
        </p:nvSpPr>
        <p:spPr>
          <a:xfrm>
            <a:off x="8879039" y="3163516"/>
            <a:ext cx="1183115"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无线</a:t>
            </a:r>
          </a:p>
        </p:txBody>
      </p:sp>
      <p:sp>
        <p:nvSpPr>
          <p:cNvPr id="67" name="椭圆 66">
            <a:extLst>
              <a:ext uri="{FF2B5EF4-FFF2-40B4-BE49-F238E27FC236}">
                <a16:creationId xmlns:a16="http://schemas.microsoft.com/office/drawing/2014/main" id="{75905D9C-9E48-48A7-969F-167E609F398B}"/>
              </a:ext>
            </a:extLst>
          </p:cNvPr>
          <p:cNvSpPr/>
          <p:nvPr/>
        </p:nvSpPr>
        <p:spPr>
          <a:xfrm>
            <a:off x="8924062" y="4941400"/>
            <a:ext cx="1183115" cy="554849"/>
          </a:xfrm>
          <a:prstGeom prst="ellipse">
            <a:avLst/>
          </a:prstGeom>
          <a:solidFill>
            <a:srgbClr val="11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t>宿舍</a:t>
            </a:r>
          </a:p>
        </p:txBody>
      </p:sp>
      <p:cxnSp>
        <p:nvCxnSpPr>
          <p:cNvPr id="42" name="直接连接符 41">
            <a:extLst>
              <a:ext uri="{FF2B5EF4-FFF2-40B4-BE49-F238E27FC236}">
                <a16:creationId xmlns:a16="http://schemas.microsoft.com/office/drawing/2014/main" id="{499436BF-68E1-4817-847D-128A691CEF3A}"/>
              </a:ext>
            </a:extLst>
          </p:cNvPr>
          <p:cNvCxnSpPr>
            <a:stCxn id="51" idx="6"/>
            <a:endCxn id="66" idx="2"/>
          </p:cNvCxnSpPr>
          <p:nvPr/>
        </p:nvCxnSpPr>
        <p:spPr>
          <a:xfrm flipV="1">
            <a:off x="8075068" y="3440941"/>
            <a:ext cx="803971" cy="888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91CC6087-0AF2-4AE9-AA5D-D15636A30D45}"/>
              </a:ext>
            </a:extLst>
          </p:cNvPr>
          <p:cNvCxnSpPr>
            <a:cxnSpLocks/>
            <a:stCxn id="51" idx="6"/>
            <a:endCxn id="63" idx="2"/>
          </p:cNvCxnSpPr>
          <p:nvPr/>
        </p:nvCxnSpPr>
        <p:spPr>
          <a:xfrm flipV="1">
            <a:off x="8075068" y="4329883"/>
            <a:ext cx="76860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7B452EAB-AB27-49DA-90A0-5A28A5365858}"/>
              </a:ext>
            </a:extLst>
          </p:cNvPr>
          <p:cNvCxnSpPr>
            <a:stCxn id="51" idx="6"/>
            <a:endCxn id="67" idx="2"/>
          </p:cNvCxnSpPr>
          <p:nvPr/>
        </p:nvCxnSpPr>
        <p:spPr>
          <a:xfrm>
            <a:off x="8075068" y="4329884"/>
            <a:ext cx="848994" cy="888941"/>
          </a:xfrm>
          <a:prstGeom prst="line">
            <a:avLst/>
          </a:prstGeom>
        </p:spPr>
        <p:style>
          <a:lnRef idx="1">
            <a:schemeClr val="accent1"/>
          </a:lnRef>
          <a:fillRef idx="0">
            <a:schemeClr val="accent1"/>
          </a:fillRef>
          <a:effectRef idx="0">
            <a:schemeClr val="accent1"/>
          </a:effectRef>
          <a:fontRef idx="minor">
            <a:schemeClr val="tx1"/>
          </a:fontRef>
        </p:style>
      </p:cxnSp>
      <p:sp>
        <p:nvSpPr>
          <p:cNvPr id="73" name="矩形 72">
            <a:extLst>
              <a:ext uri="{FF2B5EF4-FFF2-40B4-BE49-F238E27FC236}">
                <a16:creationId xmlns:a16="http://schemas.microsoft.com/office/drawing/2014/main" id="{402B8A0E-EC25-4762-9FB3-F24457038FE5}"/>
              </a:ext>
            </a:extLst>
          </p:cNvPr>
          <p:cNvSpPr/>
          <p:nvPr/>
        </p:nvSpPr>
        <p:spPr>
          <a:xfrm>
            <a:off x="8459371" y="3722826"/>
            <a:ext cx="3290516" cy="338554"/>
          </a:xfrm>
          <a:prstGeom prst="rect">
            <a:avLst/>
          </a:prstGeom>
        </p:spPr>
        <p:txBody>
          <a:bodyPr wrap="square">
            <a:spAutoFit/>
          </a:bodyPr>
          <a:lstStyle/>
          <a:p>
            <a:r>
              <a:rPr lang="en-US" altLang="zh-CN" sz="1600" b="1" dirty="0">
                <a:latin typeface="Calibri"/>
              </a:rPr>
              <a:t>2001:DA8:700D:0000:FFFF:00</a:t>
            </a:r>
            <a:r>
              <a:rPr lang="en-US" altLang="zh-CN" sz="1600" b="1" dirty="0">
                <a:solidFill>
                  <a:srgbClr val="FF0000"/>
                </a:solidFill>
                <a:latin typeface="Calibri"/>
              </a:rPr>
              <a:t>00::</a:t>
            </a:r>
            <a:r>
              <a:rPr lang="en-US" altLang="zh-CN" sz="1600" b="1" dirty="0">
                <a:latin typeface="Calibri"/>
              </a:rPr>
              <a:t>/72</a:t>
            </a:r>
            <a:endParaRPr lang="zh-CN" altLang="en-US" sz="1600" b="1" dirty="0"/>
          </a:p>
        </p:txBody>
      </p:sp>
      <p:sp>
        <p:nvSpPr>
          <p:cNvPr id="74" name="矩形 73">
            <a:extLst>
              <a:ext uri="{FF2B5EF4-FFF2-40B4-BE49-F238E27FC236}">
                <a16:creationId xmlns:a16="http://schemas.microsoft.com/office/drawing/2014/main" id="{6FC40FEB-6B28-47B2-A60B-BDB920966602}"/>
              </a:ext>
            </a:extLst>
          </p:cNvPr>
          <p:cNvSpPr/>
          <p:nvPr/>
        </p:nvSpPr>
        <p:spPr>
          <a:xfrm>
            <a:off x="8499565" y="4566543"/>
            <a:ext cx="3290516" cy="338554"/>
          </a:xfrm>
          <a:prstGeom prst="rect">
            <a:avLst/>
          </a:prstGeom>
        </p:spPr>
        <p:txBody>
          <a:bodyPr wrap="square">
            <a:spAutoFit/>
          </a:bodyPr>
          <a:lstStyle/>
          <a:p>
            <a:r>
              <a:rPr lang="en-US" altLang="zh-CN" sz="1600" b="1" dirty="0">
                <a:latin typeface="Calibri"/>
              </a:rPr>
              <a:t>2001:DA8:700D:0000:FFFF:01</a:t>
            </a:r>
            <a:r>
              <a:rPr lang="en-US" altLang="zh-CN" sz="1600" b="1" dirty="0">
                <a:solidFill>
                  <a:srgbClr val="FF0000"/>
                </a:solidFill>
                <a:latin typeface="Calibri"/>
              </a:rPr>
              <a:t>00::</a:t>
            </a:r>
            <a:r>
              <a:rPr lang="en-US" altLang="zh-CN" sz="1600" b="1" dirty="0">
                <a:latin typeface="Calibri"/>
              </a:rPr>
              <a:t>/72</a:t>
            </a:r>
            <a:endParaRPr lang="zh-CN" altLang="en-US" sz="1600" b="1" dirty="0"/>
          </a:p>
        </p:txBody>
      </p:sp>
      <p:sp>
        <p:nvSpPr>
          <p:cNvPr id="75" name="矩形 74">
            <a:extLst>
              <a:ext uri="{FF2B5EF4-FFF2-40B4-BE49-F238E27FC236}">
                <a16:creationId xmlns:a16="http://schemas.microsoft.com/office/drawing/2014/main" id="{D36BC77A-06FB-435B-8051-59CB559EE1D3}"/>
              </a:ext>
            </a:extLst>
          </p:cNvPr>
          <p:cNvSpPr/>
          <p:nvPr/>
        </p:nvSpPr>
        <p:spPr>
          <a:xfrm>
            <a:off x="8499565" y="5441696"/>
            <a:ext cx="3290516" cy="338554"/>
          </a:xfrm>
          <a:prstGeom prst="rect">
            <a:avLst/>
          </a:prstGeom>
        </p:spPr>
        <p:txBody>
          <a:bodyPr wrap="square">
            <a:spAutoFit/>
          </a:bodyPr>
          <a:lstStyle/>
          <a:p>
            <a:r>
              <a:rPr lang="en-US" altLang="zh-CN" sz="1600" b="1" dirty="0">
                <a:latin typeface="Calibri"/>
              </a:rPr>
              <a:t>2001:DA8:700D:0000:FFFF:02</a:t>
            </a:r>
            <a:r>
              <a:rPr lang="en-US" altLang="zh-CN" sz="1600" b="1" dirty="0">
                <a:solidFill>
                  <a:srgbClr val="FF0000"/>
                </a:solidFill>
                <a:latin typeface="Calibri"/>
              </a:rPr>
              <a:t>00::</a:t>
            </a:r>
            <a:r>
              <a:rPr lang="en-US" altLang="zh-CN" sz="1600" b="1" dirty="0">
                <a:latin typeface="Calibri"/>
              </a:rPr>
              <a:t>/72</a:t>
            </a:r>
            <a:endParaRPr lang="zh-CN" altLang="en-US" sz="1600" b="1" dirty="0"/>
          </a:p>
        </p:txBody>
      </p:sp>
    </p:spTree>
    <p:extLst>
      <p:ext uri="{BB962C8B-B14F-4D97-AF65-F5344CB8AC3E}">
        <p14:creationId xmlns:p14="http://schemas.microsoft.com/office/powerpoint/2010/main" val="284746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4091416" cy="480131"/>
          </a:xfrm>
        </p:spPr>
        <p:txBody>
          <a:bodyPr>
            <a:normAutofit/>
          </a:bodyPr>
          <a:lstStyle/>
          <a:p>
            <a:r>
              <a:rPr kumimoji="1" lang="zh-CN" altLang="en-US" dirty="0">
                <a:latin typeface="+mn-lt"/>
              </a:rPr>
              <a:t>终端获取</a:t>
            </a:r>
            <a:r>
              <a:rPr kumimoji="1" lang="en-US" altLang="zh-CN" dirty="0">
                <a:latin typeface="+mn-lt"/>
              </a:rPr>
              <a:t>IPv6</a:t>
            </a:r>
            <a:r>
              <a:rPr kumimoji="1" lang="zh-CN" altLang="en-US" dirty="0">
                <a:latin typeface="+mn-lt"/>
              </a:rPr>
              <a:t>地址方式</a:t>
            </a:r>
          </a:p>
        </p:txBody>
      </p:sp>
      <p:sp>
        <p:nvSpPr>
          <p:cNvPr id="4" name="矩形 3">
            <a:extLst>
              <a:ext uri="{FF2B5EF4-FFF2-40B4-BE49-F238E27FC236}">
                <a16:creationId xmlns:a16="http://schemas.microsoft.com/office/drawing/2014/main" id="{2AF9EB65-6F2C-4E22-A10C-B4855A1AA170}"/>
              </a:ext>
            </a:extLst>
          </p:cNvPr>
          <p:cNvSpPr/>
          <p:nvPr/>
        </p:nvSpPr>
        <p:spPr>
          <a:xfrm>
            <a:off x="226692" y="1606385"/>
            <a:ext cx="5028596" cy="2627129"/>
          </a:xfrm>
          <a:prstGeom prst="rect">
            <a:avLst/>
          </a:prstGeom>
        </p:spPr>
        <p:txBody>
          <a:bodyPr wrap="square">
            <a:spAutoFit/>
          </a:bodyPr>
          <a:lstStyle/>
          <a:p>
            <a:pPr lvl="0">
              <a:lnSpc>
                <a:spcPct val="130000"/>
              </a:lnSpc>
              <a:defRPr/>
            </a:pPr>
            <a:r>
              <a:rPr lang="zh-CN" altLang="en-US" sz="1600" b="1" dirty="0">
                <a:solidFill>
                  <a:srgbClr val="FF0000"/>
                </a:solidFill>
                <a:latin typeface="Calibri"/>
                <a:ea typeface="微软雅黑"/>
              </a:rPr>
              <a:t>用户终端：</a:t>
            </a:r>
            <a:r>
              <a:rPr lang="en-US" altLang="zh-CN" sz="1600" dirty="0">
                <a:solidFill>
                  <a:srgbClr val="262626"/>
                </a:solidFill>
                <a:latin typeface="Adobe 仿宋 Std R" panose="02020400000000000000" charset="-122"/>
                <a:ea typeface="Adobe 仿宋 Std R" panose="02020400000000000000" charset="-122"/>
                <a:cs typeface="Adobe 仿宋 Std R" panose="02020400000000000000" charset="-122"/>
              </a:rPr>
              <a:t>DHCPv6</a:t>
            </a:r>
            <a:r>
              <a:rPr lang="zh-CN" altLang="en-US" sz="1600" dirty="0">
                <a:solidFill>
                  <a:srgbClr val="262626"/>
                </a:solidFill>
                <a:latin typeface="Adobe 仿宋 Std R" panose="02020400000000000000" charset="-122"/>
                <a:ea typeface="Adobe 仿宋 Std R" panose="02020400000000000000" charset="-122"/>
                <a:cs typeface="Adobe 仿宋 Std R" panose="02020400000000000000" charset="-122"/>
              </a:rPr>
              <a:t>（有状态）自动获取。</a:t>
            </a:r>
          </a:p>
          <a:p>
            <a:pPr marL="285750" indent="-285750">
              <a:lnSpc>
                <a:spcPct val="130000"/>
              </a:lnSpc>
              <a:buFont typeface="Arial" panose="020B0604020202020204" pitchFamily="34" charset="0"/>
              <a:buChar char="•"/>
              <a:defRPr/>
            </a:pPr>
            <a:r>
              <a:rPr lang="en-US" altLang="zh-CN" sz="1600" dirty="0">
                <a:solidFill>
                  <a:schemeClr val="tx1">
                    <a:lumMod val="85000"/>
                    <a:lumOff val="15000"/>
                  </a:schemeClr>
                </a:solidFill>
                <a:latin typeface="Calibri"/>
                <a:ea typeface="微软雅黑"/>
              </a:rPr>
              <a:t>ipv6</a:t>
            </a:r>
            <a:r>
              <a:rPr lang="zh-CN" altLang="en-US" sz="1600" dirty="0">
                <a:solidFill>
                  <a:schemeClr val="tx1">
                    <a:lumMod val="85000"/>
                    <a:lumOff val="15000"/>
                  </a:schemeClr>
                </a:solidFill>
                <a:latin typeface="Calibri"/>
                <a:ea typeface="微软雅黑"/>
              </a:rPr>
              <a:t>地址集中管理。</a:t>
            </a:r>
          </a:p>
          <a:p>
            <a:pPr marL="285750" indent="-285750">
              <a:lnSpc>
                <a:spcPct val="130000"/>
              </a:lnSpc>
              <a:buFont typeface="Arial" panose="020B0604020202020204" pitchFamily="34" charset="0"/>
              <a:buChar char="•"/>
              <a:defRPr/>
            </a:pPr>
            <a:r>
              <a:rPr lang="zh-CN" altLang="en-US" sz="1600" dirty="0">
                <a:solidFill>
                  <a:schemeClr val="tx1">
                    <a:lumMod val="85000"/>
                    <a:lumOff val="15000"/>
                  </a:schemeClr>
                </a:solidFill>
                <a:latin typeface="Calibri"/>
                <a:ea typeface="微软雅黑"/>
              </a:rPr>
              <a:t>对用户终端定位溯源。</a:t>
            </a:r>
          </a:p>
          <a:p>
            <a:pPr marL="285750" indent="-285750">
              <a:lnSpc>
                <a:spcPct val="130000"/>
              </a:lnSpc>
              <a:buFont typeface="Arial" panose="020B0604020202020204" pitchFamily="34" charset="0"/>
              <a:buChar char="•"/>
              <a:defRPr/>
            </a:pPr>
            <a:r>
              <a:rPr lang="zh-CN" altLang="en-US" sz="1600" dirty="0">
                <a:ea typeface="Adobe 仿宋 Std R" panose="02020400000000000000" charset="-122"/>
              </a:rPr>
              <a:t>省时省力，配置简单。</a:t>
            </a:r>
            <a:endParaRPr lang="en-US" altLang="zh-CN" sz="1600" dirty="0">
              <a:ea typeface="Adobe 仿宋 Std R" panose="02020400000000000000" charset="-122"/>
            </a:endParaRPr>
          </a:p>
          <a:p>
            <a:pPr marL="285750" indent="-285750">
              <a:lnSpc>
                <a:spcPct val="130000"/>
              </a:lnSpc>
              <a:buFont typeface="Arial" panose="020B0604020202020204" pitchFamily="34" charset="0"/>
              <a:buChar char="•"/>
              <a:defRPr/>
            </a:pPr>
            <a:r>
              <a:rPr lang="zh-CN" altLang="en-US" sz="1600" dirty="0">
                <a:solidFill>
                  <a:schemeClr val="tx1">
                    <a:lumMod val="85000"/>
                    <a:lumOff val="15000"/>
                  </a:schemeClr>
                </a:solidFill>
                <a:latin typeface="Calibri"/>
                <a:ea typeface="微软雅黑"/>
              </a:rPr>
              <a:t>方便运维，降低维护难度。</a:t>
            </a:r>
          </a:p>
          <a:p>
            <a:pPr marL="285750" indent="-285750">
              <a:lnSpc>
                <a:spcPct val="130000"/>
              </a:lnSpc>
              <a:buFont typeface="Arial" panose="020B0604020202020204" pitchFamily="34" charset="0"/>
              <a:buChar char="•"/>
              <a:defRPr/>
            </a:pPr>
            <a:endParaRPr lang="zh-CN" altLang="en-US" sz="1600" b="1" dirty="0"/>
          </a:p>
          <a:p>
            <a:pPr lvl="0">
              <a:lnSpc>
                <a:spcPct val="130000"/>
              </a:lnSpc>
              <a:defRPr/>
            </a:pPr>
            <a:r>
              <a:rPr lang="zh-CN" altLang="en-US" sz="1600" b="1" dirty="0">
                <a:solidFill>
                  <a:srgbClr val="FF0000"/>
                </a:solidFill>
                <a:latin typeface="Calibri"/>
              </a:rPr>
              <a:t>业务系统服务器：</a:t>
            </a:r>
            <a:r>
              <a:rPr lang="zh-CN" altLang="en-US" sz="1600" dirty="0">
                <a:solidFill>
                  <a:schemeClr val="tx1">
                    <a:lumMod val="85000"/>
                    <a:lumOff val="15000"/>
                  </a:schemeClr>
                </a:solidFill>
                <a:latin typeface="Calibri"/>
                <a:ea typeface="微软雅黑"/>
              </a:rPr>
              <a:t>静态配置。</a:t>
            </a:r>
            <a:endParaRPr lang="en-US" altLang="zh-CN" sz="1600" dirty="0">
              <a:solidFill>
                <a:schemeClr val="tx1">
                  <a:lumMod val="85000"/>
                  <a:lumOff val="15000"/>
                </a:schemeClr>
              </a:solidFill>
              <a:latin typeface="Calibri"/>
              <a:ea typeface="微软雅黑"/>
            </a:endParaRPr>
          </a:p>
          <a:p>
            <a:pPr marL="285750" lvl="0" indent="-285750">
              <a:lnSpc>
                <a:spcPct val="130000"/>
              </a:lnSpc>
              <a:buFont typeface="Arial" panose="020B0604020202020204" pitchFamily="34" charset="0"/>
              <a:buChar char="•"/>
              <a:defRPr/>
            </a:pP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p:txBody>
      </p:sp>
      <p:sp>
        <p:nvSpPr>
          <p:cNvPr id="47" name="矩形: 圆角 46">
            <a:extLst>
              <a:ext uri="{FF2B5EF4-FFF2-40B4-BE49-F238E27FC236}">
                <a16:creationId xmlns:a16="http://schemas.microsoft.com/office/drawing/2014/main" id="{00395FB2-54E5-4E7B-A379-3815204A84AC}"/>
              </a:ext>
            </a:extLst>
          </p:cNvPr>
          <p:cNvSpPr/>
          <p:nvPr/>
        </p:nvSpPr>
        <p:spPr>
          <a:xfrm>
            <a:off x="5575546" y="1127760"/>
            <a:ext cx="2032000" cy="609600"/>
          </a:xfrm>
          <a:prstGeom prst="round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400" b="1" dirty="0"/>
              <a:t>IPV4</a:t>
            </a:r>
            <a:endParaRPr lang="zh-CN" altLang="en-US" sz="2400" b="1" dirty="0"/>
          </a:p>
        </p:txBody>
      </p:sp>
      <p:sp>
        <p:nvSpPr>
          <p:cNvPr id="48" name="矩形: 圆角 47">
            <a:extLst>
              <a:ext uri="{FF2B5EF4-FFF2-40B4-BE49-F238E27FC236}">
                <a16:creationId xmlns:a16="http://schemas.microsoft.com/office/drawing/2014/main" id="{8DB3AD22-6A98-4FAB-8995-EC4A4BA2BC07}"/>
              </a:ext>
            </a:extLst>
          </p:cNvPr>
          <p:cNvSpPr/>
          <p:nvPr/>
        </p:nvSpPr>
        <p:spPr>
          <a:xfrm>
            <a:off x="9405257" y="1127760"/>
            <a:ext cx="2032000" cy="609600"/>
          </a:xfrm>
          <a:prstGeom prst="round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400" b="1" dirty="0"/>
              <a:t>IPV6</a:t>
            </a:r>
            <a:endParaRPr lang="zh-CN" altLang="en-US" sz="2400" b="1" dirty="0"/>
          </a:p>
        </p:txBody>
      </p:sp>
      <p:sp>
        <p:nvSpPr>
          <p:cNvPr id="49" name="矩形: 圆角 48">
            <a:extLst>
              <a:ext uri="{FF2B5EF4-FFF2-40B4-BE49-F238E27FC236}">
                <a16:creationId xmlns:a16="http://schemas.microsoft.com/office/drawing/2014/main" id="{3228535F-F4EB-438B-9037-2CAC73A2ADBB}"/>
              </a:ext>
            </a:extLst>
          </p:cNvPr>
          <p:cNvSpPr/>
          <p:nvPr/>
        </p:nvSpPr>
        <p:spPr>
          <a:xfrm>
            <a:off x="5575546" y="2501827"/>
            <a:ext cx="2032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静态配置</a:t>
            </a:r>
          </a:p>
        </p:txBody>
      </p:sp>
      <p:sp>
        <p:nvSpPr>
          <p:cNvPr id="50" name="矩形: 圆角 49">
            <a:extLst>
              <a:ext uri="{FF2B5EF4-FFF2-40B4-BE49-F238E27FC236}">
                <a16:creationId xmlns:a16="http://schemas.microsoft.com/office/drawing/2014/main" id="{97BC564A-43AC-4E34-B29E-960060A83F64}"/>
              </a:ext>
            </a:extLst>
          </p:cNvPr>
          <p:cNvSpPr/>
          <p:nvPr/>
        </p:nvSpPr>
        <p:spPr>
          <a:xfrm>
            <a:off x="9405257" y="2574397"/>
            <a:ext cx="2032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静态配置</a:t>
            </a:r>
          </a:p>
        </p:txBody>
      </p:sp>
      <p:sp>
        <p:nvSpPr>
          <p:cNvPr id="51" name="矩形: 圆角 50">
            <a:extLst>
              <a:ext uri="{FF2B5EF4-FFF2-40B4-BE49-F238E27FC236}">
                <a16:creationId xmlns:a16="http://schemas.microsoft.com/office/drawing/2014/main" id="{CCC4308F-8EC2-4DC0-B89E-A4F037D98361}"/>
              </a:ext>
            </a:extLst>
          </p:cNvPr>
          <p:cNvSpPr/>
          <p:nvPr/>
        </p:nvSpPr>
        <p:spPr>
          <a:xfrm>
            <a:off x="5575546" y="3684741"/>
            <a:ext cx="2032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DHCP</a:t>
            </a:r>
            <a:endParaRPr lang="zh-CN" altLang="en-US" sz="2400" b="1" dirty="0"/>
          </a:p>
        </p:txBody>
      </p:sp>
      <p:sp>
        <p:nvSpPr>
          <p:cNvPr id="52" name="矩形: 圆角 51">
            <a:extLst>
              <a:ext uri="{FF2B5EF4-FFF2-40B4-BE49-F238E27FC236}">
                <a16:creationId xmlns:a16="http://schemas.microsoft.com/office/drawing/2014/main" id="{5262C73C-1F4F-4392-BAAE-2F894789E173}"/>
              </a:ext>
            </a:extLst>
          </p:cNvPr>
          <p:cNvSpPr/>
          <p:nvPr/>
        </p:nvSpPr>
        <p:spPr>
          <a:xfrm>
            <a:off x="9405257" y="3566160"/>
            <a:ext cx="2032000" cy="82020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400" b="1" dirty="0"/>
              <a:t>DHCP</a:t>
            </a:r>
            <a:r>
              <a:rPr lang="zh-CN" altLang="en-US" sz="2400" b="1" dirty="0"/>
              <a:t>、</a:t>
            </a:r>
            <a:r>
              <a:rPr lang="en-US" altLang="zh-CN" sz="2400" b="1" dirty="0"/>
              <a:t>DHCP-PD</a:t>
            </a:r>
            <a:endParaRPr lang="zh-CN" altLang="en-US" sz="2400" b="1" dirty="0"/>
          </a:p>
        </p:txBody>
      </p:sp>
      <p:sp>
        <p:nvSpPr>
          <p:cNvPr id="53" name="矩形: 圆角 52">
            <a:extLst>
              <a:ext uri="{FF2B5EF4-FFF2-40B4-BE49-F238E27FC236}">
                <a16:creationId xmlns:a16="http://schemas.microsoft.com/office/drawing/2014/main" id="{80899FB3-6DCE-4C95-8426-54FE6F67E646}"/>
              </a:ext>
            </a:extLst>
          </p:cNvPr>
          <p:cNvSpPr/>
          <p:nvPr/>
        </p:nvSpPr>
        <p:spPr>
          <a:xfrm>
            <a:off x="9405257" y="4896682"/>
            <a:ext cx="2032000" cy="609600"/>
          </a:xfrm>
          <a:prstGeom prst="roundRect">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400" b="1" dirty="0"/>
              <a:t>SLAAC</a:t>
            </a:r>
            <a:endParaRPr lang="zh-CN" altLang="en-US" sz="2400" b="1" dirty="0"/>
          </a:p>
        </p:txBody>
      </p:sp>
      <p:sp>
        <p:nvSpPr>
          <p:cNvPr id="54" name="箭头: 下 53">
            <a:extLst>
              <a:ext uri="{FF2B5EF4-FFF2-40B4-BE49-F238E27FC236}">
                <a16:creationId xmlns:a16="http://schemas.microsoft.com/office/drawing/2014/main" id="{73DC579B-84C5-4790-8E71-76EECD964FF9}"/>
              </a:ext>
            </a:extLst>
          </p:cNvPr>
          <p:cNvSpPr/>
          <p:nvPr/>
        </p:nvSpPr>
        <p:spPr>
          <a:xfrm>
            <a:off x="6379029" y="1836637"/>
            <a:ext cx="275771"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箭头: 下 54">
            <a:extLst>
              <a:ext uri="{FF2B5EF4-FFF2-40B4-BE49-F238E27FC236}">
                <a16:creationId xmlns:a16="http://schemas.microsoft.com/office/drawing/2014/main" id="{03107D4B-E15C-492D-912B-BF3AAA24762F}"/>
              </a:ext>
            </a:extLst>
          </p:cNvPr>
          <p:cNvSpPr/>
          <p:nvPr/>
        </p:nvSpPr>
        <p:spPr>
          <a:xfrm>
            <a:off x="10283371" y="1836637"/>
            <a:ext cx="275771"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a:extLst>
              <a:ext uri="{FF2B5EF4-FFF2-40B4-BE49-F238E27FC236}">
                <a16:creationId xmlns:a16="http://schemas.microsoft.com/office/drawing/2014/main" id="{AE2A0D3E-C22D-4C95-957C-B4A2784C8A8C}"/>
              </a:ext>
            </a:extLst>
          </p:cNvPr>
          <p:cNvCxnSpPr>
            <a:cxnSpLocks/>
          </p:cNvCxnSpPr>
          <p:nvPr/>
        </p:nvCxnSpPr>
        <p:spPr>
          <a:xfrm flipH="1">
            <a:off x="8461828" y="1229360"/>
            <a:ext cx="58056" cy="4578165"/>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54AE8DFE-D5C0-4BD5-A1E8-69B45FA82D6D}"/>
              </a:ext>
            </a:extLst>
          </p:cNvPr>
          <p:cNvCxnSpPr>
            <a:cxnSpLocks/>
          </p:cNvCxnSpPr>
          <p:nvPr/>
        </p:nvCxnSpPr>
        <p:spPr>
          <a:xfrm flipH="1" flipV="1">
            <a:off x="5410201" y="5778352"/>
            <a:ext cx="6103254" cy="29173"/>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sp>
        <p:nvSpPr>
          <p:cNvPr id="58" name="箭头: 左右 57">
            <a:extLst>
              <a:ext uri="{FF2B5EF4-FFF2-40B4-BE49-F238E27FC236}">
                <a16:creationId xmlns:a16="http://schemas.microsoft.com/office/drawing/2014/main" id="{2BE7A897-3D45-4FD0-8772-085A385DB467}"/>
              </a:ext>
            </a:extLst>
          </p:cNvPr>
          <p:cNvSpPr/>
          <p:nvPr/>
        </p:nvSpPr>
        <p:spPr>
          <a:xfrm>
            <a:off x="7815944" y="2725637"/>
            <a:ext cx="1349826" cy="2586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箭头: 左右 58">
            <a:extLst>
              <a:ext uri="{FF2B5EF4-FFF2-40B4-BE49-F238E27FC236}">
                <a16:creationId xmlns:a16="http://schemas.microsoft.com/office/drawing/2014/main" id="{68CC05C8-3C79-49B9-983E-E5AFCD673AAF}"/>
              </a:ext>
            </a:extLst>
          </p:cNvPr>
          <p:cNvSpPr/>
          <p:nvPr/>
        </p:nvSpPr>
        <p:spPr>
          <a:xfrm>
            <a:off x="7786915" y="3846937"/>
            <a:ext cx="1349826" cy="2586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60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3365024" cy="480131"/>
          </a:xfrm>
        </p:spPr>
        <p:txBody>
          <a:bodyPr>
            <a:normAutofit/>
          </a:bodyPr>
          <a:lstStyle/>
          <a:p>
            <a:r>
              <a:rPr kumimoji="1" lang="zh-CN" altLang="en-US" dirty="0">
                <a:latin typeface="+mn-lt"/>
              </a:rPr>
              <a:t>终端获取</a:t>
            </a:r>
            <a:r>
              <a:rPr kumimoji="1" lang="en-US" altLang="zh-CN" dirty="0">
                <a:latin typeface="+mn-lt"/>
              </a:rPr>
              <a:t>IPv6</a:t>
            </a:r>
            <a:r>
              <a:rPr kumimoji="1" lang="zh-CN" altLang="en-US" dirty="0">
                <a:latin typeface="+mn-lt"/>
              </a:rPr>
              <a:t>地址</a:t>
            </a:r>
          </a:p>
        </p:txBody>
      </p:sp>
      <p:sp>
        <p:nvSpPr>
          <p:cNvPr id="6" name="矩形 5">
            <a:extLst>
              <a:ext uri="{FF2B5EF4-FFF2-40B4-BE49-F238E27FC236}">
                <a16:creationId xmlns:a16="http://schemas.microsoft.com/office/drawing/2014/main" id="{9BBC6340-FFFF-494B-AAA6-82A0C22BC138}"/>
              </a:ext>
            </a:extLst>
          </p:cNvPr>
          <p:cNvSpPr/>
          <p:nvPr/>
        </p:nvSpPr>
        <p:spPr>
          <a:xfrm>
            <a:off x="688808" y="790760"/>
            <a:ext cx="5028596" cy="385362"/>
          </a:xfrm>
          <a:prstGeom prst="rect">
            <a:avLst/>
          </a:prstGeom>
        </p:spPr>
        <p:txBody>
          <a:bodyPr wrap="square">
            <a:spAutoFit/>
          </a:bodyPr>
          <a:lstStyle/>
          <a:p>
            <a:pPr lvl="0">
              <a:lnSpc>
                <a:spcPct val="130000"/>
              </a:lnSpc>
              <a:defRPr/>
            </a:pPr>
            <a:r>
              <a:rPr lang="zh-CN" altLang="en-US" sz="1600" b="1" dirty="0">
                <a:solidFill>
                  <a:srgbClr val="FF0000"/>
                </a:solidFill>
                <a:latin typeface="Calibri"/>
                <a:ea typeface="微软雅黑"/>
              </a:rPr>
              <a:t>电脑：控制面板</a:t>
            </a:r>
            <a:r>
              <a:rPr lang="en-US" altLang="zh-CN" sz="1600" b="1" dirty="0">
                <a:solidFill>
                  <a:srgbClr val="FF0000"/>
                </a:solidFill>
                <a:latin typeface="Calibri"/>
                <a:ea typeface="微软雅黑"/>
              </a:rPr>
              <a:t>—</a:t>
            </a:r>
            <a:r>
              <a:rPr lang="zh-CN" altLang="en-US" sz="1600" b="1" dirty="0">
                <a:solidFill>
                  <a:srgbClr val="FF0000"/>
                </a:solidFill>
                <a:latin typeface="Calibri"/>
                <a:ea typeface="微软雅黑"/>
              </a:rPr>
              <a:t>网络和共享中心</a:t>
            </a:r>
            <a:r>
              <a:rPr lang="en-US" altLang="zh-CN" sz="1600" b="1" dirty="0">
                <a:solidFill>
                  <a:srgbClr val="FF0000"/>
                </a:solidFill>
                <a:latin typeface="Calibri"/>
                <a:ea typeface="微软雅黑"/>
              </a:rPr>
              <a:t>—</a:t>
            </a:r>
            <a:r>
              <a:rPr lang="zh-CN" altLang="en-US" sz="1600" b="1" dirty="0">
                <a:solidFill>
                  <a:srgbClr val="FF0000"/>
                </a:solidFill>
                <a:latin typeface="Calibri"/>
                <a:ea typeface="微软雅黑"/>
              </a:rPr>
              <a:t>更改适配器设置</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p:txBody>
      </p:sp>
      <p:pic>
        <p:nvPicPr>
          <p:cNvPr id="7" name="图片 6">
            <a:extLst>
              <a:ext uri="{FF2B5EF4-FFF2-40B4-BE49-F238E27FC236}">
                <a16:creationId xmlns:a16="http://schemas.microsoft.com/office/drawing/2014/main" id="{503AD182-8482-45EB-9066-45E9F6F1E67F}"/>
              </a:ext>
            </a:extLst>
          </p:cNvPr>
          <p:cNvPicPr>
            <a:picLocks noChangeAspect="1"/>
          </p:cNvPicPr>
          <p:nvPr/>
        </p:nvPicPr>
        <p:blipFill>
          <a:blip r:embed="rId3"/>
          <a:stretch>
            <a:fillRect/>
          </a:stretch>
        </p:blipFill>
        <p:spPr>
          <a:xfrm>
            <a:off x="402191" y="1285157"/>
            <a:ext cx="5028596" cy="5264566"/>
          </a:xfrm>
          <a:prstGeom prst="rect">
            <a:avLst/>
          </a:prstGeom>
        </p:spPr>
      </p:pic>
      <p:pic>
        <p:nvPicPr>
          <p:cNvPr id="8" name="图片 7">
            <a:extLst>
              <a:ext uri="{FF2B5EF4-FFF2-40B4-BE49-F238E27FC236}">
                <a16:creationId xmlns:a16="http://schemas.microsoft.com/office/drawing/2014/main" id="{CE6A9FEA-E117-4184-AE2F-109F1517FE1D}"/>
              </a:ext>
            </a:extLst>
          </p:cNvPr>
          <p:cNvPicPr>
            <a:picLocks noChangeAspect="1"/>
          </p:cNvPicPr>
          <p:nvPr/>
        </p:nvPicPr>
        <p:blipFill>
          <a:blip r:embed="rId4"/>
          <a:stretch>
            <a:fillRect/>
          </a:stretch>
        </p:blipFill>
        <p:spPr>
          <a:xfrm>
            <a:off x="5506065" y="1176122"/>
            <a:ext cx="6437824" cy="4117563"/>
          </a:xfrm>
          <a:prstGeom prst="rect">
            <a:avLst/>
          </a:prstGeom>
        </p:spPr>
      </p:pic>
      <p:pic>
        <p:nvPicPr>
          <p:cNvPr id="9" name="图片 8">
            <a:extLst>
              <a:ext uri="{FF2B5EF4-FFF2-40B4-BE49-F238E27FC236}">
                <a16:creationId xmlns:a16="http://schemas.microsoft.com/office/drawing/2014/main" id="{CDB714DC-8612-4F58-84D7-7162D73EDCF8}"/>
              </a:ext>
            </a:extLst>
          </p:cNvPr>
          <p:cNvPicPr>
            <a:picLocks noChangeAspect="1"/>
          </p:cNvPicPr>
          <p:nvPr/>
        </p:nvPicPr>
        <p:blipFill>
          <a:blip r:embed="rId5"/>
          <a:stretch>
            <a:fillRect/>
          </a:stretch>
        </p:blipFill>
        <p:spPr>
          <a:xfrm>
            <a:off x="1730477" y="1402964"/>
            <a:ext cx="7734146" cy="4736360"/>
          </a:xfrm>
          <a:prstGeom prst="rect">
            <a:avLst/>
          </a:prstGeom>
        </p:spPr>
      </p:pic>
    </p:spTree>
    <p:extLst>
      <p:ext uri="{BB962C8B-B14F-4D97-AF65-F5344CB8AC3E}">
        <p14:creationId xmlns:p14="http://schemas.microsoft.com/office/powerpoint/2010/main" val="352406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3365024" cy="480131"/>
          </a:xfrm>
        </p:spPr>
        <p:txBody>
          <a:bodyPr>
            <a:normAutofit/>
          </a:bodyPr>
          <a:lstStyle/>
          <a:p>
            <a:r>
              <a:rPr kumimoji="1" lang="zh-CN" altLang="en-US" dirty="0">
                <a:latin typeface="+mn-lt"/>
              </a:rPr>
              <a:t>终端获取</a:t>
            </a:r>
            <a:r>
              <a:rPr kumimoji="1" lang="en-US" altLang="zh-CN" dirty="0">
                <a:latin typeface="+mn-lt"/>
              </a:rPr>
              <a:t>IPv6</a:t>
            </a:r>
            <a:r>
              <a:rPr kumimoji="1" lang="zh-CN" altLang="en-US" dirty="0">
                <a:latin typeface="+mn-lt"/>
              </a:rPr>
              <a:t>地址</a:t>
            </a:r>
          </a:p>
        </p:txBody>
      </p:sp>
      <p:sp>
        <p:nvSpPr>
          <p:cNvPr id="6" name="矩形 5">
            <a:extLst>
              <a:ext uri="{FF2B5EF4-FFF2-40B4-BE49-F238E27FC236}">
                <a16:creationId xmlns:a16="http://schemas.microsoft.com/office/drawing/2014/main" id="{9BBC6340-FFFF-494B-AAA6-82A0C22BC138}"/>
              </a:ext>
            </a:extLst>
          </p:cNvPr>
          <p:cNvSpPr/>
          <p:nvPr/>
        </p:nvSpPr>
        <p:spPr>
          <a:xfrm>
            <a:off x="688808" y="790760"/>
            <a:ext cx="5028596" cy="385362"/>
          </a:xfrm>
          <a:prstGeom prst="rect">
            <a:avLst/>
          </a:prstGeom>
        </p:spPr>
        <p:txBody>
          <a:bodyPr wrap="square">
            <a:spAutoFit/>
          </a:bodyPr>
          <a:lstStyle/>
          <a:p>
            <a:pPr lvl="0">
              <a:lnSpc>
                <a:spcPct val="130000"/>
              </a:lnSpc>
              <a:defRPr/>
            </a:pPr>
            <a:r>
              <a:rPr lang="zh-CN" altLang="en-US" sz="1600" b="1" dirty="0">
                <a:solidFill>
                  <a:srgbClr val="FF0000"/>
                </a:solidFill>
                <a:latin typeface="Calibri"/>
                <a:ea typeface="微软雅黑"/>
              </a:rPr>
              <a:t>手机：用户终端</a:t>
            </a:r>
            <a:r>
              <a:rPr lang="en-US" altLang="zh-CN" sz="1600" b="1" dirty="0">
                <a:solidFill>
                  <a:srgbClr val="FF0000"/>
                </a:solidFill>
                <a:latin typeface="Calibri"/>
                <a:ea typeface="微软雅黑"/>
              </a:rPr>
              <a:t>—</a:t>
            </a:r>
            <a:r>
              <a:rPr lang="zh-CN" altLang="en-US" sz="1600" b="1" dirty="0">
                <a:solidFill>
                  <a:srgbClr val="FF0000"/>
                </a:solidFill>
                <a:latin typeface="Calibri"/>
                <a:ea typeface="微软雅黑"/>
              </a:rPr>
              <a:t>网络和共享中心</a:t>
            </a:r>
            <a:r>
              <a:rPr lang="en-US" altLang="zh-CN" sz="1600" b="1" dirty="0">
                <a:solidFill>
                  <a:srgbClr val="FF0000"/>
                </a:solidFill>
                <a:latin typeface="Calibri"/>
                <a:ea typeface="微软雅黑"/>
              </a:rPr>
              <a:t>—</a:t>
            </a:r>
            <a:r>
              <a:rPr lang="zh-CN" altLang="en-US" sz="1600" b="1" dirty="0">
                <a:solidFill>
                  <a:srgbClr val="FF0000"/>
                </a:solidFill>
                <a:latin typeface="Calibri"/>
                <a:ea typeface="微软雅黑"/>
              </a:rPr>
              <a:t>更改适配器设置</a:t>
            </a:r>
            <a:endParaRPr kumimoji="0" lang="en-US" altLang="zh-CN" sz="1600" b="0" i="0" u="none" strike="noStrike" kern="1200" cap="none" spc="0" normalizeH="0" baseline="0" noProof="0" dirty="0">
              <a:ln>
                <a:noFill/>
              </a:ln>
              <a:solidFill>
                <a:schemeClr val="tx1">
                  <a:lumMod val="85000"/>
                  <a:lumOff val="15000"/>
                </a:schemeClr>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7819DBA1-5608-40B7-815D-12140BE2F472}"/>
              </a:ext>
            </a:extLst>
          </p:cNvPr>
          <p:cNvPicPr>
            <a:picLocks noChangeAspect="1"/>
          </p:cNvPicPr>
          <p:nvPr/>
        </p:nvPicPr>
        <p:blipFill>
          <a:blip r:embed="rId3"/>
          <a:stretch>
            <a:fillRect/>
          </a:stretch>
        </p:blipFill>
        <p:spPr>
          <a:xfrm>
            <a:off x="713086" y="1270891"/>
            <a:ext cx="2490020" cy="4980039"/>
          </a:xfrm>
          <a:prstGeom prst="rect">
            <a:avLst/>
          </a:prstGeom>
        </p:spPr>
      </p:pic>
      <p:pic>
        <p:nvPicPr>
          <p:cNvPr id="11" name="图片 10">
            <a:extLst>
              <a:ext uri="{FF2B5EF4-FFF2-40B4-BE49-F238E27FC236}">
                <a16:creationId xmlns:a16="http://schemas.microsoft.com/office/drawing/2014/main" id="{4D58C0A2-7DD9-4379-87BD-DF0C4AA58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901" y="1270890"/>
            <a:ext cx="2801273" cy="4980040"/>
          </a:xfrm>
          <a:prstGeom prst="rect">
            <a:avLst/>
          </a:prstGeom>
        </p:spPr>
      </p:pic>
      <p:pic>
        <p:nvPicPr>
          <p:cNvPr id="13" name="图片 12">
            <a:extLst>
              <a:ext uri="{FF2B5EF4-FFF2-40B4-BE49-F238E27FC236}">
                <a16:creationId xmlns:a16="http://schemas.microsoft.com/office/drawing/2014/main" id="{D6131C6D-E12B-4BD7-A08E-1110F65D4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974" y="1270890"/>
            <a:ext cx="2801273" cy="4980040"/>
          </a:xfrm>
          <a:prstGeom prst="rect">
            <a:avLst/>
          </a:prstGeom>
        </p:spPr>
      </p:pic>
    </p:spTree>
    <p:extLst>
      <p:ext uri="{BB962C8B-B14F-4D97-AF65-F5344CB8AC3E}">
        <p14:creationId xmlns:p14="http://schemas.microsoft.com/office/powerpoint/2010/main" val="83745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21CEB09-85A9-BE4B-BC85-C16F5475A90A}"/>
              </a:ext>
            </a:extLst>
          </p:cNvPr>
          <p:cNvGrpSpPr/>
          <p:nvPr/>
        </p:nvGrpSpPr>
        <p:grpSpPr>
          <a:xfrm>
            <a:off x="6541817" y="1342830"/>
            <a:ext cx="5393254" cy="461665"/>
            <a:chOff x="6836846" y="1580502"/>
            <a:chExt cx="5393254" cy="461665"/>
          </a:xfrm>
        </p:grpSpPr>
        <p:sp>
          <p:nvSpPr>
            <p:cNvPr id="22" name="文本框 21">
              <a:extLst>
                <a:ext uri="{FF2B5EF4-FFF2-40B4-BE49-F238E27FC236}">
                  <a16:creationId xmlns:a16="http://schemas.microsoft.com/office/drawing/2014/main" id="{23E3D7E5-0215-47BB-99A9-EB59656BC5E4}"/>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schemeClr val="tx1"/>
                  </a:solidFill>
                </a:rPr>
                <a:t>IPv6</a:t>
              </a:r>
              <a:r>
                <a:rPr lang="zh-CN" altLang="en-US" sz="2200" spc="0" dirty="0">
                  <a:solidFill>
                    <a:schemeClr val="tx1"/>
                  </a:solidFill>
                </a:rPr>
                <a:t>的产生背景</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8" name="组合 7">
              <a:extLst>
                <a:ext uri="{FF2B5EF4-FFF2-40B4-BE49-F238E27FC236}">
                  <a16:creationId xmlns:a16="http://schemas.microsoft.com/office/drawing/2014/main" id="{F62DC326-F6AE-8748-BAD0-720551BD6EAD}"/>
                </a:ext>
              </a:extLst>
            </p:cNvPr>
            <p:cNvGrpSpPr/>
            <p:nvPr/>
          </p:nvGrpSpPr>
          <p:grpSpPr>
            <a:xfrm>
              <a:off x="6836846" y="1580502"/>
              <a:ext cx="724132" cy="461665"/>
              <a:chOff x="6361508" y="2605227"/>
              <a:chExt cx="724132" cy="461665"/>
            </a:xfrm>
          </p:grpSpPr>
          <p:sp>
            <p:nvSpPr>
              <p:cNvPr id="40" name="文本框 39">
                <a:extLst>
                  <a:ext uri="{FF2B5EF4-FFF2-40B4-BE49-F238E27FC236}">
                    <a16:creationId xmlns:a16="http://schemas.microsoft.com/office/drawing/2014/main" id="{6EB8685C-2364-4EE9-8E80-52A7E9F91839}"/>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01</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3" name="椭圆 2">
                <a:extLst>
                  <a:ext uri="{FF2B5EF4-FFF2-40B4-BE49-F238E27FC236}">
                    <a16:creationId xmlns:a16="http://schemas.microsoft.com/office/drawing/2014/main" id="{B6EC0E1F-C298-AD4F-9B1C-A69AA9ED6580}"/>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38" name="组合 37">
            <a:extLst>
              <a:ext uri="{FF2B5EF4-FFF2-40B4-BE49-F238E27FC236}">
                <a16:creationId xmlns:a16="http://schemas.microsoft.com/office/drawing/2014/main" id="{70CF88C6-5ECF-884C-8411-C733537721F6}"/>
              </a:ext>
            </a:extLst>
          </p:cNvPr>
          <p:cNvGrpSpPr/>
          <p:nvPr/>
        </p:nvGrpSpPr>
        <p:grpSpPr>
          <a:xfrm>
            <a:off x="6541817" y="2228653"/>
            <a:ext cx="5393254" cy="461665"/>
            <a:chOff x="6836846" y="1580502"/>
            <a:chExt cx="5393254" cy="461665"/>
          </a:xfrm>
        </p:grpSpPr>
        <p:sp>
          <p:nvSpPr>
            <p:cNvPr id="39" name="文本框 38">
              <a:extLst>
                <a:ext uri="{FF2B5EF4-FFF2-40B4-BE49-F238E27FC236}">
                  <a16:creationId xmlns:a16="http://schemas.microsoft.com/office/drawing/2014/main" id="{EF5928DA-DF6C-A244-A192-848A42C35ED1}"/>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schemeClr val="tx1"/>
                  </a:solidFill>
                </a:rPr>
                <a:t>什么是</a:t>
              </a:r>
              <a:r>
                <a:rPr lang="en-US" altLang="zh-CN" sz="2200" spc="0" dirty="0">
                  <a:solidFill>
                    <a:schemeClr val="tx1"/>
                  </a:solidFill>
                </a:rPr>
                <a:t>IPv6</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42" name="组合 41">
              <a:extLst>
                <a:ext uri="{FF2B5EF4-FFF2-40B4-BE49-F238E27FC236}">
                  <a16:creationId xmlns:a16="http://schemas.microsoft.com/office/drawing/2014/main" id="{689004C0-6F63-1C42-A91A-EFB03B93AEC2}"/>
                </a:ext>
              </a:extLst>
            </p:cNvPr>
            <p:cNvGrpSpPr/>
            <p:nvPr/>
          </p:nvGrpSpPr>
          <p:grpSpPr>
            <a:xfrm>
              <a:off x="6836846" y="1580502"/>
              <a:ext cx="724132" cy="461665"/>
              <a:chOff x="6361508" y="2605227"/>
              <a:chExt cx="724132" cy="461665"/>
            </a:xfrm>
          </p:grpSpPr>
          <p:sp>
            <p:nvSpPr>
              <p:cNvPr id="43" name="文本框 42">
                <a:extLst>
                  <a:ext uri="{FF2B5EF4-FFF2-40B4-BE49-F238E27FC236}">
                    <a16:creationId xmlns:a16="http://schemas.microsoft.com/office/drawing/2014/main" id="{EB7F6906-083D-2544-9ADA-B7F5C54947AE}"/>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02</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44" name="椭圆 43">
                <a:extLst>
                  <a:ext uri="{FF2B5EF4-FFF2-40B4-BE49-F238E27FC236}">
                    <a16:creationId xmlns:a16="http://schemas.microsoft.com/office/drawing/2014/main" id="{C5B2594F-04B5-5448-98F0-941ECC847228}"/>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45" name="组合 44">
            <a:extLst>
              <a:ext uri="{FF2B5EF4-FFF2-40B4-BE49-F238E27FC236}">
                <a16:creationId xmlns:a16="http://schemas.microsoft.com/office/drawing/2014/main" id="{865EB0F2-01AD-D043-923F-333D9DF2B85B}"/>
              </a:ext>
            </a:extLst>
          </p:cNvPr>
          <p:cNvGrpSpPr/>
          <p:nvPr/>
        </p:nvGrpSpPr>
        <p:grpSpPr>
          <a:xfrm>
            <a:off x="6541817" y="3114476"/>
            <a:ext cx="5393254" cy="461665"/>
            <a:chOff x="6836846" y="1580502"/>
            <a:chExt cx="5393254" cy="461665"/>
          </a:xfrm>
        </p:grpSpPr>
        <p:sp>
          <p:nvSpPr>
            <p:cNvPr id="47" name="文本框 46">
              <a:extLst>
                <a:ext uri="{FF2B5EF4-FFF2-40B4-BE49-F238E27FC236}">
                  <a16:creationId xmlns:a16="http://schemas.microsoft.com/office/drawing/2014/main" id="{B6C5F6C4-8FD3-644D-A39B-9855AFA12053}"/>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kumimoji="0" lang="zh-CN" altLang="en-US" sz="2200" b="1" i="0" u="none" strike="noStrike" kern="1200" cap="none" spc="0" normalizeH="0" baseline="0" noProof="0" dirty="0">
                  <a:ln>
                    <a:noFill/>
                  </a:ln>
                  <a:solidFill>
                    <a:schemeClr val="tx1"/>
                  </a:solidFill>
                  <a:effectLst/>
                  <a:uLnTx/>
                  <a:uFillTx/>
                  <a:latin typeface="微软雅黑"/>
                  <a:ea typeface="微软雅黑"/>
                  <a:cs typeface="+mn-cs"/>
                </a:rPr>
                <a:t>国内外</a:t>
              </a:r>
              <a:r>
                <a:rPr kumimoji="0" lang="en-US" altLang="zh-CN" sz="2200" b="1" i="0" u="none" strike="noStrike" kern="1200" cap="none" spc="0" normalizeH="0" baseline="0" noProof="0" dirty="0">
                  <a:ln>
                    <a:noFill/>
                  </a:ln>
                  <a:solidFill>
                    <a:schemeClr val="tx1"/>
                  </a:solidFill>
                  <a:effectLst/>
                  <a:uLnTx/>
                  <a:uFillTx/>
                  <a:latin typeface="微软雅黑"/>
                  <a:ea typeface="微软雅黑"/>
                  <a:cs typeface="+mn-cs"/>
                </a:rPr>
                <a:t>IPv6</a:t>
              </a:r>
              <a:r>
                <a:rPr kumimoji="0" lang="zh-CN" altLang="en-US" sz="2200" b="1" i="0" u="none" strike="noStrike" kern="1200" cap="none" spc="0" normalizeH="0" baseline="0" noProof="0" dirty="0">
                  <a:ln>
                    <a:noFill/>
                  </a:ln>
                  <a:solidFill>
                    <a:schemeClr val="tx1"/>
                  </a:solidFill>
                  <a:effectLst/>
                  <a:uLnTx/>
                  <a:uFillTx/>
                  <a:latin typeface="微软雅黑"/>
                  <a:ea typeface="微软雅黑"/>
                  <a:cs typeface="+mn-cs"/>
                </a:rPr>
                <a:t>部署情况</a:t>
              </a:r>
            </a:p>
          </p:txBody>
        </p:sp>
        <p:grpSp>
          <p:nvGrpSpPr>
            <p:cNvPr id="48" name="组合 47">
              <a:extLst>
                <a:ext uri="{FF2B5EF4-FFF2-40B4-BE49-F238E27FC236}">
                  <a16:creationId xmlns:a16="http://schemas.microsoft.com/office/drawing/2014/main" id="{25C5543A-7E87-2C46-8525-ADC436E36B11}"/>
                </a:ext>
              </a:extLst>
            </p:cNvPr>
            <p:cNvGrpSpPr/>
            <p:nvPr/>
          </p:nvGrpSpPr>
          <p:grpSpPr>
            <a:xfrm>
              <a:off x="6836846" y="1580502"/>
              <a:ext cx="724132" cy="461665"/>
              <a:chOff x="6361508" y="2605227"/>
              <a:chExt cx="724132" cy="461665"/>
            </a:xfrm>
          </p:grpSpPr>
          <p:sp>
            <p:nvSpPr>
              <p:cNvPr id="49" name="文本框 48">
                <a:extLst>
                  <a:ext uri="{FF2B5EF4-FFF2-40B4-BE49-F238E27FC236}">
                    <a16:creationId xmlns:a16="http://schemas.microsoft.com/office/drawing/2014/main" id="{9F7F753F-304E-1D49-9F27-165CB55593FD}"/>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03</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50" name="椭圆 49">
                <a:extLst>
                  <a:ext uri="{FF2B5EF4-FFF2-40B4-BE49-F238E27FC236}">
                    <a16:creationId xmlns:a16="http://schemas.microsoft.com/office/drawing/2014/main" id="{4E09EEDF-48DA-114D-AD52-1D42CBAC8B23}"/>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17" name="组合 16">
            <a:extLst>
              <a:ext uri="{FF2B5EF4-FFF2-40B4-BE49-F238E27FC236}">
                <a16:creationId xmlns:a16="http://schemas.microsoft.com/office/drawing/2014/main" id="{3CBB6E76-12CC-2043-99C8-92686A09EE38}"/>
              </a:ext>
            </a:extLst>
          </p:cNvPr>
          <p:cNvGrpSpPr/>
          <p:nvPr/>
        </p:nvGrpSpPr>
        <p:grpSpPr>
          <a:xfrm>
            <a:off x="6541817" y="4000299"/>
            <a:ext cx="5393254" cy="461665"/>
            <a:chOff x="6836846" y="1580502"/>
            <a:chExt cx="5393254" cy="461665"/>
          </a:xfrm>
        </p:grpSpPr>
        <p:sp>
          <p:nvSpPr>
            <p:cNvPr id="18" name="文本框 17">
              <a:extLst>
                <a:ext uri="{FF2B5EF4-FFF2-40B4-BE49-F238E27FC236}">
                  <a16:creationId xmlns:a16="http://schemas.microsoft.com/office/drawing/2014/main" id="{B29DCEA9-3FC4-F64F-8006-06AF4F5180B6}"/>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schemeClr val="tx1"/>
                  </a:solidFill>
                </a:rPr>
                <a:t>电教馆</a:t>
              </a:r>
              <a:r>
                <a:rPr lang="en-US" altLang="zh-CN" sz="2200" spc="0" dirty="0">
                  <a:solidFill>
                    <a:schemeClr val="tx1"/>
                  </a:solidFill>
                </a:rPr>
                <a:t>IPv6</a:t>
              </a:r>
              <a:r>
                <a:rPr lang="zh-CN" altLang="en-US" sz="2200" spc="0" dirty="0">
                  <a:solidFill>
                    <a:schemeClr val="tx1"/>
                  </a:solidFill>
                </a:rPr>
                <a:t>部署设计</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19" name="组合 18">
              <a:extLst>
                <a:ext uri="{FF2B5EF4-FFF2-40B4-BE49-F238E27FC236}">
                  <a16:creationId xmlns:a16="http://schemas.microsoft.com/office/drawing/2014/main" id="{2562E56A-2052-1642-BFFA-377D75E4C693}"/>
                </a:ext>
              </a:extLst>
            </p:cNvPr>
            <p:cNvGrpSpPr/>
            <p:nvPr/>
          </p:nvGrpSpPr>
          <p:grpSpPr>
            <a:xfrm>
              <a:off x="6836846" y="1580502"/>
              <a:ext cx="724132" cy="461665"/>
              <a:chOff x="6361508" y="2605227"/>
              <a:chExt cx="724132" cy="461665"/>
            </a:xfrm>
          </p:grpSpPr>
          <p:sp>
            <p:nvSpPr>
              <p:cNvPr id="20" name="文本框 19">
                <a:extLst>
                  <a:ext uri="{FF2B5EF4-FFF2-40B4-BE49-F238E27FC236}">
                    <a16:creationId xmlns:a16="http://schemas.microsoft.com/office/drawing/2014/main" id="{316B5208-E9D1-5646-8A59-EE20DBE8E435}"/>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04</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1" name="椭圆 20">
                <a:extLst>
                  <a:ext uri="{FF2B5EF4-FFF2-40B4-BE49-F238E27FC236}">
                    <a16:creationId xmlns:a16="http://schemas.microsoft.com/office/drawing/2014/main" id="{FF730128-AC92-D149-9474-E7C66F3F1D0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23" name="组合 22">
            <a:extLst>
              <a:ext uri="{FF2B5EF4-FFF2-40B4-BE49-F238E27FC236}">
                <a16:creationId xmlns:a16="http://schemas.microsoft.com/office/drawing/2014/main" id="{1F8560DE-9B8D-3B4E-911C-B327879A7C6E}"/>
              </a:ext>
            </a:extLst>
          </p:cNvPr>
          <p:cNvGrpSpPr/>
          <p:nvPr/>
        </p:nvGrpSpPr>
        <p:grpSpPr>
          <a:xfrm>
            <a:off x="6541817" y="4886122"/>
            <a:ext cx="5393254" cy="461665"/>
            <a:chOff x="6836846" y="1580502"/>
            <a:chExt cx="5393254" cy="461665"/>
          </a:xfrm>
        </p:grpSpPr>
        <p:sp>
          <p:nvSpPr>
            <p:cNvPr id="24" name="文本框 23">
              <a:extLst>
                <a:ext uri="{FF2B5EF4-FFF2-40B4-BE49-F238E27FC236}">
                  <a16:creationId xmlns:a16="http://schemas.microsoft.com/office/drawing/2014/main" id="{8C51C756-70F2-E342-9DF1-FB516DD04638}"/>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srgbClr val="FF0000"/>
                  </a:solidFill>
                </a:rPr>
                <a:t>IPv6</a:t>
              </a:r>
              <a:r>
                <a:rPr lang="zh-CN" altLang="en-US" sz="2200" spc="0" dirty="0">
                  <a:solidFill>
                    <a:srgbClr val="FF0000"/>
                  </a:solidFill>
                </a:rPr>
                <a:t>部署</a:t>
              </a:r>
              <a:r>
                <a:rPr lang="en-US" altLang="zh-CN" sz="2200" spc="0" dirty="0">
                  <a:solidFill>
                    <a:srgbClr val="FF0000"/>
                  </a:solidFill>
                </a:rPr>
                <a:t>Q&amp;A</a:t>
              </a:r>
              <a:endParaRPr kumimoji="0" lang="zh-CN" altLang="en-US" sz="2200" b="1" i="0" u="none" strike="noStrike" kern="1200" cap="none" spc="0" normalizeH="0" baseline="0" noProof="0" dirty="0">
                <a:ln>
                  <a:noFill/>
                </a:ln>
                <a:solidFill>
                  <a:srgbClr val="FF0000"/>
                </a:solidFill>
                <a:effectLst/>
                <a:uLnTx/>
                <a:uFillTx/>
                <a:latin typeface="微软雅黑"/>
                <a:ea typeface="微软雅黑"/>
              </a:endParaRPr>
            </a:p>
          </p:txBody>
        </p:sp>
        <p:grpSp>
          <p:nvGrpSpPr>
            <p:cNvPr id="25" name="组合 24">
              <a:extLst>
                <a:ext uri="{FF2B5EF4-FFF2-40B4-BE49-F238E27FC236}">
                  <a16:creationId xmlns:a16="http://schemas.microsoft.com/office/drawing/2014/main" id="{853E7A66-AE30-4849-8495-56BFE9233A39}"/>
                </a:ext>
              </a:extLst>
            </p:cNvPr>
            <p:cNvGrpSpPr/>
            <p:nvPr/>
          </p:nvGrpSpPr>
          <p:grpSpPr>
            <a:xfrm>
              <a:off x="6836846" y="1580502"/>
              <a:ext cx="724132" cy="461665"/>
              <a:chOff x="6361508" y="2605227"/>
              <a:chExt cx="724132" cy="461665"/>
            </a:xfrm>
          </p:grpSpPr>
          <p:sp>
            <p:nvSpPr>
              <p:cNvPr id="26" name="文本框 25">
                <a:extLst>
                  <a:ext uri="{FF2B5EF4-FFF2-40B4-BE49-F238E27FC236}">
                    <a16:creationId xmlns:a16="http://schemas.microsoft.com/office/drawing/2014/main" id="{F2FCE3C8-B17B-1D4B-85F7-0BBFFED30646}"/>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05</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7" name="椭圆 26">
                <a:extLst>
                  <a:ext uri="{FF2B5EF4-FFF2-40B4-BE49-F238E27FC236}">
                    <a16:creationId xmlns:a16="http://schemas.microsoft.com/office/drawing/2014/main" id="{A639E6FD-59DF-F144-86C3-78121C6D923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spTree>
    <p:extLst>
      <p:ext uri="{BB962C8B-B14F-4D97-AF65-F5344CB8AC3E}">
        <p14:creationId xmlns:p14="http://schemas.microsoft.com/office/powerpoint/2010/main" val="35674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3365024" cy="480131"/>
          </a:xfrm>
        </p:spPr>
        <p:txBody>
          <a:bodyPr>
            <a:normAutofit/>
          </a:bodyPr>
          <a:lstStyle/>
          <a:p>
            <a:r>
              <a:rPr kumimoji="1" lang="en-US" altLang="zh-Hans" dirty="0">
                <a:latin typeface="Arial" panose="020B0604020202020204" pitchFamily="34" charset="0"/>
                <a:cs typeface="Arial" panose="020B0604020202020204" pitchFamily="34" charset="0"/>
              </a:rPr>
              <a:t>IP</a:t>
            </a:r>
            <a:r>
              <a:rPr kumimoji="1" lang="en-US" altLang="zh-CN" dirty="0">
                <a:latin typeface="Arial" panose="020B0604020202020204" pitchFamily="34" charset="0"/>
                <a:cs typeface="Arial" panose="020B0604020202020204" pitchFamily="34" charset="0"/>
              </a:rPr>
              <a:t>v6</a:t>
            </a:r>
            <a:r>
              <a:rPr kumimoji="1" lang="zh-CN" altLang="en-US" dirty="0">
                <a:latin typeface="Arial" panose="020B0604020202020204" pitchFamily="34" charset="0"/>
                <a:cs typeface="Arial" panose="020B0604020202020204" pitchFamily="34" charset="0"/>
              </a:rPr>
              <a:t>部署</a:t>
            </a:r>
            <a:r>
              <a:rPr kumimoji="1" lang="en-US" altLang="zh-CN" dirty="0">
                <a:latin typeface="Arial" panose="020B0604020202020204" pitchFamily="34" charset="0"/>
                <a:cs typeface="Arial" panose="020B0604020202020204" pitchFamily="34" charset="0"/>
              </a:rPr>
              <a:t>Q&amp;A</a:t>
            </a:r>
            <a:endParaRPr kumimoji="1" lang="zh-CN" altLang="en-US" dirty="0">
              <a:latin typeface="+mn-lt"/>
            </a:endParaRPr>
          </a:p>
        </p:txBody>
      </p:sp>
      <p:sp>
        <p:nvSpPr>
          <p:cNvPr id="3" name="流程图: 过程 2">
            <a:extLst>
              <a:ext uri="{FF2B5EF4-FFF2-40B4-BE49-F238E27FC236}">
                <a16:creationId xmlns:a16="http://schemas.microsoft.com/office/drawing/2014/main" id="{07F87823-2076-4153-BCAC-B4620031D957}"/>
              </a:ext>
            </a:extLst>
          </p:cNvPr>
          <p:cNvSpPr/>
          <p:nvPr/>
        </p:nvSpPr>
        <p:spPr>
          <a:xfrm>
            <a:off x="982029" y="865098"/>
            <a:ext cx="2641600" cy="350662"/>
          </a:xfrm>
          <a:prstGeom prst="flowChartProcess">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Q</a:t>
            </a:r>
            <a:r>
              <a:rPr lang="zh-CN" altLang="en-US" b="1" dirty="0">
                <a:solidFill>
                  <a:schemeClr val="tx1"/>
                </a:solidFill>
              </a:rPr>
              <a:t>：</a:t>
            </a:r>
            <a:r>
              <a:rPr lang="en-US" altLang="zh-CN" b="1" dirty="0">
                <a:solidFill>
                  <a:schemeClr val="tx1"/>
                </a:solidFill>
              </a:rPr>
              <a:t>IPv6</a:t>
            </a:r>
            <a:r>
              <a:rPr lang="zh-CN" altLang="en-US" b="1" dirty="0">
                <a:solidFill>
                  <a:schemeClr val="tx1"/>
                </a:solidFill>
              </a:rPr>
              <a:t>地址该怎么用？</a:t>
            </a:r>
            <a:endParaRPr lang="en-US" altLang="zh-CN" b="1" dirty="0">
              <a:solidFill>
                <a:schemeClr val="tx1"/>
              </a:solidFill>
            </a:endParaRPr>
          </a:p>
        </p:txBody>
      </p:sp>
      <p:sp>
        <p:nvSpPr>
          <p:cNvPr id="5" name="流程图: 过程 4">
            <a:extLst>
              <a:ext uri="{FF2B5EF4-FFF2-40B4-BE49-F238E27FC236}">
                <a16:creationId xmlns:a16="http://schemas.microsoft.com/office/drawing/2014/main" id="{1E9159BF-6651-48AF-8894-3C8A5016F7C8}"/>
              </a:ext>
            </a:extLst>
          </p:cNvPr>
          <p:cNvSpPr/>
          <p:nvPr/>
        </p:nvSpPr>
        <p:spPr>
          <a:xfrm>
            <a:off x="982029" y="1215760"/>
            <a:ext cx="9712960" cy="480131"/>
          </a:xfrm>
          <a:prstGeom prst="flowChartProcess">
            <a:avLst/>
          </a:prstGeom>
          <a:solidFill>
            <a:srgbClr val="1199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A</a:t>
            </a:r>
            <a:r>
              <a:rPr lang="zh-CN" altLang="en-US" b="1" dirty="0">
                <a:solidFill>
                  <a:schemeClr val="tx1"/>
                </a:solidFill>
              </a:rPr>
              <a:t>：终端默认开启双协议栈的方式，即电脑同时使用</a:t>
            </a:r>
            <a:r>
              <a:rPr lang="en-US" altLang="zh-CN" b="1" dirty="0">
                <a:solidFill>
                  <a:schemeClr val="tx1"/>
                </a:solidFill>
              </a:rPr>
              <a:t>IPv4</a:t>
            </a:r>
            <a:r>
              <a:rPr lang="zh-CN" altLang="en-US" b="1" dirty="0">
                <a:solidFill>
                  <a:schemeClr val="tx1"/>
                </a:solidFill>
              </a:rPr>
              <a:t>和</a:t>
            </a:r>
            <a:r>
              <a:rPr lang="en-US" altLang="zh-CN" b="1" dirty="0">
                <a:solidFill>
                  <a:schemeClr val="tx1"/>
                </a:solidFill>
              </a:rPr>
              <a:t>IPv6</a:t>
            </a:r>
            <a:r>
              <a:rPr lang="zh-CN" altLang="en-US" b="1" dirty="0">
                <a:solidFill>
                  <a:schemeClr val="tx1"/>
                </a:solidFill>
              </a:rPr>
              <a:t>地址，访问</a:t>
            </a:r>
            <a:r>
              <a:rPr lang="en-US" altLang="zh-CN" b="1" dirty="0">
                <a:solidFill>
                  <a:schemeClr val="tx1"/>
                </a:solidFill>
              </a:rPr>
              <a:t>v4</a:t>
            </a:r>
            <a:r>
              <a:rPr lang="zh-CN" altLang="en-US" b="1" dirty="0">
                <a:solidFill>
                  <a:schemeClr val="tx1"/>
                </a:solidFill>
              </a:rPr>
              <a:t>走</a:t>
            </a:r>
            <a:r>
              <a:rPr lang="en-US" altLang="zh-CN" b="1" dirty="0">
                <a:solidFill>
                  <a:schemeClr val="tx1"/>
                </a:solidFill>
              </a:rPr>
              <a:t>v4,</a:t>
            </a:r>
            <a:r>
              <a:rPr lang="zh-CN" altLang="en-US" b="1" dirty="0">
                <a:solidFill>
                  <a:schemeClr val="tx1"/>
                </a:solidFill>
              </a:rPr>
              <a:t>访问</a:t>
            </a:r>
            <a:r>
              <a:rPr lang="en-US" altLang="zh-CN" b="1" dirty="0">
                <a:solidFill>
                  <a:schemeClr val="tx1"/>
                </a:solidFill>
              </a:rPr>
              <a:t>v6</a:t>
            </a:r>
            <a:r>
              <a:rPr lang="zh-CN" altLang="en-US" b="1" dirty="0">
                <a:solidFill>
                  <a:schemeClr val="tx1"/>
                </a:solidFill>
              </a:rPr>
              <a:t>走</a:t>
            </a:r>
            <a:r>
              <a:rPr lang="en-US" altLang="zh-CN" b="1" dirty="0">
                <a:solidFill>
                  <a:schemeClr val="tx1"/>
                </a:solidFill>
              </a:rPr>
              <a:t>v6</a:t>
            </a:r>
            <a:r>
              <a:rPr lang="zh-CN" altLang="en-US" b="1" dirty="0">
                <a:solidFill>
                  <a:schemeClr val="tx1"/>
                </a:solidFill>
              </a:rPr>
              <a:t>。</a:t>
            </a:r>
          </a:p>
        </p:txBody>
      </p:sp>
      <p:sp>
        <p:nvSpPr>
          <p:cNvPr id="6" name="流程图: 过程 5">
            <a:extLst>
              <a:ext uri="{FF2B5EF4-FFF2-40B4-BE49-F238E27FC236}">
                <a16:creationId xmlns:a16="http://schemas.microsoft.com/office/drawing/2014/main" id="{D312FED3-7D5F-4AFB-A6AA-ABA24F4E1A9A}"/>
              </a:ext>
            </a:extLst>
          </p:cNvPr>
          <p:cNvSpPr/>
          <p:nvPr/>
        </p:nvSpPr>
        <p:spPr>
          <a:xfrm>
            <a:off x="982029" y="1798161"/>
            <a:ext cx="2641600" cy="380318"/>
          </a:xfrm>
          <a:prstGeom prst="flowChartProcess">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Q</a:t>
            </a:r>
            <a:r>
              <a:rPr lang="zh-CN" altLang="en-US" b="1" dirty="0">
                <a:solidFill>
                  <a:schemeClr val="tx1"/>
                </a:solidFill>
              </a:rPr>
              <a:t>：设备是否支持？</a:t>
            </a:r>
            <a:endParaRPr lang="en-US" altLang="zh-CN" b="1" dirty="0">
              <a:solidFill>
                <a:schemeClr val="tx1"/>
              </a:solidFill>
            </a:endParaRPr>
          </a:p>
        </p:txBody>
      </p:sp>
      <p:sp>
        <p:nvSpPr>
          <p:cNvPr id="7" name="流程图: 过程 6">
            <a:extLst>
              <a:ext uri="{FF2B5EF4-FFF2-40B4-BE49-F238E27FC236}">
                <a16:creationId xmlns:a16="http://schemas.microsoft.com/office/drawing/2014/main" id="{54F0BA2C-819F-4EAA-855F-16ADDF8BECAB}"/>
              </a:ext>
            </a:extLst>
          </p:cNvPr>
          <p:cNvSpPr/>
          <p:nvPr/>
        </p:nvSpPr>
        <p:spPr>
          <a:xfrm>
            <a:off x="982029" y="2148822"/>
            <a:ext cx="9712960" cy="2306866"/>
          </a:xfrm>
          <a:prstGeom prst="flowChartProcess">
            <a:avLst/>
          </a:prstGeom>
          <a:solidFill>
            <a:srgbClr val="1199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A</a:t>
            </a:r>
            <a:r>
              <a:rPr lang="zh-CN" altLang="en-US" b="1" dirty="0">
                <a:solidFill>
                  <a:schemeClr val="tx1"/>
                </a:solidFill>
              </a:rPr>
              <a:t>：数通和安全设备方面，</a:t>
            </a:r>
            <a:r>
              <a:rPr lang="en-US" altLang="zh-CN" b="1" dirty="0">
                <a:solidFill>
                  <a:schemeClr val="tx1"/>
                </a:solidFill>
              </a:rPr>
              <a:t>3</a:t>
            </a:r>
            <a:r>
              <a:rPr lang="zh-CN" altLang="en-US" b="1" dirty="0">
                <a:solidFill>
                  <a:schemeClr val="tx1"/>
                </a:solidFill>
              </a:rPr>
              <a:t>年内采购的路由器和交换机基本支持</a:t>
            </a:r>
            <a:r>
              <a:rPr lang="en-US" altLang="zh-CN" b="1" dirty="0">
                <a:solidFill>
                  <a:schemeClr val="tx1"/>
                </a:solidFill>
              </a:rPr>
              <a:t>IPv6</a:t>
            </a:r>
            <a:r>
              <a:rPr lang="zh-CN" altLang="en-US" b="1" dirty="0">
                <a:solidFill>
                  <a:schemeClr val="tx1"/>
                </a:solidFill>
              </a:rPr>
              <a:t> ，华为框式交换机需要</a:t>
            </a:r>
            <a:r>
              <a:rPr lang="en-US" altLang="zh-CN" b="1" dirty="0" err="1">
                <a:solidFill>
                  <a:schemeClr val="tx1"/>
                </a:solidFill>
              </a:rPr>
              <a:t>licence</a:t>
            </a:r>
            <a:r>
              <a:rPr lang="zh-CN" altLang="en-US" b="1" dirty="0">
                <a:solidFill>
                  <a:schemeClr val="tx1"/>
                </a:solidFill>
              </a:rPr>
              <a:t> ；</a:t>
            </a:r>
            <a:r>
              <a:rPr lang="en-US" altLang="zh-CN" b="1" dirty="0">
                <a:solidFill>
                  <a:schemeClr val="tx1"/>
                </a:solidFill>
              </a:rPr>
              <a:t>3</a:t>
            </a:r>
            <a:r>
              <a:rPr lang="zh-CN" altLang="en-US" b="1" dirty="0">
                <a:solidFill>
                  <a:schemeClr val="tx1"/>
                </a:solidFill>
              </a:rPr>
              <a:t>年内采购的防火墙、</a:t>
            </a:r>
            <a:r>
              <a:rPr lang="en-US" altLang="zh-CN" b="1" dirty="0">
                <a:solidFill>
                  <a:schemeClr val="tx1"/>
                </a:solidFill>
              </a:rPr>
              <a:t>IPS</a:t>
            </a:r>
            <a:r>
              <a:rPr lang="zh-CN" altLang="en-US" b="1" dirty="0">
                <a:solidFill>
                  <a:schemeClr val="tx1"/>
                </a:solidFill>
              </a:rPr>
              <a:t>、</a:t>
            </a:r>
            <a:r>
              <a:rPr lang="en-US" altLang="zh-CN" b="1" dirty="0">
                <a:solidFill>
                  <a:schemeClr val="tx1"/>
                </a:solidFill>
              </a:rPr>
              <a:t>WAF</a:t>
            </a:r>
            <a:r>
              <a:rPr lang="zh-CN" altLang="en-US" b="1" dirty="0">
                <a:solidFill>
                  <a:schemeClr val="tx1"/>
                </a:solidFill>
              </a:rPr>
              <a:t>基本支持</a:t>
            </a:r>
            <a:r>
              <a:rPr lang="en-US" altLang="zh-CN" b="1" dirty="0">
                <a:solidFill>
                  <a:schemeClr val="tx1"/>
                </a:solidFill>
              </a:rPr>
              <a:t>IPv6</a:t>
            </a:r>
            <a:r>
              <a:rPr lang="zh-CN" altLang="en-US" b="1" dirty="0">
                <a:solidFill>
                  <a:schemeClr val="tx1"/>
                </a:solidFill>
              </a:rPr>
              <a:t>，不支持大多升级下版本均能实现支持</a:t>
            </a:r>
            <a:r>
              <a:rPr lang="en-US" altLang="zh-CN" b="1" dirty="0">
                <a:solidFill>
                  <a:schemeClr val="tx1"/>
                </a:solidFill>
              </a:rPr>
              <a:t>IPv6</a:t>
            </a:r>
            <a:r>
              <a:rPr lang="zh-CN" altLang="en-US" b="1" dirty="0">
                <a:solidFill>
                  <a:schemeClr val="tx1"/>
                </a:solidFill>
              </a:rPr>
              <a:t> 。</a:t>
            </a:r>
            <a:endParaRPr lang="en-US" altLang="zh-CN" b="1" dirty="0">
              <a:solidFill>
                <a:schemeClr val="tx1"/>
              </a:solidFill>
            </a:endParaRPr>
          </a:p>
          <a:p>
            <a:r>
              <a:rPr lang="zh-CN" altLang="en-US" b="1" dirty="0">
                <a:solidFill>
                  <a:schemeClr val="tx1"/>
                </a:solidFill>
              </a:rPr>
              <a:t>终端方面，</a:t>
            </a:r>
            <a:r>
              <a:rPr lang="en-US" altLang="zh-CN" b="1" dirty="0">
                <a:solidFill>
                  <a:schemeClr val="tx1"/>
                </a:solidFill>
              </a:rPr>
              <a:t>XP</a:t>
            </a:r>
            <a:r>
              <a:rPr lang="zh-CN" altLang="en-US" b="1" dirty="0">
                <a:solidFill>
                  <a:schemeClr val="tx1"/>
                </a:solidFill>
              </a:rPr>
              <a:t>以上的系统、</a:t>
            </a:r>
            <a:r>
              <a:rPr lang="en-US" altLang="zh-CN" b="1" dirty="0">
                <a:solidFill>
                  <a:schemeClr val="tx1"/>
                </a:solidFill>
              </a:rPr>
              <a:t>Linux</a:t>
            </a:r>
            <a:r>
              <a:rPr lang="zh-CN" altLang="en-US" b="1" dirty="0">
                <a:solidFill>
                  <a:schemeClr val="tx1"/>
                </a:solidFill>
              </a:rPr>
              <a:t>系统、苹果系统在</a:t>
            </a:r>
            <a:r>
              <a:rPr lang="en-US" altLang="zh-CN" b="1" dirty="0">
                <a:solidFill>
                  <a:schemeClr val="tx1"/>
                </a:solidFill>
              </a:rPr>
              <a:t>iOS 12.1</a:t>
            </a:r>
            <a:r>
              <a:rPr lang="zh-CN" altLang="en-US" b="1" dirty="0">
                <a:solidFill>
                  <a:schemeClr val="tx1"/>
                </a:solidFill>
              </a:rPr>
              <a:t>版本后，安卓系统在</a:t>
            </a:r>
            <a:r>
              <a:rPr lang="en-US" altLang="zh-CN" b="1" dirty="0">
                <a:solidFill>
                  <a:schemeClr val="tx1"/>
                </a:solidFill>
              </a:rPr>
              <a:t>Android 8.0</a:t>
            </a:r>
            <a:r>
              <a:rPr lang="zh-CN" altLang="en-US" b="1" dirty="0">
                <a:solidFill>
                  <a:schemeClr val="tx1"/>
                </a:solidFill>
              </a:rPr>
              <a:t>版本后，已全面支持</a:t>
            </a:r>
            <a:r>
              <a:rPr lang="en-US" altLang="zh-CN" b="1" dirty="0">
                <a:solidFill>
                  <a:schemeClr val="tx1"/>
                </a:solidFill>
              </a:rPr>
              <a:t>IPv6</a:t>
            </a:r>
            <a:r>
              <a:rPr lang="zh-CN" altLang="en-US" b="1" dirty="0">
                <a:solidFill>
                  <a:schemeClr val="tx1"/>
                </a:solidFill>
              </a:rPr>
              <a:t>；</a:t>
            </a:r>
          </a:p>
          <a:p>
            <a:r>
              <a:rPr lang="zh-CN" altLang="en-US" b="1" dirty="0">
                <a:solidFill>
                  <a:schemeClr val="tx1"/>
                </a:solidFill>
              </a:rPr>
              <a:t>智能家庭网关方面，基础电信企业</a:t>
            </a:r>
            <a:r>
              <a:rPr lang="en-US" altLang="zh-CN" b="1" dirty="0">
                <a:solidFill>
                  <a:schemeClr val="tx1"/>
                </a:solidFill>
              </a:rPr>
              <a:t>2018</a:t>
            </a:r>
            <a:r>
              <a:rPr lang="zh-CN" altLang="en-US" b="1" dirty="0">
                <a:solidFill>
                  <a:schemeClr val="tx1"/>
                </a:solidFill>
              </a:rPr>
              <a:t>年以来集采的机型已全面支持</a:t>
            </a:r>
            <a:r>
              <a:rPr lang="en-US" altLang="zh-CN" b="1" dirty="0">
                <a:solidFill>
                  <a:schemeClr val="tx1"/>
                </a:solidFill>
              </a:rPr>
              <a:t>IPv6</a:t>
            </a:r>
            <a:r>
              <a:rPr lang="zh-CN" altLang="en-US" b="1" dirty="0">
                <a:solidFill>
                  <a:schemeClr val="tx1"/>
                </a:solidFill>
              </a:rPr>
              <a:t>；</a:t>
            </a:r>
          </a:p>
          <a:p>
            <a:r>
              <a:rPr lang="zh-CN" altLang="en-US" b="1" dirty="0">
                <a:solidFill>
                  <a:schemeClr val="tx1"/>
                </a:solidFill>
              </a:rPr>
              <a:t>家庭无线路由器方面，普联、腾达、华硕、小米及友讯五个品牌中大部分型号设备都支持</a:t>
            </a:r>
            <a:r>
              <a:rPr lang="en-US" altLang="zh-CN" b="1" dirty="0">
                <a:solidFill>
                  <a:schemeClr val="tx1"/>
                </a:solidFill>
              </a:rPr>
              <a:t>IPv6</a:t>
            </a:r>
            <a:r>
              <a:rPr lang="zh-CN" altLang="en-US" b="1" dirty="0">
                <a:solidFill>
                  <a:schemeClr val="tx1"/>
                </a:solidFill>
              </a:rPr>
              <a:t>；</a:t>
            </a:r>
            <a:endParaRPr lang="en-US" altLang="zh-CN" b="1" dirty="0">
              <a:solidFill>
                <a:schemeClr val="tx1"/>
              </a:solidFill>
            </a:endParaRPr>
          </a:p>
          <a:p>
            <a:r>
              <a:rPr lang="zh-CN" altLang="en-US" b="1" dirty="0">
                <a:solidFill>
                  <a:schemeClr val="tx1"/>
                </a:solidFill>
              </a:rPr>
              <a:t>具体支持情况可联系厂商或者我们咨询。</a:t>
            </a:r>
          </a:p>
        </p:txBody>
      </p:sp>
      <p:sp>
        <p:nvSpPr>
          <p:cNvPr id="10" name="流程图: 过程 9">
            <a:extLst>
              <a:ext uri="{FF2B5EF4-FFF2-40B4-BE49-F238E27FC236}">
                <a16:creationId xmlns:a16="http://schemas.microsoft.com/office/drawing/2014/main" id="{D98E48CF-E89E-44FD-9047-10006BB4F5E8}"/>
              </a:ext>
            </a:extLst>
          </p:cNvPr>
          <p:cNvSpPr/>
          <p:nvPr/>
        </p:nvSpPr>
        <p:spPr>
          <a:xfrm>
            <a:off x="982028" y="4557226"/>
            <a:ext cx="3365025" cy="350662"/>
          </a:xfrm>
          <a:prstGeom prst="flowChartProcess">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Q</a:t>
            </a:r>
            <a:r>
              <a:rPr lang="zh-CN" altLang="en-US" b="1" dirty="0">
                <a:solidFill>
                  <a:schemeClr val="tx1"/>
                </a:solidFill>
              </a:rPr>
              <a:t>：设备不支持，该怎么部署？</a:t>
            </a:r>
            <a:endParaRPr lang="en-US" altLang="zh-CN" b="1" dirty="0">
              <a:solidFill>
                <a:schemeClr val="tx1"/>
              </a:solidFill>
            </a:endParaRPr>
          </a:p>
        </p:txBody>
      </p:sp>
      <p:sp>
        <p:nvSpPr>
          <p:cNvPr id="11" name="流程图: 过程 10">
            <a:extLst>
              <a:ext uri="{FF2B5EF4-FFF2-40B4-BE49-F238E27FC236}">
                <a16:creationId xmlns:a16="http://schemas.microsoft.com/office/drawing/2014/main" id="{BAFF1D96-7B58-4BB6-9585-31B20316A65B}"/>
              </a:ext>
            </a:extLst>
          </p:cNvPr>
          <p:cNvSpPr/>
          <p:nvPr/>
        </p:nvSpPr>
        <p:spPr>
          <a:xfrm>
            <a:off x="982029" y="4907888"/>
            <a:ext cx="9712960" cy="1501392"/>
          </a:xfrm>
          <a:prstGeom prst="flowChartProcess">
            <a:avLst/>
          </a:prstGeom>
          <a:solidFill>
            <a:srgbClr val="1199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A</a:t>
            </a:r>
            <a:r>
              <a:rPr lang="zh-CN" altLang="en-US" b="1" dirty="0">
                <a:solidFill>
                  <a:schemeClr val="tx1"/>
                </a:solidFill>
              </a:rPr>
              <a:t>：出口设备不支持，可以视情况调整网络结构，例如将</a:t>
            </a:r>
            <a:r>
              <a:rPr lang="en-US" altLang="zh-CN" b="1" dirty="0">
                <a:solidFill>
                  <a:schemeClr val="tx1"/>
                </a:solidFill>
              </a:rPr>
              <a:t>IPv6</a:t>
            </a:r>
            <a:r>
              <a:rPr lang="zh-CN" altLang="en-US" b="1" dirty="0">
                <a:solidFill>
                  <a:schemeClr val="tx1"/>
                </a:solidFill>
              </a:rPr>
              <a:t>跳过出口设备与上层设备互联；</a:t>
            </a:r>
            <a:endParaRPr lang="en-US" altLang="zh-CN" b="1" dirty="0">
              <a:solidFill>
                <a:schemeClr val="tx1"/>
              </a:solidFill>
            </a:endParaRPr>
          </a:p>
          <a:p>
            <a:r>
              <a:rPr lang="zh-CN" altLang="en-US" b="1" dirty="0">
                <a:solidFill>
                  <a:schemeClr val="tx1"/>
                </a:solidFill>
              </a:rPr>
              <a:t>核心不支持，建议升级核心，或者将</a:t>
            </a:r>
            <a:r>
              <a:rPr lang="en-US" altLang="zh-CN" b="1" dirty="0">
                <a:solidFill>
                  <a:schemeClr val="tx1"/>
                </a:solidFill>
              </a:rPr>
              <a:t>IPv4/IPv6</a:t>
            </a:r>
            <a:r>
              <a:rPr lang="zh-CN" altLang="en-US" b="1" dirty="0">
                <a:solidFill>
                  <a:schemeClr val="tx1"/>
                </a:solidFill>
              </a:rPr>
              <a:t>网关分离开，单独拿出一台支持</a:t>
            </a:r>
            <a:r>
              <a:rPr lang="en-US" altLang="zh-CN" b="1" dirty="0">
                <a:solidFill>
                  <a:schemeClr val="tx1"/>
                </a:solidFill>
              </a:rPr>
              <a:t>IPv6</a:t>
            </a:r>
            <a:r>
              <a:rPr lang="zh-CN" altLang="en-US" b="1" dirty="0">
                <a:solidFill>
                  <a:schemeClr val="tx1"/>
                </a:solidFill>
              </a:rPr>
              <a:t>的三层交换机做</a:t>
            </a:r>
            <a:r>
              <a:rPr lang="en-US" altLang="zh-CN" b="1" dirty="0">
                <a:solidFill>
                  <a:schemeClr val="tx1"/>
                </a:solidFill>
              </a:rPr>
              <a:t>v6</a:t>
            </a:r>
            <a:r>
              <a:rPr lang="zh-CN" altLang="en-US" b="1" dirty="0">
                <a:solidFill>
                  <a:schemeClr val="tx1"/>
                </a:solidFill>
              </a:rPr>
              <a:t>的网关；</a:t>
            </a:r>
            <a:endParaRPr lang="en-US" altLang="zh-CN" b="1" dirty="0">
              <a:solidFill>
                <a:schemeClr val="tx1"/>
              </a:solidFill>
            </a:endParaRPr>
          </a:p>
          <a:p>
            <a:r>
              <a:rPr lang="zh-CN" altLang="en-US" b="1" dirty="0">
                <a:solidFill>
                  <a:schemeClr val="tx1"/>
                </a:solidFill>
              </a:rPr>
              <a:t>更多设备默认不开启</a:t>
            </a:r>
            <a:r>
              <a:rPr lang="en-US" altLang="zh-CN" b="1" dirty="0">
                <a:solidFill>
                  <a:schemeClr val="tx1"/>
                </a:solidFill>
              </a:rPr>
              <a:t>IPv6</a:t>
            </a:r>
            <a:r>
              <a:rPr lang="zh-CN" altLang="en-US" b="1" dirty="0">
                <a:solidFill>
                  <a:schemeClr val="tx1"/>
                </a:solidFill>
              </a:rPr>
              <a:t>，像防火墙不开启</a:t>
            </a:r>
            <a:r>
              <a:rPr lang="en-US" altLang="zh-CN" b="1" dirty="0">
                <a:solidFill>
                  <a:schemeClr val="tx1"/>
                </a:solidFill>
              </a:rPr>
              <a:t>IPv6</a:t>
            </a:r>
            <a:r>
              <a:rPr lang="zh-CN" altLang="en-US" b="1" dirty="0">
                <a:solidFill>
                  <a:schemeClr val="tx1"/>
                </a:solidFill>
              </a:rPr>
              <a:t>转发、</a:t>
            </a:r>
            <a:r>
              <a:rPr lang="en-US" altLang="zh-CN" b="1" dirty="0">
                <a:solidFill>
                  <a:schemeClr val="tx1"/>
                </a:solidFill>
              </a:rPr>
              <a:t>WAF/IPS</a:t>
            </a:r>
            <a:r>
              <a:rPr lang="zh-CN" altLang="en-US" b="1" dirty="0">
                <a:solidFill>
                  <a:schemeClr val="tx1"/>
                </a:solidFill>
              </a:rPr>
              <a:t>不开启</a:t>
            </a:r>
            <a:r>
              <a:rPr lang="en-US" altLang="zh-CN" b="1" dirty="0">
                <a:solidFill>
                  <a:schemeClr val="tx1"/>
                </a:solidFill>
              </a:rPr>
              <a:t>IPv6</a:t>
            </a:r>
            <a:r>
              <a:rPr lang="zh-CN" altLang="en-US" b="1" dirty="0">
                <a:solidFill>
                  <a:schemeClr val="tx1"/>
                </a:solidFill>
              </a:rPr>
              <a:t>防护、锐捷交换机做认证接入时默认具有严格、兼容、宽松三种模式，要确认是没开启还是不支持。</a:t>
            </a:r>
          </a:p>
        </p:txBody>
      </p:sp>
    </p:spTree>
    <p:extLst>
      <p:ext uri="{BB962C8B-B14F-4D97-AF65-F5344CB8AC3E}">
        <p14:creationId xmlns:p14="http://schemas.microsoft.com/office/powerpoint/2010/main" val="127736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404DA1-14D4-6941-9187-89D89EC1C271}"/>
              </a:ext>
            </a:extLst>
          </p:cNvPr>
          <p:cNvSpPr>
            <a:spLocks noGrp="1"/>
          </p:cNvSpPr>
          <p:nvPr>
            <p:ph type="title"/>
          </p:nvPr>
        </p:nvSpPr>
        <p:spPr>
          <a:xfrm>
            <a:off x="982029" y="310629"/>
            <a:ext cx="3365024" cy="480131"/>
          </a:xfrm>
        </p:spPr>
        <p:txBody>
          <a:bodyPr>
            <a:normAutofit/>
          </a:bodyPr>
          <a:lstStyle/>
          <a:p>
            <a:r>
              <a:rPr kumimoji="1" lang="en-US" altLang="zh-Hans" dirty="0">
                <a:latin typeface="Arial" panose="020B0604020202020204" pitchFamily="34" charset="0"/>
                <a:cs typeface="Arial" panose="020B0604020202020204" pitchFamily="34" charset="0"/>
              </a:rPr>
              <a:t>IP</a:t>
            </a:r>
            <a:r>
              <a:rPr kumimoji="1" lang="en-US" altLang="zh-CN" dirty="0">
                <a:latin typeface="Arial" panose="020B0604020202020204" pitchFamily="34" charset="0"/>
                <a:cs typeface="Arial" panose="020B0604020202020204" pitchFamily="34" charset="0"/>
              </a:rPr>
              <a:t>v6</a:t>
            </a:r>
            <a:r>
              <a:rPr kumimoji="1" lang="zh-CN" altLang="en-US" dirty="0">
                <a:latin typeface="Arial" panose="020B0604020202020204" pitchFamily="34" charset="0"/>
                <a:cs typeface="Arial" panose="020B0604020202020204" pitchFamily="34" charset="0"/>
              </a:rPr>
              <a:t>部署</a:t>
            </a:r>
            <a:r>
              <a:rPr kumimoji="1" lang="en-US" altLang="zh-CN" dirty="0">
                <a:latin typeface="Arial" panose="020B0604020202020204" pitchFamily="34" charset="0"/>
                <a:cs typeface="Arial" panose="020B0604020202020204" pitchFamily="34" charset="0"/>
              </a:rPr>
              <a:t>Q&amp;A</a:t>
            </a:r>
            <a:endParaRPr kumimoji="1" lang="zh-CN" altLang="en-US" dirty="0">
              <a:latin typeface="+mn-lt"/>
            </a:endParaRPr>
          </a:p>
        </p:txBody>
      </p:sp>
      <p:sp>
        <p:nvSpPr>
          <p:cNvPr id="3" name="流程图: 过程 2">
            <a:extLst>
              <a:ext uri="{FF2B5EF4-FFF2-40B4-BE49-F238E27FC236}">
                <a16:creationId xmlns:a16="http://schemas.microsoft.com/office/drawing/2014/main" id="{07F87823-2076-4153-BCAC-B4620031D957}"/>
              </a:ext>
            </a:extLst>
          </p:cNvPr>
          <p:cNvSpPr/>
          <p:nvPr/>
        </p:nvSpPr>
        <p:spPr>
          <a:xfrm>
            <a:off x="982029" y="1361949"/>
            <a:ext cx="2641600" cy="350662"/>
          </a:xfrm>
          <a:prstGeom prst="flowChartProcess">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Q</a:t>
            </a:r>
            <a:r>
              <a:rPr lang="zh-CN" altLang="en-US" b="1" dirty="0">
                <a:solidFill>
                  <a:schemeClr val="tx1"/>
                </a:solidFill>
              </a:rPr>
              <a:t>：</a:t>
            </a:r>
            <a:r>
              <a:rPr lang="en-US" altLang="zh-CN" b="1" dirty="0">
                <a:solidFill>
                  <a:schemeClr val="tx1"/>
                </a:solidFill>
              </a:rPr>
              <a:t>IPv6</a:t>
            </a:r>
            <a:r>
              <a:rPr lang="zh-CN" altLang="en-US" b="1" dirty="0">
                <a:solidFill>
                  <a:schemeClr val="tx1"/>
                </a:solidFill>
              </a:rPr>
              <a:t>地址怎么下发？</a:t>
            </a:r>
            <a:endParaRPr lang="en-US" altLang="zh-CN" b="1" dirty="0">
              <a:solidFill>
                <a:schemeClr val="tx1"/>
              </a:solidFill>
            </a:endParaRPr>
          </a:p>
        </p:txBody>
      </p:sp>
      <p:sp>
        <p:nvSpPr>
          <p:cNvPr id="5" name="流程图: 过程 4">
            <a:extLst>
              <a:ext uri="{FF2B5EF4-FFF2-40B4-BE49-F238E27FC236}">
                <a16:creationId xmlns:a16="http://schemas.microsoft.com/office/drawing/2014/main" id="{1E9159BF-6651-48AF-8894-3C8A5016F7C8}"/>
              </a:ext>
            </a:extLst>
          </p:cNvPr>
          <p:cNvSpPr/>
          <p:nvPr/>
        </p:nvSpPr>
        <p:spPr>
          <a:xfrm>
            <a:off x="982029" y="1712611"/>
            <a:ext cx="9712960" cy="1044192"/>
          </a:xfrm>
          <a:prstGeom prst="flowChartProcess">
            <a:avLst/>
          </a:prstGeom>
          <a:solidFill>
            <a:srgbClr val="1199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A</a:t>
            </a:r>
            <a:r>
              <a:rPr lang="zh-CN" altLang="en-US" b="1" dirty="0">
                <a:solidFill>
                  <a:schemeClr val="tx1"/>
                </a:solidFill>
              </a:rPr>
              <a:t>：</a:t>
            </a:r>
            <a:r>
              <a:rPr lang="en-US" altLang="zh-CN" b="1" dirty="0">
                <a:solidFill>
                  <a:schemeClr val="tx1"/>
                </a:solidFill>
              </a:rPr>
              <a:t>1</a:t>
            </a:r>
            <a:r>
              <a:rPr lang="zh-CN" altLang="en-US" b="1" dirty="0">
                <a:solidFill>
                  <a:schemeClr val="tx1"/>
                </a:solidFill>
              </a:rPr>
              <a:t>）针对服务器，静态配置；</a:t>
            </a:r>
            <a:r>
              <a:rPr lang="en-US" altLang="zh-CN" b="1" dirty="0">
                <a:solidFill>
                  <a:schemeClr val="tx1"/>
                </a:solidFill>
              </a:rPr>
              <a:t>2</a:t>
            </a:r>
            <a:r>
              <a:rPr lang="zh-CN" altLang="en-US" b="1" dirty="0">
                <a:solidFill>
                  <a:schemeClr val="tx1"/>
                </a:solidFill>
              </a:rPr>
              <a:t>）针对终端，自动下发。可以采用购买专业</a:t>
            </a:r>
            <a:r>
              <a:rPr lang="en-US" altLang="zh-CN" b="1" dirty="0">
                <a:solidFill>
                  <a:schemeClr val="tx1"/>
                </a:solidFill>
              </a:rPr>
              <a:t>DHCP</a:t>
            </a:r>
            <a:r>
              <a:rPr lang="zh-CN" altLang="en-US" b="1" dirty="0">
                <a:solidFill>
                  <a:schemeClr val="tx1"/>
                </a:solidFill>
              </a:rPr>
              <a:t>设备</a:t>
            </a:r>
            <a:r>
              <a:rPr lang="en-US" altLang="zh-CN" b="1" dirty="0">
                <a:solidFill>
                  <a:schemeClr val="tx1"/>
                </a:solidFill>
              </a:rPr>
              <a:t>/</a:t>
            </a:r>
            <a:r>
              <a:rPr lang="zh-CN" altLang="en-US" b="1" dirty="0">
                <a:solidFill>
                  <a:schemeClr val="tx1"/>
                </a:solidFill>
              </a:rPr>
              <a:t>搭建</a:t>
            </a:r>
            <a:r>
              <a:rPr lang="en-US" altLang="zh-CN" b="1" dirty="0">
                <a:solidFill>
                  <a:schemeClr val="tx1"/>
                </a:solidFill>
              </a:rPr>
              <a:t>DHCPv6</a:t>
            </a:r>
            <a:r>
              <a:rPr lang="zh-CN" altLang="en-US" b="1" dirty="0">
                <a:solidFill>
                  <a:schemeClr val="tx1"/>
                </a:solidFill>
              </a:rPr>
              <a:t>服务器、或者直接在核心起</a:t>
            </a:r>
            <a:r>
              <a:rPr lang="en-US" altLang="zh-CN" b="1" dirty="0">
                <a:solidFill>
                  <a:schemeClr val="tx1"/>
                </a:solidFill>
              </a:rPr>
              <a:t>DHCPv6</a:t>
            </a:r>
            <a:r>
              <a:rPr lang="zh-CN" altLang="en-US" b="1" dirty="0">
                <a:solidFill>
                  <a:schemeClr val="tx1"/>
                </a:solidFill>
              </a:rPr>
              <a:t>服务，推荐前者，便于管理和定位。</a:t>
            </a:r>
            <a:r>
              <a:rPr lang="en-US" altLang="zh-CN" b="1" dirty="0">
                <a:solidFill>
                  <a:schemeClr val="tx1"/>
                </a:solidFill>
              </a:rPr>
              <a:t>3</a:t>
            </a:r>
            <a:r>
              <a:rPr lang="zh-CN" altLang="en-US" b="1" dirty="0">
                <a:solidFill>
                  <a:schemeClr val="tx1"/>
                </a:solidFill>
              </a:rPr>
              <a:t>）针对终端，无状态配置，简单快捷，但不方便管理和定位。</a:t>
            </a:r>
          </a:p>
        </p:txBody>
      </p:sp>
      <p:sp>
        <p:nvSpPr>
          <p:cNvPr id="10" name="流程图: 过程 9">
            <a:extLst>
              <a:ext uri="{FF2B5EF4-FFF2-40B4-BE49-F238E27FC236}">
                <a16:creationId xmlns:a16="http://schemas.microsoft.com/office/drawing/2014/main" id="{D98E48CF-E89E-44FD-9047-10006BB4F5E8}"/>
              </a:ext>
            </a:extLst>
          </p:cNvPr>
          <p:cNvSpPr/>
          <p:nvPr/>
        </p:nvSpPr>
        <p:spPr>
          <a:xfrm>
            <a:off x="982029" y="4853546"/>
            <a:ext cx="6698932" cy="350662"/>
          </a:xfrm>
          <a:prstGeom prst="flowChartProcess">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Q</a:t>
            </a:r>
            <a:r>
              <a:rPr lang="zh-CN" altLang="en-US" b="1" dirty="0">
                <a:solidFill>
                  <a:schemeClr val="tx1"/>
                </a:solidFill>
              </a:rPr>
              <a:t>：</a:t>
            </a:r>
            <a:r>
              <a:rPr lang="en-US" altLang="zh-CN" b="1" dirty="0">
                <a:solidFill>
                  <a:schemeClr val="tx1"/>
                </a:solidFill>
              </a:rPr>
              <a:t>Ipv6</a:t>
            </a:r>
            <a:r>
              <a:rPr lang="zh-CN" altLang="en-US" b="1" dirty="0">
                <a:solidFill>
                  <a:schemeClr val="tx1"/>
                </a:solidFill>
              </a:rPr>
              <a:t>目前有什么资源？能满足老师什么需求？有什么特色？</a:t>
            </a:r>
          </a:p>
        </p:txBody>
      </p:sp>
      <p:sp>
        <p:nvSpPr>
          <p:cNvPr id="11" name="流程图: 过程 10">
            <a:extLst>
              <a:ext uri="{FF2B5EF4-FFF2-40B4-BE49-F238E27FC236}">
                <a16:creationId xmlns:a16="http://schemas.microsoft.com/office/drawing/2014/main" id="{BAFF1D96-7B58-4BB6-9585-31B20316A65B}"/>
              </a:ext>
            </a:extLst>
          </p:cNvPr>
          <p:cNvSpPr/>
          <p:nvPr/>
        </p:nvSpPr>
        <p:spPr>
          <a:xfrm>
            <a:off x="982030" y="5204208"/>
            <a:ext cx="9712960" cy="597152"/>
          </a:xfrm>
          <a:prstGeom prst="flowChartProcess">
            <a:avLst/>
          </a:prstGeom>
          <a:solidFill>
            <a:srgbClr val="1199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A</a:t>
            </a:r>
            <a:r>
              <a:rPr lang="zh-CN" altLang="en-US" b="1" dirty="0">
                <a:solidFill>
                  <a:schemeClr val="tx1"/>
                </a:solidFill>
              </a:rPr>
              <a:t>：</a:t>
            </a:r>
            <a:r>
              <a:rPr lang="en-US" altLang="zh-CN" b="1" dirty="0">
                <a:solidFill>
                  <a:schemeClr val="tx1"/>
                </a:solidFill>
              </a:rPr>
              <a:t>IPv6</a:t>
            </a:r>
            <a:r>
              <a:rPr lang="zh-CN" altLang="en-US" b="1" dirty="0">
                <a:solidFill>
                  <a:schemeClr val="tx1"/>
                </a:solidFill>
              </a:rPr>
              <a:t>国内以视频点播、</a:t>
            </a:r>
            <a:r>
              <a:rPr lang="en-US" altLang="zh-CN" b="1" dirty="0">
                <a:solidFill>
                  <a:schemeClr val="tx1"/>
                </a:solidFill>
              </a:rPr>
              <a:t>BT</a:t>
            </a:r>
            <a:r>
              <a:rPr lang="zh-CN" altLang="en-US" b="1" dirty="0">
                <a:solidFill>
                  <a:schemeClr val="tx1"/>
                </a:solidFill>
              </a:rPr>
              <a:t>论坛为主，国外资源较多，谷歌搜索、谷歌学术等对老师特别有用。</a:t>
            </a:r>
          </a:p>
        </p:txBody>
      </p:sp>
      <p:sp>
        <p:nvSpPr>
          <p:cNvPr id="12" name="流程图: 过程 11">
            <a:extLst>
              <a:ext uri="{FF2B5EF4-FFF2-40B4-BE49-F238E27FC236}">
                <a16:creationId xmlns:a16="http://schemas.microsoft.com/office/drawing/2014/main" id="{249D92F2-EB29-4431-90E6-4E5FC1AD563B}"/>
              </a:ext>
            </a:extLst>
          </p:cNvPr>
          <p:cNvSpPr/>
          <p:nvPr/>
        </p:nvSpPr>
        <p:spPr>
          <a:xfrm>
            <a:off x="982030" y="3119081"/>
            <a:ext cx="1994851" cy="350662"/>
          </a:xfrm>
          <a:prstGeom prst="flowChartProcess">
            <a:avLst/>
          </a:prstGeom>
          <a:solidFill>
            <a:srgbClr val="92D05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Q</a:t>
            </a:r>
            <a:r>
              <a:rPr lang="zh-CN" altLang="en-US" b="1" dirty="0">
                <a:solidFill>
                  <a:schemeClr val="tx1"/>
                </a:solidFill>
              </a:rPr>
              <a:t>：</a:t>
            </a:r>
            <a:r>
              <a:rPr lang="en-US" altLang="zh-CN" b="1" dirty="0">
                <a:solidFill>
                  <a:schemeClr val="tx1"/>
                </a:solidFill>
              </a:rPr>
              <a:t>Ipv6</a:t>
            </a:r>
            <a:r>
              <a:rPr lang="zh-CN" altLang="en-US" b="1" dirty="0">
                <a:solidFill>
                  <a:schemeClr val="tx1"/>
                </a:solidFill>
              </a:rPr>
              <a:t>安全吗？</a:t>
            </a:r>
          </a:p>
        </p:txBody>
      </p:sp>
      <p:sp>
        <p:nvSpPr>
          <p:cNvPr id="13" name="流程图: 过程 12">
            <a:extLst>
              <a:ext uri="{FF2B5EF4-FFF2-40B4-BE49-F238E27FC236}">
                <a16:creationId xmlns:a16="http://schemas.microsoft.com/office/drawing/2014/main" id="{584DAED6-8429-4D3E-B193-0BB2C37789AC}"/>
              </a:ext>
            </a:extLst>
          </p:cNvPr>
          <p:cNvSpPr/>
          <p:nvPr/>
        </p:nvSpPr>
        <p:spPr>
          <a:xfrm>
            <a:off x="982030" y="3469743"/>
            <a:ext cx="9712960" cy="1044192"/>
          </a:xfrm>
          <a:prstGeom prst="flowChartProcess">
            <a:avLst/>
          </a:prstGeom>
          <a:solidFill>
            <a:srgbClr val="119999"/>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A</a:t>
            </a:r>
            <a:r>
              <a:rPr lang="zh-CN" altLang="en-US" b="1" dirty="0">
                <a:solidFill>
                  <a:schemeClr val="tx1"/>
                </a:solidFill>
              </a:rPr>
              <a:t>：相比</a:t>
            </a:r>
            <a:r>
              <a:rPr lang="en-US" altLang="zh-CN" b="1" dirty="0">
                <a:solidFill>
                  <a:schemeClr val="tx1"/>
                </a:solidFill>
              </a:rPr>
              <a:t>IPv4</a:t>
            </a:r>
            <a:r>
              <a:rPr lang="zh-CN" altLang="en-US" b="1" dirty="0">
                <a:solidFill>
                  <a:schemeClr val="tx1"/>
                </a:solidFill>
              </a:rPr>
              <a:t>较安全，因为它摒弃了广播，避免了广播风暴；地址海量，增加了攻击难度；除此之外，</a:t>
            </a:r>
            <a:r>
              <a:rPr lang="en-US" altLang="zh-CN" b="1" dirty="0">
                <a:solidFill>
                  <a:schemeClr val="tx1"/>
                </a:solidFill>
              </a:rPr>
              <a:t>IPv6</a:t>
            </a:r>
            <a:r>
              <a:rPr lang="zh-CN" altLang="en-US" b="1" dirty="0">
                <a:solidFill>
                  <a:schemeClr val="tx1"/>
                </a:solidFill>
              </a:rPr>
              <a:t>和</a:t>
            </a:r>
            <a:r>
              <a:rPr lang="en-US" altLang="zh-CN" b="1" dirty="0">
                <a:solidFill>
                  <a:schemeClr val="tx1"/>
                </a:solidFill>
              </a:rPr>
              <a:t>IPv4</a:t>
            </a:r>
            <a:r>
              <a:rPr lang="zh-CN" altLang="en-US" b="1" dirty="0">
                <a:solidFill>
                  <a:schemeClr val="tx1"/>
                </a:solidFill>
              </a:rPr>
              <a:t>一样，主要还是依靠安全设备和策略的防护。但是没有绝对的安全，好的信息化安全建设更依靠有效的管理制度，三分技术、七分管理。</a:t>
            </a:r>
          </a:p>
        </p:txBody>
      </p:sp>
    </p:spTree>
    <p:extLst>
      <p:ext uri="{BB962C8B-B14F-4D97-AF65-F5344CB8AC3E}">
        <p14:creationId xmlns:p14="http://schemas.microsoft.com/office/powerpoint/2010/main" val="25735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30680" y="1628249"/>
            <a:ext cx="10022840" cy="1325563"/>
          </a:xfrm>
        </p:spPr>
        <p:txBody>
          <a:bodyPr/>
          <a:lstStyle/>
          <a:p>
            <a:r>
              <a:rPr lang="zh-CN" altLang="en-US" dirty="0"/>
              <a:t>谢  谢！ </a:t>
            </a:r>
          </a:p>
        </p:txBody>
      </p:sp>
    </p:spTree>
    <p:extLst>
      <p:ext uri="{BB962C8B-B14F-4D97-AF65-F5344CB8AC3E}">
        <p14:creationId xmlns:p14="http://schemas.microsoft.com/office/powerpoint/2010/main" val="174940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21CEB09-85A9-BE4B-BC85-C16F5475A90A}"/>
              </a:ext>
            </a:extLst>
          </p:cNvPr>
          <p:cNvGrpSpPr/>
          <p:nvPr/>
        </p:nvGrpSpPr>
        <p:grpSpPr>
          <a:xfrm>
            <a:off x="6541817" y="1342830"/>
            <a:ext cx="5393254" cy="461665"/>
            <a:chOff x="6836846" y="1580502"/>
            <a:chExt cx="5393254" cy="461665"/>
          </a:xfrm>
        </p:grpSpPr>
        <p:sp>
          <p:nvSpPr>
            <p:cNvPr id="22" name="文本框 21">
              <a:extLst>
                <a:ext uri="{FF2B5EF4-FFF2-40B4-BE49-F238E27FC236}">
                  <a16:creationId xmlns:a16="http://schemas.microsoft.com/office/drawing/2014/main" id="{23E3D7E5-0215-47BB-99A9-EB59656BC5E4}"/>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schemeClr val="tx1"/>
                  </a:solidFill>
                </a:rPr>
                <a:t>IPv6</a:t>
              </a:r>
              <a:r>
                <a:rPr lang="zh-CN" altLang="en-US" sz="2200" spc="0" dirty="0">
                  <a:solidFill>
                    <a:schemeClr val="tx1"/>
                  </a:solidFill>
                </a:rPr>
                <a:t>的产生背景</a:t>
              </a:r>
              <a:endParaRPr kumimoji="0" lang="zh-CN" altLang="en-US" sz="2200" b="1" i="0" u="none" strike="noStrike" kern="1200" cap="none" spc="0" normalizeH="0" baseline="0" noProof="0" dirty="0">
                <a:ln>
                  <a:noFill/>
                </a:ln>
                <a:solidFill>
                  <a:schemeClr val="tx1"/>
                </a:solidFill>
                <a:effectLst/>
                <a:uLnTx/>
                <a:uFillTx/>
                <a:latin typeface="微软雅黑"/>
                <a:ea typeface="微软雅黑"/>
              </a:endParaRPr>
            </a:p>
          </p:txBody>
        </p:sp>
        <p:grpSp>
          <p:nvGrpSpPr>
            <p:cNvPr id="8" name="组合 7">
              <a:extLst>
                <a:ext uri="{FF2B5EF4-FFF2-40B4-BE49-F238E27FC236}">
                  <a16:creationId xmlns:a16="http://schemas.microsoft.com/office/drawing/2014/main" id="{F62DC326-F6AE-8748-BAD0-720551BD6EAD}"/>
                </a:ext>
              </a:extLst>
            </p:cNvPr>
            <p:cNvGrpSpPr/>
            <p:nvPr/>
          </p:nvGrpSpPr>
          <p:grpSpPr>
            <a:xfrm>
              <a:off x="6836846" y="1580502"/>
              <a:ext cx="724132" cy="461665"/>
              <a:chOff x="6361508" y="2605227"/>
              <a:chExt cx="724132" cy="461665"/>
            </a:xfrm>
          </p:grpSpPr>
          <p:sp>
            <p:nvSpPr>
              <p:cNvPr id="40" name="文本框 39">
                <a:extLst>
                  <a:ext uri="{FF2B5EF4-FFF2-40B4-BE49-F238E27FC236}">
                    <a16:creationId xmlns:a16="http://schemas.microsoft.com/office/drawing/2014/main" id="{6EB8685C-2364-4EE9-8E80-52A7E9F91839}"/>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01</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3" name="椭圆 2">
                <a:extLst>
                  <a:ext uri="{FF2B5EF4-FFF2-40B4-BE49-F238E27FC236}">
                    <a16:creationId xmlns:a16="http://schemas.microsoft.com/office/drawing/2014/main" id="{B6EC0E1F-C298-AD4F-9B1C-A69AA9ED6580}"/>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38" name="组合 37">
            <a:extLst>
              <a:ext uri="{FF2B5EF4-FFF2-40B4-BE49-F238E27FC236}">
                <a16:creationId xmlns:a16="http://schemas.microsoft.com/office/drawing/2014/main" id="{70CF88C6-5ECF-884C-8411-C733537721F6}"/>
              </a:ext>
            </a:extLst>
          </p:cNvPr>
          <p:cNvGrpSpPr/>
          <p:nvPr/>
        </p:nvGrpSpPr>
        <p:grpSpPr>
          <a:xfrm>
            <a:off x="6541817" y="2228653"/>
            <a:ext cx="5393254" cy="461665"/>
            <a:chOff x="6836846" y="1580502"/>
            <a:chExt cx="5393254" cy="461665"/>
          </a:xfrm>
        </p:grpSpPr>
        <p:sp>
          <p:nvSpPr>
            <p:cNvPr id="39" name="文本框 38">
              <a:extLst>
                <a:ext uri="{FF2B5EF4-FFF2-40B4-BE49-F238E27FC236}">
                  <a16:creationId xmlns:a16="http://schemas.microsoft.com/office/drawing/2014/main" id="{EF5928DA-DF6C-A244-A192-848A42C35ED1}"/>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srgbClr val="FF0000"/>
                  </a:solidFill>
                </a:rPr>
                <a:t>什么是</a:t>
              </a:r>
              <a:r>
                <a:rPr lang="en-US" altLang="zh-CN" sz="2200" spc="0" dirty="0">
                  <a:solidFill>
                    <a:srgbClr val="FF0000"/>
                  </a:solidFill>
                </a:rPr>
                <a:t>IPv6</a:t>
              </a:r>
              <a:endParaRPr kumimoji="0" lang="zh-CN" altLang="en-US" sz="2200" b="1" i="0" u="none" strike="noStrike" kern="1200" cap="none" spc="0" normalizeH="0" baseline="0" noProof="0" dirty="0">
                <a:ln>
                  <a:noFill/>
                </a:ln>
                <a:solidFill>
                  <a:srgbClr val="FF0000"/>
                </a:solidFill>
                <a:effectLst/>
                <a:uLnTx/>
                <a:uFillTx/>
                <a:latin typeface="微软雅黑"/>
                <a:ea typeface="微软雅黑"/>
              </a:endParaRPr>
            </a:p>
          </p:txBody>
        </p:sp>
        <p:grpSp>
          <p:nvGrpSpPr>
            <p:cNvPr id="42" name="组合 41">
              <a:extLst>
                <a:ext uri="{FF2B5EF4-FFF2-40B4-BE49-F238E27FC236}">
                  <a16:creationId xmlns:a16="http://schemas.microsoft.com/office/drawing/2014/main" id="{689004C0-6F63-1C42-A91A-EFB03B93AEC2}"/>
                </a:ext>
              </a:extLst>
            </p:cNvPr>
            <p:cNvGrpSpPr/>
            <p:nvPr/>
          </p:nvGrpSpPr>
          <p:grpSpPr>
            <a:xfrm>
              <a:off x="6836846" y="1580502"/>
              <a:ext cx="724132" cy="461665"/>
              <a:chOff x="6361508" y="2605227"/>
              <a:chExt cx="724132" cy="461665"/>
            </a:xfrm>
          </p:grpSpPr>
          <p:sp>
            <p:nvSpPr>
              <p:cNvPr id="43" name="文本框 42">
                <a:extLst>
                  <a:ext uri="{FF2B5EF4-FFF2-40B4-BE49-F238E27FC236}">
                    <a16:creationId xmlns:a16="http://schemas.microsoft.com/office/drawing/2014/main" id="{EB7F6906-083D-2544-9ADA-B7F5C54947AE}"/>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02</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44" name="椭圆 43">
                <a:extLst>
                  <a:ext uri="{FF2B5EF4-FFF2-40B4-BE49-F238E27FC236}">
                    <a16:creationId xmlns:a16="http://schemas.microsoft.com/office/drawing/2014/main" id="{C5B2594F-04B5-5448-98F0-941ECC847228}"/>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45" name="组合 44">
            <a:extLst>
              <a:ext uri="{FF2B5EF4-FFF2-40B4-BE49-F238E27FC236}">
                <a16:creationId xmlns:a16="http://schemas.microsoft.com/office/drawing/2014/main" id="{865EB0F2-01AD-D043-923F-333D9DF2B85B}"/>
              </a:ext>
            </a:extLst>
          </p:cNvPr>
          <p:cNvGrpSpPr/>
          <p:nvPr/>
        </p:nvGrpSpPr>
        <p:grpSpPr>
          <a:xfrm>
            <a:off x="6541817" y="3114476"/>
            <a:ext cx="5393254" cy="461665"/>
            <a:chOff x="6836846" y="1580502"/>
            <a:chExt cx="5393254" cy="461665"/>
          </a:xfrm>
        </p:grpSpPr>
        <p:sp>
          <p:nvSpPr>
            <p:cNvPr id="47" name="文本框 46">
              <a:extLst>
                <a:ext uri="{FF2B5EF4-FFF2-40B4-BE49-F238E27FC236}">
                  <a16:creationId xmlns:a16="http://schemas.microsoft.com/office/drawing/2014/main" id="{B6C5F6C4-8FD3-644D-A39B-9855AFA12053}"/>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国内外</a:t>
              </a:r>
              <a:r>
                <a:rPr kumimoji="0" lang="en-US" altLang="zh-CN"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IPv6</a:t>
              </a:r>
              <a:r>
                <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rPr>
                <a:t>部署情况</a:t>
              </a:r>
            </a:p>
          </p:txBody>
        </p:sp>
        <p:grpSp>
          <p:nvGrpSpPr>
            <p:cNvPr id="48" name="组合 47">
              <a:extLst>
                <a:ext uri="{FF2B5EF4-FFF2-40B4-BE49-F238E27FC236}">
                  <a16:creationId xmlns:a16="http://schemas.microsoft.com/office/drawing/2014/main" id="{25C5543A-7E87-2C46-8525-ADC436E36B11}"/>
                </a:ext>
              </a:extLst>
            </p:cNvPr>
            <p:cNvGrpSpPr/>
            <p:nvPr/>
          </p:nvGrpSpPr>
          <p:grpSpPr>
            <a:xfrm>
              <a:off x="6836846" y="1580502"/>
              <a:ext cx="724132" cy="461665"/>
              <a:chOff x="6361508" y="2605227"/>
              <a:chExt cx="724132" cy="461665"/>
            </a:xfrm>
          </p:grpSpPr>
          <p:sp>
            <p:nvSpPr>
              <p:cNvPr id="49" name="文本框 48">
                <a:extLst>
                  <a:ext uri="{FF2B5EF4-FFF2-40B4-BE49-F238E27FC236}">
                    <a16:creationId xmlns:a16="http://schemas.microsoft.com/office/drawing/2014/main" id="{9F7F753F-304E-1D49-9F27-165CB55593FD}"/>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03</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50" name="椭圆 49">
                <a:extLst>
                  <a:ext uri="{FF2B5EF4-FFF2-40B4-BE49-F238E27FC236}">
                    <a16:creationId xmlns:a16="http://schemas.microsoft.com/office/drawing/2014/main" id="{4E09EEDF-48DA-114D-AD52-1D42CBAC8B23}"/>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17" name="组合 16">
            <a:extLst>
              <a:ext uri="{FF2B5EF4-FFF2-40B4-BE49-F238E27FC236}">
                <a16:creationId xmlns:a16="http://schemas.microsoft.com/office/drawing/2014/main" id="{3CBB6E76-12CC-2043-99C8-92686A09EE38}"/>
              </a:ext>
            </a:extLst>
          </p:cNvPr>
          <p:cNvGrpSpPr/>
          <p:nvPr/>
        </p:nvGrpSpPr>
        <p:grpSpPr>
          <a:xfrm>
            <a:off x="6541817" y="4000299"/>
            <a:ext cx="5393254" cy="461665"/>
            <a:chOff x="6836846" y="1580502"/>
            <a:chExt cx="5393254" cy="461665"/>
          </a:xfrm>
        </p:grpSpPr>
        <p:sp>
          <p:nvSpPr>
            <p:cNvPr id="18" name="文本框 17">
              <a:extLst>
                <a:ext uri="{FF2B5EF4-FFF2-40B4-BE49-F238E27FC236}">
                  <a16:creationId xmlns:a16="http://schemas.microsoft.com/office/drawing/2014/main" id="{B29DCEA9-3FC4-F64F-8006-06AF4F5180B6}"/>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zh-CN" altLang="en-US" sz="2200" spc="0" dirty="0">
                  <a:solidFill>
                    <a:prstClr val="black">
                      <a:lumMod val="85000"/>
                      <a:lumOff val="15000"/>
                    </a:prstClr>
                  </a:solidFill>
                </a:rPr>
                <a:t>电教馆</a:t>
              </a:r>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部署设计</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19" name="组合 18">
              <a:extLst>
                <a:ext uri="{FF2B5EF4-FFF2-40B4-BE49-F238E27FC236}">
                  <a16:creationId xmlns:a16="http://schemas.microsoft.com/office/drawing/2014/main" id="{2562E56A-2052-1642-BFFA-377D75E4C693}"/>
                </a:ext>
              </a:extLst>
            </p:cNvPr>
            <p:cNvGrpSpPr/>
            <p:nvPr/>
          </p:nvGrpSpPr>
          <p:grpSpPr>
            <a:xfrm>
              <a:off x="6836846" y="1580502"/>
              <a:ext cx="724132" cy="461665"/>
              <a:chOff x="6361508" y="2605227"/>
              <a:chExt cx="724132" cy="461665"/>
            </a:xfrm>
          </p:grpSpPr>
          <p:sp>
            <p:nvSpPr>
              <p:cNvPr id="20" name="文本框 19">
                <a:extLst>
                  <a:ext uri="{FF2B5EF4-FFF2-40B4-BE49-F238E27FC236}">
                    <a16:creationId xmlns:a16="http://schemas.microsoft.com/office/drawing/2014/main" id="{316B5208-E9D1-5646-8A59-EE20DBE8E435}"/>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04</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1" name="椭圆 20">
                <a:extLst>
                  <a:ext uri="{FF2B5EF4-FFF2-40B4-BE49-F238E27FC236}">
                    <a16:creationId xmlns:a16="http://schemas.microsoft.com/office/drawing/2014/main" id="{FF730128-AC92-D149-9474-E7C66F3F1D0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grpSp>
        <p:nvGrpSpPr>
          <p:cNvPr id="23" name="组合 22">
            <a:extLst>
              <a:ext uri="{FF2B5EF4-FFF2-40B4-BE49-F238E27FC236}">
                <a16:creationId xmlns:a16="http://schemas.microsoft.com/office/drawing/2014/main" id="{1F8560DE-9B8D-3B4E-911C-B327879A7C6E}"/>
              </a:ext>
            </a:extLst>
          </p:cNvPr>
          <p:cNvGrpSpPr/>
          <p:nvPr/>
        </p:nvGrpSpPr>
        <p:grpSpPr>
          <a:xfrm>
            <a:off x="6541817" y="4886122"/>
            <a:ext cx="5393254" cy="461665"/>
            <a:chOff x="6836846" y="1580502"/>
            <a:chExt cx="5393254" cy="461665"/>
          </a:xfrm>
        </p:grpSpPr>
        <p:sp>
          <p:nvSpPr>
            <p:cNvPr id="24" name="文本框 23">
              <a:extLst>
                <a:ext uri="{FF2B5EF4-FFF2-40B4-BE49-F238E27FC236}">
                  <a16:creationId xmlns:a16="http://schemas.microsoft.com/office/drawing/2014/main" id="{8C51C756-70F2-E342-9DF1-FB516DD04638}"/>
                </a:ext>
              </a:extLst>
            </p:cNvPr>
            <p:cNvSpPr txBox="1"/>
            <p:nvPr/>
          </p:nvSpPr>
          <p:spPr>
            <a:xfrm>
              <a:off x="7712418" y="1595891"/>
              <a:ext cx="4517682" cy="430887"/>
            </a:xfrm>
            <a:prstGeom prst="rect">
              <a:avLst/>
            </a:prstGeom>
            <a:noFill/>
            <a:ln>
              <a:noFill/>
            </a:ln>
            <a:effectLst/>
          </p:spPr>
          <p:txBody>
            <a:bodyPr wrap="square" rtlCol="0">
              <a:spAutoFit/>
            </a:bodyPr>
            <a:lstStyle>
              <a:defPPr>
                <a:defRPr lang="zh-CN"/>
              </a:defPPr>
              <a:lvl1pPr>
                <a:defRPr sz="2800" b="1" spc="600">
                  <a:solidFill>
                    <a:schemeClr val="tx1">
                      <a:lumMod val="85000"/>
                      <a:lumOff val="15000"/>
                    </a:schemeClr>
                  </a:solidFill>
                  <a:latin typeface="+mn-ea"/>
                </a:defRPr>
              </a:lvl1pPr>
            </a:lstStyle>
            <a:p>
              <a:pPr lvl="0"/>
              <a:r>
                <a:rPr lang="en-US" altLang="zh-CN" sz="2200" spc="0" dirty="0">
                  <a:solidFill>
                    <a:prstClr val="black">
                      <a:lumMod val="85000"/>
                      <a:lumOff val="15000"/>
                    </a:prstClr>
                  </a:solidFill>
                </a:rPr>
                <a:t>IPv6</a:t>
              </a:r>
              <a:r>
                <a:rPr lang="zh-CN" altLang="en-US" sz="2200" spc="0" dirty="0">
                  <a:solidFill>
                    <a:prstClr val="black">
                      <a:lumMod val="85000"/>
                      <a:lumOff val="15000"/>
                    </a:prstClr>
                  </a:solidFill>
                </a:rPr>
                <a:t>部署</a:t>
              </a:r>
              <a:r>
                <a:rPr lang="en-US" altLang="zh-CN" sz="2200" spc="0" dirty="0">
                  <a:solidFill>
                    <a:prstClr val="black">
                      <a:lumMod val="85000"/>
                      <a:lumOff val="15000"/>
                    </a:prstClr>
                  </a:solidFill>
                </a:rPr>
                <a:t>Q&amp;A</a:t>
              </a:r>
              <a:endParaRPr kumimoji="0" lang="zh-CN" altLang="en-US" sz="2200" b="1" i="0" u="none" strike="noStrike" kern="1200" cap="none" spc="0" normalizeH="0" baseline="0" noProof="0" dirty="0">
                <a:ln>
                  <a:noFill/>
                </a:ln>
                <a:solidFill>
                  <a:prstClr val="black">
                    <a:lumMod val="85000"/>
                    <a:lumOff val="15000"/>
                  </a:prstClr>
                </a:solidFill>
                <a:effectLst/>
                <a:uLnTx/>
                <a:uFillTx/>
                <a:latin typeface="微软雅黑"/>
                <a:ea typeface="微软雅黑"/>
                <a:cs typeface="+mn-cs"/>
              </a:endParaRPr>
            </a:p>
          </p:txBody>
        </p:sp>
        <p:grpSp>
          <p:nvGrpSpPr>
            <p:cNvPr id="25" name="组合 24">
              <a:extLst>
                <a:ext uri="{FF2B5EF4-FFF2-40B4-BE49-F238E27FC236}">
                  <a16:creationId xmlns:a16="http://schemas.microsoft.com/office/drawing/2014/main" id="{853E7A66-AE30-4849-8495-56BFE9233A39}"/>
                </a:ext>
              </a:extLst>
            </p:cNvPr>
            <p:cNvGrpSpPr/>
            <p:nvPr/>
          </p:nvGrpSpPr>
          <p:grpSpPr>
            <a:xfrm>
              <a:off x="6836846" y="1580502"/>
              <a:ext cx="724132" cy="461665"/>
              <a:chOff x="6361508" y="2605227"/>
              <a:chExt cx="724132" cy="461665"/>
            </a:xfrm>
          </p:grpSpPr>
          <p:sp>
            <p:nvSpPr>
              <p:cNvPr id="26" name="文本框 25">
                <a:extLst>
                  <a:ext uri="{FF2B5EF4-FFF2-40B4-BE49-F238E27FC236}">
                    <a16:creationId xmlns:a16="http://schemas.microsoft.com/office/drawing/2014/main" id="{F2FCE3C8-B17B-1D4B-85F7-0BBFFED30646}"/>
                  </a:ext>
                </a:extLst>
              </p:cNvPr>
              <p:cNvSpPr txBox="1"/>
              <p:nvPr/>
            </p:nvSpPr>
            <p:spPr>
              <a:xfrm>
                <a:off x="6361508" y="2605227"/>
                <a:ext cx="711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819EC0"/>
                    </a:solidFill>
                    <a:effectLst/>
                    <a:uLnTx/>
                    <a:uFillTx/>
                    <a:latin typeface="Arial"/>
                    <a:ea typeface="微软雅黑"/>
                    <a:cs typeface="+mn-cs"/>
                  </a:rPr>
                  <a:t>05</a:t>
                </a:r>
                <a:endParaRPr kumimoji="0" lang="zh-CN" altLang="en-US" sz="2400" b="0" i="0" u="none" strike="noStrike" kern="1200" cap="none" spc="0" normalizeH="0" baseline="0" noProof="0" dirty="0">
                  <a:ln>
                    <a:noFill/>
                  </a:ln>
                  <a:solidFill>
                    <a:srgbClr val="819EC0"/>
                  </a:solidFill>
                  <a:effectLst/>
                  <a:uLnTx/>
                  <a:uFillTx/>
                  <a:latin typeface="Arial"/>
                  <a:ea typeface="微软雅黑"/>
                  <a:cs typeface="+mn-cs"/>
                </a:endParaRPr>
              </a:p>
            </p:txBody>
          </p:sp>
          <p:sp>
            <p:nvSpPr>
              <p:cNvPr id="27" name="椭圆 26">
                <a:extLst>
                  <a:ext uri="{FF2B5EF4-FFF2-40B4-BE49-F238E27FC236}">
                    <a16:creationId xmlns:a16="http://schemas.microsoft.com/office/drawing/2014/main" id="{A639E6FD-59DF-F144-86C3-78121C6D923D}"/>
                  </a:ext>
                </a:extLst>
              </p:cNvPr>
              <p:cNvSpPr/>
              <p:nvPr/>
            </p:nvSpPr>
            <p:spPr>
              <a:xfrm>
                <a:off x="7038655" y="2843344"/>
                <a:ext cx="46985" cy="469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ea typeface="微软雅黑"/>
                  <a:cs typeface="+mn-cs"/>
                </a:endParaRPr>
              </a:p>
            </p:txBody>
          </p:sp>
        </p:grpSp>
      </p:grpSp>
    </p:spTree>
    <p:extLst>
      <p:ext uri="{BB962C8B-B14F-4D97-AF65-F5344CB8AC3E}">
        <p14:creationId xmlns:p14="http://schemas.microsoft.com/office/powerpoint/2010/main" val="196211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EE739-80A6-4145-A732-266F74724415}"/>
              </a:ext>
            </a:extLst>
          </p:cNvPr>
          <p:cNvSpPr>
            <a:spLocks noGrp="1"/>
          </p:cNvSpPr>
          <p:nvPr>
            <p:ph type="title"/>
          </p:nvPr>
        </p:nvSpPr>
        <p:spPr/>
        <p:txBody>
          <a:bodyPr>
            <a:normAutofit/>
          </a:bodyPr>
          <a:lstStyle/>
          <a:p>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概念</a:t>
            </a:r>
            <a:endParaRPr kumimoji="1" lang="zh-CN" altLang="en-US" dirty="0"/>
          </a:p>
        </p:txBody>
      </p:sp>
      <p:sp>
        <p:nvSpPr>
          <p:cNvPr id="52" name="文本框 51">
            <a:extLst>
              <a:ext uri="{FF2B5EF4-FFF2-40B4-BE49-F238E27FC236}">
                <a16:creationId xmlns:a16="http://schemas.microsoft.com/office/drawing/2014/main" id="{5CB8532E-6250-407F-A4B8-E59F5CC7861B}"/>
              </a:ext>
            </a:extLst>
          </p:cNvPr>
          <p:cNvSpPr txBox="1"/>
          <p:nvPr/>
        </p:nvSpPr>
        <p:spPr>
          <a:xfrm>
            <a:off x="5257419" y="2584474"/>
            <a:ext cx="5815584" cy="1689052"/>
          </a:xfrm>
          <a:prstGeom prst="rect">
            <a:avLst/>
          </a:prstGeom>
          <a:noFill/>
        </p:spPr>
        <p:txBody>
          <a:bodyPr wrap="square" rtlCol="0">
            <a:spAutoFit/>
          </a:bodyPr>
          <a:lstStyle/>
          <a:p>
            <a:pPr algn="ctr">
              <a:lnSpc>
                <a:spcPct val="150000"/>
              </a:lnSpc>
            </a:pPr>
            <a:r>
              <a:rPr lang="en-US" altLang="zh-CN" sz="2400" dirty="0">
                <a:latin typeface="微软雅黑" panose="020B0503020204020204" pitchFamily="34" charset="-122"/>
                <a:ea typeface="微软雅黑" panose="020B0503020204020204" pitchFamily="34" charset="-122"/>
              </a:rPr>
              <a:t>IPv6</a:t>
            </a:r>
            <a:r>
              <a:rPr lang="zh-CN" altLang="en-US" sz="2400" dirty="0">
                <a:latin typeface="微软雅黑" panose="020B0503020204020204" pitchFamily="34" charset="-122"/>
                <a:ea typeface="微软雅黑" panose="020B0503020204020204" pitchFamily="34" charset="-122"/>
              </a:rPr>
              <a:t>，中文名称“互联网协议第六版”</a:t>
            </a:r>
            <a:endParaRPr lang="en-US" altLang="zh-CN" sz="2400" dirty="0">
              <a:latin typeface="微软雅黑" panose="020B0503020204020204" pitchFamily="34" charset="-122"/>
              <a:ea typeface="微软雅黑" panose="020B0503020204020204" pitchFamily="34" charset="-122"/>
            </a:endParaRPr>
          </a:p>
          <a:p>
            <a:pPr algn="just">
              <a:lnSpc>
                <a:spcPct val="150000"/>
              </a:lnSpc>
            </a:pPr>
            <a:r>
              <a:rPr lang="zh-CN" altLang="en-US" sz="2400" dirty="0">
                <a:latin typeface="微软雅黑" panose="020B0503020204020204" pitchFamily="34" charset="-122"/>
                <a:ea typeface="微软雅黑" panose="020B0503020204020204" pitchFamily="34" charset="-122"/>
              </a:rPr>
              <a:t>由</a:t>
            </a:r>
            <a:r>
              <a:rPr lang="en-US" altLang="zh-CN" sz="2400" dirty="0">
                <a:latin typeface="微软雅黑" panose="020B0503020204020204" pitchFamily="34" charset="-122"/>
                <a:ea typeface="微软雅黑" panose="020B0503020204020204" pitchFamily="34" charset="-122"/>
              </a:rPr>
              <a:t>IETF</a:t>
            </a:r>
            <a:r>
              <a:rPr lang="zh-CN" altLang="en-US" sz="2400" dirty="0">
                <a:latin typeface="微软雅黑" panose="020B0503020204020204" pitchFamily="34" charset="-122"/>
                <a:ea typeface="微软雅黑" panose="020B0503020204020204" pitchFamily="34" charset="-122"/>
              </a:rPr>
              <a:t>设计的用于</a:t>
            </a:r>
            <a:r>
              <a:rPr lang="zh-CN" altLang="en-US" sz="2400" dirty="0">
                <a:solidFill>
                  <a:srgbClr val="FF0000"/>
                </a:solidFill>
                <a:latin typeface="微软雅黑" panose="020B0503020204020204" pitchFamily="34" charset="-122"/>
                <a:ea typeface="微软雅黑" panose="020B0503020204020204" pitchFamily="34" charset="-122"/>
              </a:rPr>
              <a:t>替代</a:t>
            </a:r>
            <a:r>
              <a:rPr lang="zh-CN" altLang="en-US" sz="2400" dirty="0">
                <a:latin typeface="微软雅黑" panose="020B0503020204020204" pitchFamily="34" charset="-122"/>
                <a:ea typeface="微软雅黑" panose="020B0503020204020204" pitchFamily="34" charset="-122"/>
              </a:rPr>
              <a:t>现行“互联网协议第四版（</a:t>
            </a:r>
            <a:r>
              <a:rPr lang="en-US" altLang="zh-CN" sz="2400" dirty="0">
                <a:latin typeface="微软雅黑" panose="020B0503020204020204" pitchFamily="34" charset="-122"/>
                <a:ea typeface="微软雅黑" panose="020B0503020204020204" pitchFamily="34" charset="-122"/>
              </a:rPr>
              <a:t>IPv4</a:t>
            </a:r>
            <a:r>
              <a:rPr lang="zh-CN" altLang="en-US" sz="2400" dirty="0">
                <a:latin typeface="微软雅黑" panose="020B0503020204020204" pitchFamily="34" charset="-122"/>
                <a:ea typeface="微软雅黑" panose="020B0503020204020204" pitchFamily="34" charset="-122"/>
              </a:rPr>
              <a:t>）”的下一代互联网协议</a:t>
            </a:r>
          </a:p>
        </p:txBody>
      </p:sp>
      <p:pic>
        <p:nvPicPr>
          <p:cNvPr id="53" name="图片 52">
            <a:extLst>
              <a:ext uri="{FF2B5EF4-FFF2-40B4-BE49-F238E27FC236}">
                <a16:creationId xmlns:a16="http://schemas.microsoft.com/office/drawing/2014/main" id="{77AD75DC-BC7A-401B-B45D-5EBC2B69E9B2}"/>
              </a:ext>
            </a:extLst>
          </p:cNvPr>
          <p:cNvPicPr>
            <a:picLocks noChangeAspect="1"/>
          </p:cNvPicPr>
          <p:nvPr/>
        </p:nvPicPr>
        <p:blipFill>
          <a:blip r:embed="rId3"/>
          <a:stretch>
            <a:fillRect/>
          </a:stretch>
        </p:blipFill>
        <p:spPr>
          <a:xfrm>
            <a:off x="890001" y="2023873"/>
            <a:ext cx="3852103" cy="2900407"/>
          </a:xfrm>
          <a:prstGeom prst="rect">
            <a:avLst/>
          </a:prstGeom>
        </p:spPr>
      </p:pic>
    </p:spTree>
    <p:extLst>
      <p:ext uri="{BB962C8B-B14F-4D97-AF65-F5344CB8AC3E}">
        <p14:creationId xmlns:p14="http://schemas.microsoft.com/office/powerpoint/2010/main" val="38261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EE739-80A6-4145-A732-266F74724415}"/>
              </a:ext>
            </a:extLst>
          </p:cNvPr>
          <p:cNvSpPr>
            <a:spLocks noGrp="1"/>
          </p:cNvSpPr>
          <p:nvPr>
            <p:ph type="title"/>
          </p:nvPr>
        </p:nvSpPr>
        <p:spPr/>
        <p:txBody>
          <a:bodyPr>
            <a:normAutofit/>
          </a:bodyPr>
          <a:lstStyle/>
          <a:p>
            <a:r>
              <a:rPr kumimoji="1" lang="en-US" altLang="zh-CN" dirty="0">
                <a:latin typeface="Microsoft YaHei" panose="020B0503020204020204" pitchFamily="34" charset="-122"/>
                <a:ea typeface="Microsoft YaHei" panose="020B0503020204020204" pitchFamily="34" charset="-122"/>
              </a:rPr>
              <a:t>IPv6</a:t>
            </a:r>
            <a:r>
              <a:rPr kumimoji="1" lang="zh-CN" altLang="en-US" dirty="0">
                <a:latin typeface="Microsoft YaHei" panose="020B0503020204020204" pitchFamily="34" charset="-122"/>
                <a:ea typeface="Microsoft YaHei" panose="020B0503020204020204" pitchFamily="34" charset="-122"/>
              </a:rPr>
              <a:t>地址长度</a:t>
            </a:r>
            <a:endParaRPr kumimoji="1" lang="zh-CN" altLang="en-US" dirty="0"/>
          </a:p>
        </p:txBody>
      </p:sp>
      <p:sp>
        <p:nvSpPr>
          <p:cNvPr id="4" name="矩形 3">
            <a:extLst>
              <a:ext uri="{FF2B5EF4-FFF2-40B4-BE49-F238E27FC236}">
                <a16:creationId xmlns:a16="http://schemas.microsoft.com/office/drawing/2014/main" id="{5A211898-190D-465C-8AB1-A4437E7F7DFF}"/>
              </a:ext>
            </a:extLst>
          </p:cNvPr>
          <p:cNvSpPr/>
          <p:nvPr/>
        </p:nvSpPr>
        <p:spPr>
          <a:xfrm>
            <a:off x="824589" y="1022809"/>
            <a:ext cx="10224451" cy="417358"/>
          </a:xfrm>
          <a:prstGeom prst="rect">
            <a:avLst/>
          </a:prstGeom>
        </p:spPr>
        <p:txBody>
          <a:bodyPr wrap="square">
            <a:spAutoFit/>
          </a:bodyPr>
          <a:lstStyle/>
          <a:p>
            <a:pPr marL="285750" indent="-285750">
              <a:lnSpc>
                <a:spcPct val="130000"/>
              </a:lnSpc>
              <a:buFont typeface="Wingdings" pitchFamily="2" charset="2"/>
              <a:buChar char="n"/>
            </a:pPr>
            <a:r>
              <a:rPr lang="en-US" altLang="zh-CN" dirty="0">
                <a:latin typeface="Microsoft YaHei" panose="020B0503020204020204" pitchFamily="34" charset="-122"/>
                <a:ea typeface="Microsoft YaHei" panose="020B0503020204020204" pitchFamily="34" charset="-122"/>
              </a:rPr>
              <a:t>IPV6</a:t>
            </a:r>
            <a:r>
              <a:rPr lang="zh-CN" altLang="en-US" dirty="0">
                <a:latin typeface="Microsoft YaHei" panose="020B0503020204020204" pitchFamily="34" charset="-122"/>
                <a:ea typeface="Microsoft YaHei" panose="020B0503020204020204" pitchFamily="34" charset="-122"/>
              </a:rPr>
              <a:t>海量地址范围，满足物联网、</a:t>
            </a:r>
            <a:r>
              <a:rPr lang="en-US" altLang="zh-CN" dirty="0">
                <a:latin typeface="Microsoft YaHei" panose="020B0503020204020204" pitchFamily="34" charset="-122"/>
                <a:ea typeface="Microsoft YaHei" panose="020B0503020204020204" pitchFamily="34" charset="-122"/>
              </a:rPr>
              <a:t>5G</a:t>
            </a:r>
            <a:r>
              <a:rPr lang="zh-CN" altLang="en-US" dirty="0">
                <a:latin typeface="Microsoft YaHei" panose="020B0503020204020204" pitchFamily="34" charset="-122"/>
                <a:ea typeface="Microsoft YaHei" panose="020B0503020204020204" pitchFamily="34" charset="-122"/>
              </a:rPr>
              <a:t>、万物互联等新兴技术的发展需求，有利于业务演进和扩展。</a:t>
            </a:r>
          </a:p>
        </p:txBody>
      </p:sp>
      <p:sp>
        <p:nvSpPr>
          <p:cNvPr id="5" name="文本框 8">
            <a:extLst>
              <a:ext uri="{FF2B5EF4-FFF2-40B4-BE49-F238E27FC236}">
                <a16:creationId xmlns:a16="http://schemas.microsoft.com/office/drawing/2014/main" id="{2FF0E677-30F3-4041-8DBE-38C8331102C3}"/>
              </a:ext>
            </a:extLst>
          </p:cNvPr>
          <p:cNvSpPr txBox="1">
            <a:spLocks noChangeArrowheads="1"/>
          </p:cNvSpPr>
          <p:nvPr/>
        </p:nvSpPr>
        <p:spPr bwMode="auto">
          <a:xfrm>
            <a:off x="4193630" y="6038430"/>
            <a:ext cx="3604506" cy="344518"/>
          </a:xfrm>
          <a:prstGeom prst="rect">
            <a:avLst/>
          </a:prstGeom>
          <a:noFill/>
          <a:ln w="9525">
            <a:noFill/>
            <a:miter lim="800000"/>
          </a:ln>
        </p:spPr>
        <p:txBody>
          <a:bodyPr wrap="square">
            <a:spAutoFit/>
          </a:bodyPr>
          <a:lstStyle/>
          <a:p>
            <a:pPr marL="0" marR="0" lvl="0" indent="0" algn="r" defTabSz="123825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85000"/>
                    <a:lumOff val="15000"/>
                  </a:schemeClr>
                </a:solidFill>
                <a:effectLst/>
                <a:uLnTx/>
                <a:uFillTx/>
                <a:latin typeface="Century Gothic" panose="020B0502020202020204"/>
                <a:ea typeface="微软雅黑" panose="020B0503020204020204" pitchFamily="34" charset="-122"/>
                <a:cs typeface="+mn-cs"/>
              </a:rPr>
              <a:t>足以分配给地球上每一粒沙子一个固定</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Century Gothic" panose="020B0502020202020204"/>
                <a:ea typeface="微软雅黑" panose="020B0503020204020204" pitchFamily="34" charset="-122"/>
                <a:cs typeface="+mn-cs"/>
              </a:rPr>
              <a:t>IP</a:t>
            </a:r>
          </a:p>
        </p:txBody>
      </p:sp>
      <p:grpSp>
        <p:nvGrpSpPr>
          <p:cNvPr id="51" name="组合 50">
            <a:extLst>
              <a:ext uri="{FF2B5EF4-FFF2-40B4-BE49-F238E27FC236}">
                <a16:creationId xmlns:a16="http://schemas.microsoft.com/office/drawing/2014/main" id="{43C4E0E5-5F58-47F7-A639-19AF8131D498}"/>
              </a:ext>
            </a:extLst>
          </p:cNvPr>
          <p:cNvGrpSpPr/>
          <p:nvPr/>
        </p:nvGrpSpPr>
        <p:grpSpPr>
          <a:xfrm>
            <a:off x="2129421" y="2306238"/>
            <a:ext cx="7637412" cy="3320274"/>
            <a:chOff x="2129421" y="2306238"/>
            <a:chExt cx="7637412" cy="3320274"/>
          </a:xfrm>
        </p:grpSpPr>
        <p:grpSp>
          <p:nvGrpSpPr>
            <p:cNvPr id="50" name="组合 49">
              <a:extLst>
                <a:ext uri="{FF2B5EF4-FFF2-40B4-BE49-F238E27FC236}">
                  <a16:creationId xmlns:a16="http://schemas.microsoft.com/office/drawing/2014/main" id="{2D0FC5C0-6FD4-4B87-9B8A-56FDDB5CE4F9}"/>
                </a:ext>
              </a:extLst>
            </p:cNvPr>
            <p:cNvGrpSpPr/>
            <p:nvPr/>
          </p:nvGrpSpPr>
          <p:grpSpPr>
            <a:xfrm>
              <a:off x="2129421" y="4523027"/>
              <a:ext cx="7637412" cy="1103485"/>
              <a:chOff x="2129421" y="4523027"/>
              <a:chExt cx="7637412" cy="1103485"/>
            </a:xfrm>
          </p:grpSpPr>
          <p:cxnSp>
            <p:nvCxnSpPr>
              <p:cNvPr id="8" name="直接连接符 41">
                <a:extLst>
                  <a:ext uri="{FF2B5EF4-FFF2-40B4-BE49-F238E27FC236}">
                    <a16:creationId xmlns:a16="http://schemas.microsoft.com/office/drawing/2014/main" id="{ADE324AD-1238-4F6D-B3BE-6CB9B538B15E}"/>
                  </a:ext>
                </a:extLst>
              </p:cNvPr>
              <p:cNvCxnSpPr/>
              <p:nvPr/>
            </p:nvCxnSpPr>
            <p:spPr>
              <a:xfrm>
                <a:off x="2973576" y="4855900"/>
                <a:ext cx="5926478" cy="0"/>
              </a:xfrm>
              <a:prstGeom prst="line">
                <a:avLst/>
              </a:prstGeom>
              <a:noFill/>
              <a:ln w="57150" cap="flat" cmpd="sng" algn="ctr">
                <a:solidFill>
                  <a:sysClr val="window" lastClr="FFFFFF">
                    <a:lumMod val="50000"/>
                  </a:sysClr>
                </a:solidFill>
                <a:prstDash val="solid"/>
              </a:ln>
              <a:effectLst/>
            </p:spPr>
          </p:cxnSp>
          <p:grpSp>
            <p:nvGrpSpPr>
              <p:cNvPr id="9" name="组合 8">
                <a:extLst>
                  <a:ext uri="{FF2B5EF4-FFF2-40B4-BE49-F238E27FC236}">
                    <a16:creationId xmlns:a16="http://schemas.microsoft.com/office/drawing/2014/main" id="{1344EC92-CFF0-4CCD-8B0C-7CA7B7516573}"/>
                  </a:ext>
                </a:extLst>
              </p:cNvPr>
              <p:cNvGrpSpPr/>
              <p:nvPr/>
            </p:nvGrpSpPr>
            <p:grpSpPr>
              <a:xfrm>
                <a:off x="2129421" y="4523027"/>
                <a:ext cx="2523215" cy="1103485"/>
                <a:chOff x="1312255" y="5073413"/>
                <a:chExt cx="1766962" cy="772751"/>
              </a:xfrm>
            </p:grpSpPr>
            <p:grpSp>
              <p:nvGrpSpPr>
                <p:cNvPr id="30" name="组合 29">
                  <a:extLst>
                    <a:ext uri="{FF2B5EF4-FFF2-40B4-BE49-F238E27FC236}">
                      <a16:creationId xmlns:a16="http://schemas.microsoft.com/office/drawing/2014/main" id="{3DA853E3-BFA7-4FB4-9FB9-A2C1D822449F}"/>
                    </a:ext>
                  </a:extLst>
                </p:cNvPr>
                <p:cNvGrpSpPr/>
                <p:nvPr/>
              </p:nvGrpSpPr>
              <p:grpSpPr>
                <a:xfrm>
                  <a:off x="1312255" y="5073413"/>
                  <a:ext cx="883481" cy="772751"/>
                  <a:chOff x="1495335" y="5373216"/>
                  <a:chExt cx="883481" cy="772751"/>
                </a:xfrm>
              </p:grpSpPr>
              <p:sp>
                <p:nvSpPr>
                  <p:cNvPr id="41" name="任意多边形 54">
                    <a:extLst>
                      <a:ext uri="{FF2B5EF4-FFF2-40B4-BE49-F238E27FC236}">
                        <a16:creationId xmlns:a16="http://schemas.microsoft.com/office/drawing/2014/main" id="{45666F41-DFE2-4B08-BE26-183D72947ADE}"/>
                      </a:ext>
                    </a:extLst>
                  </p:cNvPr>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EE7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sp>
                <p:nvSpPr>
                  <p:cNvPr id="42" name="任意多边形 55">
                    <a:extLst>
                      <a:ext uri="{FF2B5EF4-FFF2-40B4-BE49-F238E27FC236}">
                        <a16:creationId xmlns:a16="http://schemas.microsoft.com/office/drawing/2014/main" id="{CF4D5DD9-E6AD-47CE-93DB-69F313E352C1}"/>
                      </a:ext>
                    </a:extLst>
                  </p:cNvPr>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EE7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cxnSp>
                <p:nvCxnSpPr>
                  <p:cNvPr id="43" name="直接连接符 56">
                    <a:extLst>
                      <a:ext uri="{FF2B5EF4-FFF2-40B4-BE49-F238E27FC236}">
                        <a16:creationId xmlns:a16="http://schemas.microsoft.com/office/drawing/2014/main" id="{3C78C969-0F61-401F-933F-1368C3D47DE5}"/>
                      </a:ext>
                    </a:extLst>
                  </p:cNvPr>
                  <p:cNvCxnSpPr>
                    <a:stCxn id="41" idx="0"/>
                  </p:cNvCxnSpPr>
                  <p:nvPr/>
                </p:nvCxnSpPr>
                <p:spPr>
                  <a:xfrm>
                    <a:off x="1728098" y="5576341"/>
                    <a:ext cx="389744" cy="29980"/>
                  </a:xfrm>
                  <a:prstGeom prst="line">
                    <a:avLst/>
                  </a:prstGeom>
                  <a:noFill/>
                  <a:ln w="127000" cap="flat" cmpd="sng" algn="ctr">
                    <a:solidFill>
                      <a:srgbClr val="EE7933"/>
                    </a:solidFill>
                    <a:prstDash val="solid"/>
                  </a:ln>
                  <a:effectLst/>
                </p:spPr>
              </p:cxnSp>
              <p:sp>
                <p:nvSpPr>
                  <p:cNvPr id="44" name="椭圆 43">
                    <a:extLst>
                      <a:ext uri="{FF2B5EF4-FFF2-40B4-BE49-F238E27FC236}">
                        <a16:creationId xmlns:a16="http://schemas.microsoft.com/office/drawing/2014/main" id="{14EFB4D2-CFD4-40E2-AE1F-99ABC3937EB5}"/>
                      </a:ext>
                    </a:extLst>
                  </p:cNvPr>
                  <p:cNvSpPr/>
                  <p:nvPr/>
                </p:nvSpPr>
                <p:spPr>
                  <a:xfrm>
                    <a:off x="1495335" y="5373216"/>
                    <a:ext cx="203125" cy="203125"/>
                  </a:xfrm>
                  <a:prstGeom prst="ellipse">
                    <a:avLst/>
                  </a:prstGeom>
                  <a:solidFill>
                    <a:srgbClr val="EE7933"/>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grpSp>
            <p:grpSp>
              <p:nvGrpSpPr>
                <p:cNvPr id="31" name="组合 30">
                  <a:extLst>
                    <a:ext uri="{FF2B5EF4-FFF2-40B4-BE49-F238E27FC236}">
                      <a16:creationId xmlns:a16="http://schemas.microsoft.com/office/drawing/2014/main" id="{17092C10-80E2-44D8-82F0-C7861F05F70B}"/>
                    </a:ext>
                  </a:extLst>
                </p:cNvPr>
                <p:cNvGrpSpPr/>
                <p:nvPr/>
              </p:nvGrpSpPr>
              <p:grpSpPr>
                <a:xfrm>
                  <a:off x="1763688" y="5073413"/>
                  <a:ext cx="883481" cy="772751"/>
                  <a:chOff x="1495335" y="5373216"/>
                  <a:chExt cx="883481" cy="772751"/>
                </a:xfrm>
              </p:grpSpPr>
              <p:sp>
                <p:nvSpPr>
                  <p:cNvPr id="37" name="任意多边形 50">
                    <a:extLst>
                      <a:ext uri="{FF2B5EF4-FFF2-40B4-BE49-F238E27FC236}">
                        <a16:creationId xmlns:a16="http://schemas.microsoft.com/office/drawing/2014/main" id="{F156DC99-24B1-4DD6-B91A-FCDFF99E5ED6}"/>
                      </a:ext>
                    </a:extLst>
                  </p:cNvPr>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EE7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38" name="任意多边形 51">
                    <a:extLst>
                      <a:ext uri="{FF2B5EF4-FFF2-40B4-BE49-F238E27FC236}">
                        <a16:creationId xmlns:a16="http://schemas.microsoft.com/office/drawing/2014/main" id="{F57C2334-BF7C-45FB-A1F8-BE7CEC828EF8}"/>
                      </a:ext>
                    </a:extLst>
                  </p:cNvPr>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EE7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cxnSp>
                <p:nvCxnSpPr>
                  <p:cNvPr id="39" name="直接连接符 52">
                    <a:extLst>
                      <a:ext uri="{FF2B5EF4-FFF2-40B4-BE49-F238E27FC236}">
                        <a16:creationId xmlns:a16="http://schemas.microsoft.com/office/drawing/2014/main" id="{183C4558-E285-400D-9ED1-B0EF35AB5C80}"/>
                      </a:ext>
                    </a:extLst>
                  </p:cNvPr>
                  <p:cNvCxnSpPr>
                    <a:stCxn id="37" idx="0"/>
                  </p:cNvCxnSpPr>
                  <p:nvPr/>
                </p:nvCxnSpPr>
                <p:spPr>
                  <a:xfrm>
                    <a:off x="1728098" y="5576341"/>
                    <a:ext cx="389744" cy="29980"/>
                  </a:xfrm>
                  <a:prstGeom prst="line">
                    <a:avLst/>
                  </a:prstGeom>
                  <a:noFill/>
                  <a:ln w="127000" cap="flat" cmpd="sng" algn="ctr">
                    <a:solidFill>
                      <a:srgbClr val="EE7933"/>
                    </a:solidFill>
                    <a:prstDash val="solid"/>
                  </a:ln>
                  <a:effectLst/>
                </p:spPr>
              </p:cxnSp>
              <p:sp>
                <p:nvSpPr>
                  <p:cNvPr id="40" name="椭圆 39">
                    <a:extLst>
                      <a:ext uri="{FF2B5EF4-FFF2-40B4-BE49-F238E27FC236}">
                        <a16:creationId xmlns:a16="http://schemas.microsoft.com/office/drawing/2014/main" id="{38D08394-FA18-4B1A-BAD1-483AF8479D67}"/>
                      </a:ext>
                    </a:extLst>
                  </p:cNvPr>
                  <p:cNvSpPr/>
                  <p:nvPr/>
                </p:nvSpPr>
                <p:spPr>
                  <a:xfrm>
                    <a:off x="1495335" y="5373216"/>
                    <a:ext cx="203125" cy="203125"/>
                  </a:xfrm>
                  <a:prstGeom prst="ellipse">
                    <a:avLst/>
                  </a:prstGeom>
                  <a:solidFill>
                    <a:srgbClr val="EE7933"/>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grpSp>
            <p:grpSp>
              <p:nvGrpSpPr>
                <p:cNvPr id="32" name="组合 31">
                  <a:extLst>
                    <a:ext uri="{FF2B5EF4-FFF2-40B4-BE49-F238E27FC236}">
                      <a16:creationId xmlns:a16="http://schemas.microsoft.com/office/drawing/2014/main" id="{B593AF77-D549-40E2-A2A9-A9CEF0F4E7C0}"/>
                    </a:ext>
                  </a:extLst>
                </p:cNvPr>
                <p:cNvGrpSpPr/>
                <p:nvPr/>
              </p:nvGrpSpPr>
              <p:grpSpPr>
                <a:xfrm>
                  <a:off x="2195736" y="5073413"/>
                  <a:ext cx="883481" cy="772751"/>
                  <a:chOff x="1495335" y="5373216"/>
                  <a:chExt cx="883481" cy="772751"/>
                </a:xfrm>
              </p:grpSpPr>
              <p:sp>
                <p:nvSpPr>
                  <p:cNvPr id="33" name="任意多边形 46">
                    <a:extLst>
                      <a:ext uri="{FF2B5EF4-FFF2-40B4-BE49-F238E27FC236}">
                        <a16:creationId xmlns:a16="http://schemas.microsoft.com/office/drawing/2014/main" id="{27AF74B2-1F95-43BA-B566-602398BC6BA2}"/>
                      </a:ext>
                    </a:extLst>
                  </p:cNvPr>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EE7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34" name="任意多边形 47">
                    <a:extLst>
                      <a:ext uri="{FF2B5EF4-FFF2-40B4-BE49-F238E27FC236}">
                        <a16:creationId xmlns:a16="http://schemas.microsoft.com/office/drawing/2014/main" id="{24FC1F4D-22BA-4AEC-98E1-80B5C7B98D55}"/>
                      </a:ext>
                    </a:extLst>
                  </p:cNvPr>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EE7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cxnSp>
                <p:nvCxnSpPr>
                  <p:cNvPr id="35" name="直接连接符 48">
                    <a:extLst>
                      <a:ext uri="{FF2B5EF4-FFF2-40B4-BE49-F238E27FC236}">
                        <a16:creationId xmlns:a16="http://schemas.microsoft.com/office/drawing/2014/main" id="{FB02B978-894F-49E3-8FCE-715D08E510D1}"/>
                      </a:ext>
                    </a:extLst>
                  </p:cNvPr>
                  <p:cNvCxnSpPr>
                    <a:stCxn id="33" idx="0"/>
                  </p:cNvCxnSpPr>
                  <p:nvPr/>
                </p:nvCxnSpPr>
                <p:spPr>
                  <a:xfrm>
                    <a:off x="1728098" y="5576341"/>
                    <a:ext cx="389744" cy="29980"/>
                  </a:xfrm>
                  <a:prstGeom prst="line">
                    <a:avLst/>
                  </a:prstGeom>
                  <a:noFill/>
                  <a:ln w="127000" cap="flat" cmpd="sng" algn="ctr">
                    <a:solidFill>
                      <a:srgbClr val="EE7933"/>
                    </a:solidFill>
                    <a:prstDash val="solid"/>
                  </a:ln>
                  <a:effectLst/>
                </p:spPr>
              </p:cxnSp>
              <p:sp>
                <p:nvSpPr>
                  <p:cNvPr id="36" name="椭圆 35">
                    <a:extLst>
                      <a:ext uri="{FF2B5EF4-FFF2-40B4-BE49-F238E27FC236}">
                        <a16:creationId xmlns:a16="http://schemas.microsoft.com/office/drawing/2014/main" id="{83EEE2AD-DC9D-4B15-B64E-267E52BDB52C}"/>
                      </a:ext>
                    </a:extLst>
                  </p:cNvPr>
                  <p:cNvSpPr/>
                  <p:nvPr/>
                </p:nvSpPr>
                <p:spPr>
                  <a:xfrm>
                    <a:off x="1495335" y="5373216"/>
                    <a:ext cx="203125" cy="203125"/>
                  </a:xfrm>
                  <a:prstGeom prst="ellipse">
                    <a:avLst/>
                  </a:prstGeom>
                  <a:solidFill>
                    <a:srgbClr val="EE7933"/>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E7933"/>
                      </a:solidFill>
                      <a:effectLst/>
                      <a:uLnTx/>
                      <a:uFillTx/>
                      <a:latin typeface="Calibri"/>
                      <a:ea typeface="微软雅黑"/>
                      <a:cs typeface="+mn-cs"/>
                    </a:endParaRPr>
                  </a:p>
                </p:txBody>
              </p:sp>
            </p:grpSp>
          </p:grpSp>
          <p:grpSp>
            <p:nvGrpSpPr>
              <p:cNvPr id="10" name="组合 9">
                <a:extLst>
                  <a:ext uri="{FF2B5EF4-FFF2-40B4-BE49-F238E27FC236}">
                    <a16:creationId xmlns:a16="http://schemas.microsoft.com/office/drawing/2014/main" id="{39B2D1D4-DC1F-4AC6-9AF4-D387254F821B}"/>
                  </a:ext>
                </a:extLst>
              </p:cNvPr>
              <p:cNvGrpSpPr/>
              <p:nvPr/>
            </p:nvGrpSpPr>
            <p:grpSpPr>
              <a:xfrm flipH="1">
                <a:off x="7243618" y="4523027"/>
                <a:ext cx="2523215" cy="1103485"/>
                <a:chOff x="1312255" y="5073413"/>
                <a:chExt cx="1766962" cy="772751"/>
              </a:xfrm>
            </p:grpSpPr>
            <p:grpSp>
              <p:nvGrpSpPr>
                <p:cNvPr id="15" name="组合 14">
                  <a:extLst>
                    <a:ext uri="{FF2B5EF4-FFF2-40B4-BE49-F238E27FC236}">
                      <a16:creationId xmlns:a16="http://schemas.microsoft.com/office/drawing/2014/main" id="{91D0DF6B-4A6D-45C1-9AED-38563E3147C5}"/>
                    </a:ext>
                  </a:extLst>
                </p:cNvPr>
                <p:cNvGrpSpPr/>
                <p:nvPr/>
              </p:nvGrpSpPr>
              <p:grpSpPr>
                <a:xfrm>
                  <a:off x="1312255" y="5073413"/>
                  <a:ext cx="883481" cy="772751"/>
                  <a:chOff x="1495335" y="5373216"/>
                  <a:chExt cx="883481" cy="772751"/>
                </a:xfrm>
              </p:grpSpPr>
              <p:sp>
                <p:nvSpPr>
                  <p:cNvPr id="26" name="任意多边形 70">
                    <a:extLst>
                      <a:ext uri="{FF2B5EF4-FFF2-40B4-BE49-F238E27FC236}">
                        <a16:creationId xmlns:a16="http://schemas.microsoft.com/office/drawing/2014/main" id="{F44AAF39-C393-4346-813A-0FEFAE1440C2}"/>
                      </a:ext>
                    </a:extLst>
                  </p:cNvPr>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11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27" name="任意多边形 71">
                    <a:extLst>
                      <a:ext uri="{FF2B5EF4-FFF2-40B4-BE49-F238E27FC236}">
                        <a16:creationId xmlns:a16="http://schemas.microsoft.com/office/drawing/2014/main" id="{CAA4CDD2-77A2-47C4-9A16-53800AFA97D3}"/>
                      </a:ext>
                    </a:extLst>
                  </p:cNvPr>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11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cxnSp>
                <p:nvCxnSpPr>
                  <p:cNvPr id="28" name="直接连接符 72">
                    <a:extLst>
                      <a:ext uri="{FF2B5EF4-FFF2-40B4-BE49-F238E27FC236}">
                        <a16:creationId xmlns:a16="http://schemas.microsoft.com/office/drawing/2014/main" id="{1C5DDD30-3A08-4C40-BC39-D810F629BAA0}"/>
                      </a:ext>
                    </a:extLst>
                  </p:cNvPr>
                  <p:cNvCxnSpPr>
                    <a:stCxn id="26" idx="0"/>
                  </p:cNvCxnSpPr>
                  <p:nvPr/>
                </p:nvCxnSpPr>
                <p:spPr>
                  <a:xfrm>
                    <a:off x="1728098" y="5576341"/>
                    <a:ext cx="389744" cy="29980"/>
                  </a:xfrm>
                  <a:prstGeom prst="line">
                    <a:avLst/>
                  </a:prstGeom>
                  <a:noFill/>
                  <a:ln w="127000" cap="flat" cmpd="sng" algn="ctr">
                    <a:solidFill>
                      <a:srgbClr val="119999"/>
                    </a:solidFill>
                    <a:prstDash val="solid"/>
                  </a:ln>
                  <a:effectLst/>
                </p:spPr>
              </p:cxnSp>
              <p:sp>
                <p:nvSpPr>
                  <p:cNvPr id="29" name="椭圆 28">
                    <a:extLst>
                      <a:ext uri="{FF2B5EF4-FFF2-40B4-BE49-F238E27FC236}">
                        <a16:creationId xmlns:a16="http://schemas.microsoft.com/office/drawing/2014/main" id="{B8161D2D-44A2-4363-A778-AE40618DD108}"/>
                      </a:ext>
                    </a:extLst>
                  </p:cNvPr>
                  <p:cNvSpPr/>
                  <p:nvPr/>
                </p:nvSpPr>
                <p:spPr>
                  <a:xfrm>
                    <a:off x="1495335" y="5373216"/>
                    <a:ext cx="203125" cy="203125"/>
                  </a:xfrm>
                  <a:prstGeom prst="ellipse">
                    <a:avLst/>
                  </a:prstGeom>
                  <a:solidFill>
                    <a:srgbClr val="11999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grpSp>
              <p:nvGrpSpPr>
                <p:cNvPr id="16" name="组合 15">
                  <a:extLst>
                    <a:ext uri="{FF2B5EF4-FFF2-40B4-BE49-F238E27FC236}">
                      <a16:creationId xmlns:a16="http://schemas.microsoft.com/office/drawing/2014/main" id="{E63DBD48-0597-4816-9E6B-A12188173B08}"/>
                    </a:ext>
                  </a:extLst>
                </p:cNvPr>
                <p:cNvGrpSpPr/>
                <p:nvPr/>
              </p:nvGrpSpPr>
              <p:grpSpPr>
                <a:xfrm>
                  <a:off x="1763688" y="5073413"/>
                  <a:ext cx="883481" cy="772751"/>
                  <a:chOff x="1495335" y="5373216"/>
                  <a:chExt cx="883481" cy="772751"/>
                </a:xfrm>
              </p:grpSpPr>
              <p:sp>
                <p:nvSpPr>
                  <p:cNvPr id="22" name="任意多边形 66">
                    <a:extLst>
                      <a:ext uri="{FF2B5EF4-FFF2-40B4-BE49-F238E27FC236}">
                        <a16:creationId xmlns:a16="http://schemas.microsoft.com/office/drawing/2014/main" id="{11FE0C03-5540-41EB-AEA3-133735942377}"/>
                      </a:ext>
                    </a:extLst>
                  </p:cNvPr>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11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23" name="任意多边形 67">
                    <a:extLst>
                      <a:ext uri="{FF2B5EF4-FFF2-40B4-BE49-F238E27FC236}">
                        <a16:creationId xmlns:a16="http://schemas.microsoft.com/office/drawing/2014/main" id="{45EA3DC6-4F9D-42BE-B7A9-953F29A74203}"/>
                      </a:ext>
                    </a:extLst>
                  </p:cNvPr>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11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cxnSp>
                <p:nvCxnSpPr>
                  <p:cNvPr id="24" name="直接连接符 68">
                    <a:extLst>
                      <a:ext uri="{FF2B5EF4-FFF2-40B4-BE49-F238E27FC236}">
                        <a16:creationId xmlns:a16="http://schemas.microsoft.com/office/drawing/2014/main" id="{FE95F2A0-55BF-45F0-A815-07621C26ED9A}"/>
                      </a:ext>
                    </a:extLst>
                  </p:cNvPr>
                  <p:cNvCxnSpPr>
                    <a:stCxn id="22" idx="0"/>
                  </p:cNvCxnSpPr>
                  <p:nvPr/>
                </p:nvCxnSpPr>
                <p:spPr>
                  <a:xfrm>
                    <a:off x="1728098" y="5576341"/>
                    <a:ext cx="389744" cy="29980"/>
                  </a:xfrm>
                  <a:prstGeom prst="line">
                    <a:avLst/>
                  </a:prstGeom>
                  <a:noFill/>
                  <a:ln w="127000" cap="flat" cmpd="sng" algn="ctr">
                    <a:solidFill>
                      <a:srgbClr val="119999"/>
                    </a:solidFill>
                    <a:prstDash val="solid"/>
                  </a:ln>
                  <a:effectLst/>
                </p:spPr>
              </p:cxnSp>
              <p:sp>
                <p:nvSpPr>
                  <p:cNvPr id="25" name="椭圆 24">
                    <a:extLst>
                      <a:ext uri="{FF2B5EF4-FFF2-40B4-BE49-F238E27FC236}">
                        <a16:creationId xmlns:a16="http://schemas.microsoft.com/office/drawing/2014/main" id="{5F234F6C-3E88-4F8B-81BA-1D2FBC974F70}"/>
                      </a:ext>
                    </a:extLst>
                  </p:cNvPr>
                  <p:cNvSpPr/>
                  <p:nvPr/>
                </p:nvSpPr>
                <p:spPr>
                  <a:xfrm>
                    <a:off x="1495335" y="5373216"/>
                    <a:ext cx="203125" cy="203125"/>
                  </a:xfrm>
                  <a:prstGeom prst="ellipse">
                    <a:avLst/>
                  </a:prstGeom>
                  <a:solidFill>
                    <a:srgbClr val="11999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grpSp>
              <p:nvGrpSpPr>
                <p:cNvPr id="17" name="组合 16">
                  <a:extLst>
                    <a:ext uri="{FF2B5EF4-FFF2-40B4-BE49-F238E27FC236}">
                      <a16:creationId xmlns:a16="http://schemas.microsoft.com/office/drawing/2014/main" id="{87499A11-504B-4F60-A4B6-5CF0C4B59BEB}"/>
                    </a:ext>
                  </a:extLst>
                </p:cNvPr>
                <p:cNvGrpSpPr/>
                <p:nvPr/>
              </p:nvGrpSpPr>
              <p:grpSpPr>
                <a:xfrm>
                  <a:off x="2195736" y="5073413"/>
                  <a:ext cx="883481" cy="772751"/>
                  <a:chOff x="1495335" y="5373216"/>
                  <a:chExt cx="883481" cy="772751"/>
                </a:xfrm>
              </p:grpSpPr>
              <p:sp>
                <p:nvSpPr>
                  <p:cNvPr id="18" name="任意多边形 62">
                    <a:extLst>
                      <a:ext uri="{FF2B5EF4-FFF2-40B4-BE49-F238E27FC236}">
                        <a16:creationId xmlns:a16="http://schemas.microsoft.com/office/drawing/2014/main" id="{5A3539A4-02C1-4B16-B9ED-85B95705C922}"/>
                      </a:ext>
                    </a:extLst>
                  </p:cNvPr>
                  <p:cNvSpPr/>
                  <p:nvPr/>
                </p:nvSpPr>
                <p:spPr>
                  <a:xfrm>
                    <a:off x="1728098" y="5576341"/>
                    <a:ext cx="269823" cy="569626"/>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rgbClr val="11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19" name="任意多边形 63">
                    <a:extLst>
                      <a:ext uri="{FF2B5EF4-FFF2-40B4-BE49-F238E27FC236}">
                        <a16:creationId xmlns:a16="http://schemas.microsoft.com/office/drawing/2014/main" id="{B61A9C7E-0424-4926-A1DE-CA07E4D9194F}"/>
                      </a:ext>
                    </a:extLst>
                  </p:cNvPr>
                  <p:cNvSpPr/>
                  <p:nvPr/>
                </p:nvSpPr>
                <p:spPr>
                  <a:xfrm>
                    <a:off x="1967941" y="5786203"/>
                    <a:ext cx="410875" cy="359764"/>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rgbClr val="1199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cxnSp>
                <p:nvCxnSpPr>
                  <p:cNvPr id="20" name="直接连接符 64">
                    <a:extLst>
                      <a:ext uri="{FF2B5EF4-FFF2-40B4-BE49-F238E27FC236}">
                        <a16:creationId xmlns:a16="http://schemas.microsoft.com/office/drawing/2014/main" id="{AD237515-F616-4105-B4FA-65C3CA664F13}"/>
                      </a:ext>
                    </a:extLst>
                  </p:cNvPr>
                  <p:cNvCxnSpPr>
                    <a:stCxn id="18" idx="0"/>
                  </p:cNvCxnSpPr>
                  <p:nvPr/>
                </p:nvCxnSpPr>
                <p:spPr>
                  <a:xfrm>
                    <a:off x="1728098" y="5576341"/>
                    <a:ext cx="389744" cy="29980"/>
                  </a:xfrm>
                  <a:prstGeom prst="line">
                    <a:avLst/>
                  </a:prstGeom>
                  <a:noFill/>
                  <a:ln w="127000" cap="flat" cmpd="sng" algn="ctr">
                    <a:solidFill>
                      <a:srgbClr val="119999"/>
                    </a:solidFill>
                    <a:prstDash val="solid"/>
                  </a:ln>
                  <a:effectLst/>
                </p:spPr>
              </p:cxnSp>
              <p:sp>
                <p:nvSpPr>
                  <p:cNvPr id="21" name="椭圆 20">
                    <a:extLst>
                      <a:ext uri="{FF2B5EF4-FFF2-40B4-BE49-F238E27FC236}">
                        <a16:creationId xmlns:a16="http://schemas.microsoft.com/office/drawing/2014/main" id="{DC954631-C0F9-4200-9846-DFD64F24752A}"/>
                      </a:ext>
                    </a:extLst>
                  </p:cNvPr>
                  <p:cNvSpPr/>
                  <p:nvPr/>
                </p:nvSpPr>
                <p:spPr>
                  <a:xfrm>
                    <a:off x="1495335" y="5373216"/>
                    <a:ext cx="203125" cy="203125"/>
                  </a:xfrm>
                  <a:prstGeom prst="ellipse">
                    <a:avLst/>
                  </a:prstGeom>
                  <a:solidFill>
                    <a:srgbClr val="119999"/>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grpSp>
          </p:grpSp>
        </p:grpSp>
        <p:grpSp>
          <p:nvGrpSpPr>
            <p:cNvPr id="48" name="组合 47">
              <a:extLst>
                <a:ext uri="{FF2B5EF4-FFF2-40B4-BE49-F238E27FC236}">
                  <a16:creationId xmlns:a16="http://schemas.microsoft.com/office/drawing/2014/main" id="{F9754227-EC79-44CD-B24D-26616EE626D8}"/>
                </a:ext>
              </a:extLst>
            </p:cNvPr>
            <p:cNvGrpSpPr/>
            <p:nvPr/>
          </p:nvGrpSpPr>
          <p:grpSpPr>
            <a:xfrm>
              <a:off x="2559707" y="2306238"/>
              <a:ext cx="2712720" cy="1702845"/>
              <a:chOff x="2635800" y="2310530"/>
              <a:chExt cx="2712720" cy="1702845"/>
            </a:xfrm>
          </p:grpSpPr>
          <p:sp>
            <p:nvSpPr>
              <p:cNvPr id="11" name="椭圆形标注 38">
                <a:extLst>
                  <a:ext uri="{FF2B5EF4-FFF2-40B4-BE49-F238E27FC236}">
                    <a16:creationId xmlns:a16="http://schemas.microsoft.com/office/drawing/2014/main" id="{BA0B52E8-4A80-4950-9265-10719DF5A3D0}"/>
                  </a:ext>
                </a:extLst>
              </p:cNvPr>
              <p:cNvSpPr/>
              <p:nvPr/>
            </p:nvSpPr>
            <p:spPr>
              <a:xfrm>
                <a:off x="2635800" y="2310530"/>
                <a:ext cx="2712720" cy="1702845"/>
              </a:xfrm>
              <a:prstGeom prst="wedgeEllipseCallout">
                <a:avLst>
                  <a:gd name="adj1" fmla="val -22901"/>
                  <a:gd name="adj2" fmla="val 64006"/>
                </a:avLst>
              </a:prstGeom>
              <a:solidFill>
                <a:srgbClr val="EE7933"/>
              </a:solidFill>
              <a:ln w="57150" cap="flat" cmpd="sng" algn="ctr">
                <a:solidFill>
                  <a:sysClr val="window" lastClr="FFFFFF"/>
                </a:solidFill>
                <a:prstDash val="solid"/>
              </a:ln>
              <a:effectLst>
                <a:outerShdw blurRad="114300" sx="104000" sy="104000" algn="ctr" rotWithShape="0">
                  <a:prstClr val="black">
                    <a:alpha val="2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微软雅黑"/>
                  <a:cs typeface="+mn-cs"/>
                </a:endParaRPr>
              </a:p>
            </p:txBody>
          </p:sp>
          <p:sp>
            <p:nvSpPr>
              <p:cNvPr id="13" name="TextBox 77">
                <a:extLst>
                  <a:ext uri="{FF2B5EF4-FFF2-40B4-BE49-F238E27FC236}">
                    <a16:creationId xmlns:a16="http://schemas.microsoft.com/office/drawing/2014/main" id="{431BFA49-A974-40B0-AB2A-7CFE612DF647}"/>
                  </a:ext>
                </a:extLst>
              </p:cNvPr>
              <p:cNvSpPr txBox="1"/>
              <p:nvPr/>
            </p:nvSpPr>
            <p:spPr>
              <a:xfrm>
                <a:off x="3194274" y="2865299"/>
                <a:ext cx="1791056" cy="62517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zh-CN" altLang="en-US" sz="1400" b="1" dirty="0">
                    <a:solidFill>
                      <a:prstClr val="white"/>
                    </a:solidFill>
                    <a:latin typeface="微软雅黑"/>
                    <a:ea typeface="微软雅黑"/>
                  </a:rPr>
                  <a:t>地址长度：</a:t>
                </a:r>
                <a:r>
                  <a:rPr lang="en-US" altLang="zh-CN" sz="1400" b="1" dirty="0">
                    <a:solidFill>
                      <a:prstClr val="white"/>
                    </a:solidFill>
                    <a:latin typeface="微软雅黑"/>
                    <a:ea typeface="微软雅黑"/>
                  </a:rPr>
                  <a:t>32bit</a:t>
                </a:r>
                <a:endParaRPr kumimoji="0" lang="en-US" altLang="zh-CN" sz="1400" b="1" i="0" u="none" strike="noStrike" kern="1200" cap="none" spc="0" normalizeH="0" baseline="0" noProof="0" dirty="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a:ea typeface="微软雅黑"/>
                    <a:cs typeface="+mn-cs"/>
                  </a:rPr>
                  <a:t>地址数量：</a:t>
                </a:r>
                <a:r>
                  <a:rPr kumimoji="0" lang="en-US" altLang="zh-CN" sz="1400" b="1" i="0" u="none" strike="noStrike" kern="1200" cap="none" spc="0" normalizeH="0" baseline="0" noProof="0" dirty="0">
                    <a:ln>
                      <a:noFill/>
                    </a:ln>
                    <a:solidFill>
                      <a:prstClr val="white"/>
                    </a:solidFill>
                    <a:effectLst/>
                    <a:uLnTx/>
                    <a:uFillTx/>
                    <a:latin typeface="微软雅黑"/>
                    <a:ea typeface="微软雅黑"/>
                    <a:cs typeface="+mn-cs"/>
                  </a:rPr>
                  <a:t>43</a:t>
                </a:r>
                <a:r>
                  <a:rPr kumimoji="0" lang="zh-CN" altLang="en-US" sz="1400" b="1" i="0" u="none" strike="noStrike" kern="1200" cap="none" spc="0" normalizeH="0" baseline="0" noProof="0" dirty="0">
                    <a:ln>
                      <a:noFill/>
                    </a:ln>
                    <a:solidFill>
                      <a:prstClr val="white"/>
                    </a:solidFill>
                    <a:effectLst/>
                    <a:uLnTx/>
                    <a:uFillTx/>
                    <a:latin typeface="微软雅黑"/>
                    <a:ea typeface="微软雅黑"/>
                    <a:cs typeface="+mn-cs"/>
                  </a:rPr>
                  <a:t>亿</a:t>
                </a:r>
              </a:p>
            </p:txBody>
          </p:sp>
          <p:sp>
            <p:nvSpPr>
              <p:cNvPr id="45" name="文本框 44">
                <a:extLst>
                  <a:ext uri="{FF2B5EF4-FFF2-40B4-BE49-F238E27FC236}">
                    <a16:creationId xmlns:a16="http://schemas.microsoft.com/office/drawing/2014/main" id="{F3F1DC86-278A-42FD-8910-695FB78BCCA5}"/>
                  </a:ext>
                </a:extLst>
              </p:cNvPr>
              <p:cNvSpPr txBox="1"/>
              <p:nvPr/>
            </p:nvSpPr>
            <p:spPr>
              <a:xfrm>
                <a:off x="3262581" y="2405834"/>
                <a:ext cx="15461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uLnTx/>
                    <a:uFillTx/>
                    <a:latin typeface="Calibri"/>
                    <a:ea typeface="微软雅黑"/>
                    <a:cs typeface="+mn-cs"/>
                  </a:rPr>
                  <a:t>I</a:t>
                </a:r>
                <a:r>
                  <a:rPr kumimoji="1" lang="en-US" altLang="zh-Hans" sz="2400" b="1" i="0" u="none" strike="noStrike" kern="1200" cap="none" spc="0" normalizeH="0" baseline="0" noProof="0" dirty="0">
                    <a:ln>
                      <a:noFill/>
                    </a:ln>
                    <a:solidFill>
                      <a:prstClr val="white"/>
                    </a:solidFill>
                    <a:effectLst/>
                    <a:uLnTx/>
                    <a:uFillTx/>
                    <a:latin typeface="Calibri"/>
                    <a:ea typeface="微软雅黑"/>
                    <a:cs typeface="+mn-cs"/>
                  </a:rPr>
                  <a:t>Pv4</a:t>
                </a:r>
                <a:endParaRPr kumimoji="1" lang="zh-CN" altLang="en-US" sz="2400" b="1" i="0" u="none" strike="noStrike" kern="1200" cap="none" spc="0" normalizeH="0" baseline="0" noProof="0" dirty="0">
                  <a:ln>
                    <a:noFill/>
                  </a:ln>
                  <a:solidFill>
                    <a:prstClr val="white"/>
                  </a:solidFill>
                  <a:effectLst/>
                  <a:uLnTx/>
                  <a:uFillTx/>
                  <a:latin typeface="Calibri"/>
                  <a:ea typeface="微软雅黑"/>
                  <a:cs typeface="+mn-cs"/>
                </a:endParaRPr>
              </a:p>
            </p:txBody>
          </p:sp>
        </p:grpSp>
        <p:grpSp>
          <p:nvGrpSpPr>
            <p:cNvPr id="49" name="组合 48">
              <a:extLst>
                <a:ext uri="{FF2B5EF4-FFF2-40B4-BE49-F238E27FC236}">
                  <a16:creationId xmlns:a16="http://schemas.microsoft.com/office/drawing/2014/main" id="{56C89505-5AFB-4120-BF68-D952A473EFB5}"/>
                </a:ext>
              </a:extLst>
            </p:cNvPr>
            <p:cNvGrpSpPr/>
            <p:nvPr/>
          </p:nvGrpSpPr>
          <p:grpSpPr>
            <a:xfrm>
              <a:off x="6806380" y="2322170"/>
              <a:ext cx="2628069" cy="1702844"/>
              <a:chOff x="6725919" y="2252077"/>
              <a:chExt cx="2628069" cy="1702844"/>
            </a:xfrm>
          </p:grpSpPr>
          <p:sp>
            <p:nvSpPr>
              <p:cNvPr id="12" name="椭圆形标注 39">
                <a:extLst>
                  <a:ext uri="{FF2B5EF4-FFF2-40B4-BE49-F238E27FC236}">
                    <a16:creationId xmlns:a16="http://schemas.microsoft.com/office/drawing/2014/main" id="{697C8DD6-2E9E-47E3-B5FF-8E97D8A4D12B}"/>
                  </a:ext>
                </a:extLst>
              </p:cNvPr>
              <p:cNvSpPr/>
              <p:nvPr/>
            </p:nvSpPr>
            <p:spPr>
              <a:xfrm flipH="1">
                <a:off x="6725919" y="2252077"/>
                <a:ext cx="2628069" cy="1702844"/>
              </a:xfrm>
              <a:prstGeom prst="wedgeEllipseCallout">
                <a:avLst>
                  <a:gd name="adj1" fmla="val -22901"/>
                  <a:gd name="adj2" fmla="val 64006"/>
                </a:avLst>
              </a:prstGeom>
              <a:solidFill>
                <a:srgbClr val="119999"/>
              </a:solidFill>
              <a:ln w="57150" cap="flat" cmpd="sng" algn="ctr">
                <a:solidFill>
                  <a:sysClr val="window" lastClr="FFFFFF"/>
                </a:solidFill>
                <a:prstDash val="solid"/>
              </a:ln>
              <a:effectLst>
                <a:outerShdw blurRad="114300" sx="104000" sy="104000" algn="ctr" rotWithShape="0">
                  <a:prstClr val="black">
                    <a:alpha val="26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sp>
            <p:nvSpPr>
              <p:cNvPr id="46" name="文本框 45">
                <a:extLst>
                  <a:ext uri="{FF2B5EF4-FFF2-40B4-BE49-F238E27FC236}">
                    <a16:creationId xmlns:a16="http://schemas.microsoft.com/office/drawing/2014/main" id="{0EB865F3-8587-4450-A7F1-C409BA47D96F}"/>
                  </a:ext>
                </a:extLst>
              </p:cNvPr>
              <p:cNvSpPr txBox="1"/>
              <p:nvPr/>
            </p:nvSpPr>
            <p:spPr>
              <a:xfrm>
                <a:off x="7207095" y="2431682"/>
                <a:ext cx="15461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uLnTx/>
                    <a:uFillTx/>
                    <a:latin typeface="Calibri"/>
                    <a:ea typeface="微软雅黑"/>
                    <a:cs typeface="+mn-cs"/>
                  </a:rPr>
                  <a:t>I</a:t>
                </a:r>
                <a:r>
                  <a:rPr kumimoji="1" lang="en-US" altLang="zh-Hans" sz="2400" b="1" i="0" u="none" strike="noStrike" kern="1200" cap="none" spc="0" normalizeH="0" baseline="0" noProof="0" dirty="0">
                    <a:ln>
                      <a:noFill/>
                    </a:ln>
                    <a:solidFill>
                      <a:prstClr val="white"/>
                    </a:solidFill>
                    <a:effectLst/>
                    <a:uLnTx/>
                    <a:uFillTx/>
                    <a:latin typeface="Calibri"/>
                    <a:ea typeface="微软雅黑"/>
                    <a:cs typeface="+mn-cs"/>
                  </a:rPr>
                  <a:t>Pv6</a:t>
                </a:r>
                <a:endParaRPr kumimoji="1" lang="zh-CN" altLang="en-US" sz="2400" b="1"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47" name="TextBox 77">
                <a:extLst>
                  <a:ext uri="{FF2B5EF4-FFF2-40B4-BE49-F238E27FC236}">
                    <a16:creationId xmlns:a16="http://schemas.microsoft.com/office/drawing/2014/main" id="{38E4DDC8-6C50-43FD-8026-E03461E11420}"/>
                  </a:ext>
                </a:extLst>
              </p:cNvPr>
              <p:cNvSpPr txBox="1"/>
              <p:nvPr/>
            </p:nvSpPr>
            <p:spPr>
              <a:xfrm>
                <a:off x="7049652" y="2875638"/>
                <a:ext cx="2237634" cy="62517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zh-CN" altLang="en-US" sz="1400" b="1" dirty="0">
                    <a:solidFill>
                      <a:prstClr val="white"/>
                    </a:solidFill>
                    <a:latin typeface="微软雅黑"/>
                    <a:ea typeface="微软雅黑"/>
                  </a:rPr>
                  <a:t>地址长度：</a:t>
                </a:r>
                <a:r>
                  <a:rPr lang="en-US" altLang="zh-CN" sz="1400" b="1" dirty="0">
                    <a:solidFill>
                      <a:prstClr val="white"/>
                    </a:solidFill>
                    <a:latin typeface="微软雅黑"/>
                    <a:ea typeface="微软雅黑"/>
                  </a:rPr>
                  <a:t>128bit</a:t>
                </a:r>
                <a:endParaRPr kumimoji="0" lang="en-US" altLang="zh-CN" sz="1400" b="1" i="0" u="none" strike="noStrike" kern="1200" cap="none" spc="0" normalizeH="0" baseline="0" noProof="0" dirty="0">
                  <a:ln>
                    <a:noFill/>
                  </a:ln>
                  <a:solidFill>
                    <a:prstClr val="white"/>
                  </a:solidFill>
                  <a:effectLst/>
                  <a:uLnTx/>
                  <a:uFillTx/>
                  <a:latin typeface="微软雅黑"/>
                  <a:ea typeface="微软雅黑"/>
                  <a:cs typeface="+mn-cs"/>
                </a:endParaRPr>
              </a:p>
              <a:p>
                <a:pPr lvl="0">
                  <a:lnSpc>
                    <a:spcPct val="130000"/>
                  </a:lnSpc>
                  <a:defRPr/>
                </a:pPr>
                <a:r>
                  <a:rPr kumimoji="0" lang="zh-CN" altLang="en-US" sz="1400" b="1" i="0" u="none" strike="noStrike" kern="1200" cap="none" spc="0" normalizeH="0" baseline="0" noProof="0" dirty="0">
                    <a:ln>
                      <a:noFill/>
                    </a:ln>
                    <a:solidFill>
                      <a:prstClr val="white"/>
                    </a:solidFill>
                    <a:effectLst/>
                    <a:uLnTx/>
                    <a:uFillTx/>
                    <a:latin typeface="微软雅黑"/>
                    <a:ea typeface="微软雅黑"/>
                    <a:cs typeface="+mn-cs"/>
                  </a:rPr>
                  <a:t>地址数量：</a:t>
                </a:r>
                <a:r>
                  <a:rPr lang="en-US" altLang="zh-CN" sz="1400" b="1" dirty="0">
                    <a:solidFill>
                      <a:prstClr val="white"/>
                    </a:solidFill>
                    <a:latin typeface="微软雅黑"/>
                  </a:rPr>
                  <a:t> 3.4×1030</a:t>
                </a:r>
                <a:r>
                  <a:rPr lang="zh-CN" altLang="en-US" sz="1400" b="1" dirty="0">
                    <a:solidFill>
                      <a:prstClr val="white"/>
                    </a:solidFill>
                    <a:latin typeface="微软雅黑"/>
                  </a:rPr>
                  <a:t>亿</a:t>
                </a:r>
                <a:endParaRPr kumimoji="0" lang="zh-CN" altLang="en-US" sz="1400" b="1" i="0" u="none" strike="noStrike" kern="1200" cap="none" spc="0" normalizeH="0" baseline="0" noProof="0" dirty="0">
                  <a:ln>
                    <a:noFill/>
                  </a:ln>
                  <a:solidFill>
                    <a:prstClr val="white"/>
                  </a:solidFill>
                  <a:effectLst/>
                  <a:uLnTx/>
                  <a:uFillTx/>
                  <a:latin typeface="微软雅黑"/>
                  <a:ea typeface="微软雅黑"/>
                  <a:cs typeface="+mn-cs"/>
                </a:endParaRPr>
              </a:p>
            </p:txBody>
          </p:sp>
        </p:grpSp>
      </p:grpSp>
    </p:spTree>
    <p:extLst>
      <p:ext uri="{BB962C8B-B14F-4D97-AF65-F5344CB8AC3E}">
        <p14:creationId xmlns:p14="http://schemas.microsoft.com/office/powerpoint/2010/main" val="399194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829100445"/>
  <p:tag name="MH_LIBRARY" val="GRAPHIC"/>
  <p:tag name="MH_TYPE" val="Other"/>
  <p:tag name="MH_ORDER" val="7"/>
</p:tagLst>
</file>

<file path=ppt/tags/tag10.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6"/>
</p:tagLst>
</file>

<file path=ppt/tags/tag13.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9"/>
</p:tagLst>
</file>

<file path=ppt/tags/tag15.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10"/>
</p:tagLst>
</file>

<file path=ppt/tags/tag16.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11"/>
</p:tagLst>
</file>

<file path=ppt/tags/tag17.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12"/>
</p:tagLst>
</file>

<file path=ppt/tags/tag18.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13"/>
</p:tagLst>
</file>

<file path=ppt/tags/tag19.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829100445"/>
  <p:tag name="MH_LIBRARY" val="GRAPHIC"/>
  <p:tag name="MH_TYPE" val="Text"/>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21.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22.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23.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24.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25.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26.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29.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80829100445"/>
  <p:tag name="MH_LIBRARY" val="GRAPHIC"/>
  <p:tag name="MH_TYPE" val="Other"/>
  <p:tag name="MH_ORDER" val="14"/>
</p:tagLst>
</file>

<file path=ppt/tags/tag30.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31.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33.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35.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36.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37.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38.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39.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4.xml><?xml version="1.0" encoding="utf-8"?>
<p:tagLst xmlns:a="http://schemas.openxmlformats.org/drawingml/2006/main" xmlns:r="http://schemas.openxmlformats.org/officeDocument/2006/relationships" xmlns:p="http://schemas.openxmlformats.org/presentationml/2006/main">
  <p:tag name="MH" val="20180829100445"/>
  <p:tag name="MH_LIBRARY" val="GRAPHIC"/>
  <p:tag name="MH_TYPE" val="Text"/>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42.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43.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44.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45.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47.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48.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49.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5.xml><?xml version="1.0" encoding="utf-8"?>
<p:tagLst xmlns:a="http://schemas.openxmlformats.org/drawingml/2006/main" xmlns:r="http://schemas.openxmlformats.org/officeDocument/2006/relationships" xmlns:p="http://schemas.openxmlformats.org/presentationml/2006/main">
  <p:tag name="MH" val="20180829100445"/>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51.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52.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54.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55.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56.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57.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58.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59.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829100445"/>
  <p:tag name="MH_LIBRARY" val="GRAPHIC"/>
  <p:tag name="MH_TYPE" val="SubTitle"/>
  <p:tag name="MH_ORDER" val="2"/>
</p:tagLst>
</file>

<file path=ppt/tags/tag60.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61.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62.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63.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64.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5"/>
</p:tagLst>
</file>

<file path=ppt/tags/tag65.xml><?xml version="1.0" encoding="utf-8"?>
<p:tagLst xmlns:a="http://schemas.openxmlformats.org/drawingml/2006/main" xmlns:r="http://schemas.openxmlformats.org/officeDocument/2006/relationships" xmlns:p="http://schemas.openxmlformats.org/presentationml/2006/main">
  <p:tag name="MH" val="20180518130948"/>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80829125742"/>
  <p:tag name="MH_LIBRARY" val="GRAPHIC"/>
  <p:tag name="MH_TYPE" val="Other"/>
  <p:tag name="MH_ORDER" val="3"/>
</p:tagLst>
</file>

<file path=ppt/theme/theme1.xml><?xml version="1.0" encoding="utf-8"?>
<a:theme xmlns:a="http://schemas.openxmlformats.org/drawingml/2006/main" name="Office 主题​​">
  <a:themeElements>
    <a:clrScheme name="自定义 74">
      <a:dk1>
        <a:sysClr val="windowText" lastClr="000000"/>
      </a:dk1>
      <a:lt1>
        <a:sysClr val="window" lastClr="FFFFFF"/>
      </a:lt1>
      <a:dk2>
        <a:srgbClr val="44546A"/>
      </a:dk2>
      <a:lt2>
        <a:srgbClr val="E7E6E6"/>
      </a:lt2>
      <a:accent1>
        <a:srgbClr val="0A4EA8"/>
      </a:accent1>
      <a:accent2>
        <a:srgbClr val="119999"/>
      </a:accent2>
      <a:accent3>
        <a:srgbClr val="819EC0"/>
      </a:accent3>
      <a:accent4>
        <a:srgbClr val="FFC000"/>
      </a:accent4>
      <a:accent5>
        <a:srgbClr val="5B9BD5"/>
      </a:accent5>
      <a:accent6>
        <a:srgbClr val="70AD47"/>
      </a:accent6>
      <a:hlink>
        <a:srgbClr val="0563C1"/>
      </a:hlink>
      <a:folHlink>
        <a:srgbClr val="954F72"/>
      </a:folHlink>
    </a:clrScheme>
    <a:fontScheme name="自定义 46">
      <a:majorFont>
        <a:latin typeface="Futura-Medium"/>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13905</TotalTime>
  <Words>8302</Words>
  <Application>Microsoft Office PowerPoint</Application>
  <PresentationFormat>宽屏</PresentationFormat>
  <Paragraphs>982</Paragraphs>
  <Slides>67</Slides>
  <Notes>53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67</vt:i4>
      </vt:variant>
    </vt:vector>
  </HeadingPairs>
  <TitlesOfParts>
    <vt:vector size="83" baseType="lpstr">
      <vt:lpstr>Adobe 仿宋 Std R</vt:lpstr>
      <vt:lpstr>AppleSymbols</vt:lpstr>
      <vt:lpstr>-apple-system-font</vt:lpstr>
      <vt:lpstr>Futura-Medium</vt:lpstr>
      <vt:lpstr>Zapf Dingbats</vt:lpstr>
      <vt:lpstr>等线</vt:lpstr>
      <vt:lpstr>Microsoft YaHei</vt:lpstr>
      <vt:lpstr>Microsoft YaHei</vt:lpstr>
      <vt:lpstr>Arial</vt:lpstr>
      <vt:lpstr>Arial Black</vt:lpstr>
      <vt:lpstr>Calibri</vt:lpstr>
      <vt:lpstr>Calibri Light</vt:lpstr>
      <vt:lpstr>Century Gothic</vt:lpstr>
      <vt:lpstr>Times New Roman</vt:lpstr>
      <vt:lpstr>Wingdings</vt:lpstr>
      <vt:lpstr>Office 主题​​</vt:lpstr>
      <vt:lpstr>CERNET助力基础教育 IPv6规模部署</vt:lpstr>
      <vt:lpstr>PowerPoint 演示文稿</vt:lpstr>
      <vt:lpstr>前言</vt:lpstr>
      <vt:lpstr>IPV4地址耗尽</vt:lpstr>
      <vt:lpstr>发展以IPv6为基础的下一代互联网是大势所趋</vt:lpstr>
      <vt:lpstr>IPv6的发展历程</vt:lpstr>
      <vt:lpstr>PowerPoint 演示文稿</vt:lpstr>
      <vt:lpstr>IPv6概念</vt:lpstr>
      <vt:lpstr>IPv6地址长度</vt:lpstr>
      <vt:lpstr>IPv6地址格式</vt:lpstr>
      <vt:lpstr>IPv6地址书写规范</vt:lpstr>
      <vt:lpstr>IPv6编址方式</vt:lpstr>
      <vt:lpstr>IPv6编址方式</vt:lpstr>
      <vt:lpstr>IPv6编址举例</vt:lpstr>
      <vt:lpstr>IPv6头部报文—基本头部</vt:lpstr>
      <vt:lpstr>IPv6头部报文—扩展头部</vt:lpstr>
      <vt:lpstr>IPv6地址分类</vt:lpstr>
      <vt:lpstr>IPv6常见的单播地址</vt:lpstr>
      <vt:lpstr>IPv6常见的组播地址</vt:lpstr>
      <vt:lpstr>总结IPv6的优势</vt:lpstr>
      <vt:lpstr>PowerPoint 演示文稿</vt:lpstr>
      <vt:lpstr>全球IPv6部署情况</vt:lpstr>
      <vt:lpstr>全球各大洲IPv6部署情况</vt:lpstr>
      <vt:lpstr>Google网站IPv6访问用户占比情况</vt:lpstr>
      <vt:lpstr>域名及网站支持情况</vt:lpstr>
      <vt:lpstr>全球IPv6部署率加速提高</vt:lpstr>
      <vt:lpstr>全球IPv6用户占比情况</vt:lpstr>
      <vt:lpstr>2012-2030年全球IPv6网络演进趋势预测</vt:lpstr>
      <vt:lpstr>我国发展下一代互联网的举措</vt:lpstr>
      <vt:lpstr>我国从战略层面推动IPv6部署</vt:lpstr>
      <vt:lpstr>我国真正进入IPv6全面部署阶段</vt:lpstr>
      <vt:lpstr>我国IPv6规模部署工作取得成效</vt:lpstr>
      <vt:lpstr>已分配IPv6地址的用户数/IPv6活跃用户数显著增加</vt:lpstr>
      <vt:lpstr>IPv6流量快速增长，相比IPV4流量有待提升</vt:lpstr>
      <vt:lpstr>IPv6地址量能满足当前发展需求,且拥有较丰富的储备</vt:lpstr>
      <vt:lpstr>三大运营商网络基础设施建设：IPv6升级改造基本完成</vt:lpstr>
      <vt:lpstr>数据中心、域名服务系统、内容分发网络和云端改造就绪</vt:lpstr>
      <vt:lpstr>LTE终端的瓶颈制约正在消除，家庭无线路由器普遍支持但管理功能较弱</vt:lpstr>
      <vt:lpstr>政府和央企网站积极发挥示范引领作用，新闻媒体网站改造亟待提速</vt:lpstr>
      <vt:lpstr>商业网站及应用改造明显加速，改造广度和深度有待提升</vt:lpstr>
      <vt:lpstr>PowerPoint 演示文稿</vt:lpstr>
      <vt:lpstr>PowerPoint 演示文稿</vt:lpstr>
      <vt:lpstr>主要目标</vt:lpstr>
      <vt:lpstr>重点任务-1</vt:lpstr>
      <vt:lpstr>重点任务-1</vt:lpstr>
      <vt:lpstr>重点任务-1</vt:lpstr>
      <vt:lpstr>重点任务-2</vt:lpstr>
      <vt:lpstr>重点任务-2</vt:lpstr>
      <vt:lpstr>重点任务-3</vt:lpstr>
      <vt:lpstr>重点任务-4</vt:lpstr>
      <vt:lpstr>教育行业网站支持情况</vt:lpstr>
      <vt:lpstr>各省支持情况</vt:lpstr>
      <vt:lpstr>学校支持情况</vt:lpstr>
      <vt:lpstr>PowerPoint 演示文稿</vt:lpstr>
      <vt:lpstr>山东支持情况</vt:lpstr>
      <vt:lpstr>山东支持情况</vt:lpstr>
      <vt:lpstr>PowerPoint 演示文稿</vt:lpstr>
      <vt:lpstr>IPv6接入方案设计</vt:lpstr>
      <vt:lpstr>IPv6地址划分规划</vt:lpstr>
      <vt:lpstr>IPv6地址划分规划</vt:lpstr>
      <vt:lpstr>终端获取IPv6地址方式</vt:lpstr>
      <vt:lpstr>终端获取IPv6地址</vt:lpstr>
      <vt:lpstr>终端获取IPv6地址</vt:lpstr>
      <vt:lpstr>PowerPoint 演示文稿</vt:lpstr>
      <vt:lpstr>IPv6部署Q&amp;A</vt:lpstr>
      <vt:lpstr>IPv6部署Q&amp;A</vt:lpstr>
      <vt:lpstr>谢  谢！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zi zi</dc:creator>
  <cp:lastModifiedBy>lianlei yang</cp:lastModifiedBy>
  <cp:revision>551</cp:revision>
  <dcterms:created xsi:type="dcterms:W3CDTF">2020-04-12T06:10:02Z</dcterms:created>
  <dcterms:modified xsi:type="dcterms:W3CDTF">2020-09-11T00:39:09Z</dcterms:modified>
</cp:coreProperties>
</file>